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80"/>
  </p:notesMasterIdLst>
  <p:handoutMasterIdLst>
    <p:handoutMasterId r:id="rId81"/>
  </p:handoutMasterIdLst>
  <p:sldIdLst>
    <p:sldId id="533" r:id="rId2"/>
    <p:sldId id="801" r:id="rId3"/>
    <p:sldId id="700" r:id="rId4"/>
    <p:sldId id="704" r:id="rId5"/>
    <p:sldId id="707" r:id="rId6"/>
    <p:sldId id="710" r:id="rId7"/>
    <p:sldId id="722" r:id="rId8"/>
    <p:sldId id="832" r:id="rId9"/>
    <p:sldId id="834" r:id="rId10"/>
    <p:sldId id="835" r:id="rId11"/>
    <p:sldId id="836" r:id="rId12"/>
    <p:sldId id="837" r:id="rId13"/>
    <p:sldId id="838" r:id="rId14"/>
    <p:sldId id="839" r:id="rId15"/>
    <p:sldId id="842" r:id="rId16"/>
    <p:sldId id="843" r:id="rId17"/>
    <p:sldId id="840" r:id="rId18"/>
    <p:sldId id="841" r:id="rId19"/>
    <p:sldId id="844" r:id="rId20"/>
    <p:sldId id="845" r:id="rId21"/>
    <p:sldId id="846" r:id="rId22"/>
    <p:sldId id="847" r:id="rId23"/>
    <p:sldId id="848" r:id="rId24"/>
    <p:sldId id="849" r:id="rId25"/>
    <p:sldId id="850" r:id="rId26"/>
    <p:sldId id="851" r:id="rId27"/>
    <p:sldId id="852" r:id="rId28"/>
    <p:sldId id="853" r:id="rId29"/>
    <p:sldId id="855" r:id="rId30"/>
    <p:sldId id="881" r:id="rId31"/>
    <p:sldId id="882" r:id="rId32"/>
    <p:sldId id="861" r:id="rId33"/>
    <p:sldId id="866" r:id="rId34"/>
    <p:sldId id="867" r:id="rId35"/>
    <p:sldId id="868" r:id="rId36"/>
    <p:sldId id="869" r:id="rId37"/>
    <p:sldId id="870" r:id="rId38"/>
    <p:sldId id="871" r:id="rId39"/>
    <p:sldId id="872" r:id="rId40"/>
    <p:sldId id="873" r:id="rId41"/>
    <p:sldId id="874" r:id="rId42"/>
    <p:sldId id="875" r:id="rId43"/>
    <p:sldId id="876" r:id="rId44"/>
    <p:sldId id="877" r:id="rId45"/>
    <p:sldId id="878" r:id="rId46"/>
    <p:sldId id="793" r:id="rId47"/>
    <p:sldId id="886" r:id="rId48"/>
    <p:sldId id="887" r:id="rId49"/>
    <p:sldId id="888" r:id="rId50"/>
    <p:sldId id="890" r:id="rId51"/>
    <p:sldId id="883" r:id="rId52"/>
    <p:sldId id="889" r:id="rId53"/>
    <p:sldId id="884" r:id="rId54"/>
    <p:sldId id="885" r:id="rId55"/>
    <p:sldId id="822" r:id="rId56"/>
    <p:sldId id="823" r:id="rId57"/>
    <p:sldId id="824" r:id="rId58"/>
    <p:sldId id="825" r:id="rId59"/>
    <p:sldId id="891" r:id="rId60"/>
    <p:sldId id="826" r:id="rId61"/>
    <p:sldId id="879" r:id="rId62"/>
    <p:sldId id="880" r:id="rId63"/>
    <p:sldId id="788" r:id="rId64"/>
    <p:sldId id="743" r:id="rId65"/>
    <p:sldId id="744" r:id="rId66"/>
    <p:sldId id="745" r:id="rId67"/>
    <p:sldId id="746" r:id="rId68"/>
    <p:sldId id="747" r:id="rId69"/>
    <p:sldId id="748" r:id="rId70"/>
    <p:sldId id="749" r:id="rId71"/>
    <p:sldId id="750" r:id="rId72"/>
    <p:sldId id="751" r:id="rId73"/>
    <p:sldId id="753" r:id="rId74"/>
    <p:sldId id="754" r:id="rId75"/>
    <p:sldId id="739" r:id="rId76"/>
    <p:sldId id="740" r:id="rId77"/>
    <p:sldId id="741" r:id="rId78"/>
    <p:sldId id="742" r:id="rId79"/>
  </p:sldIdLst>
  <p:sldSz cx="10645775" cy="7094538"/>
  <p:notesSz cx="6888163" cy="9623425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s-ES_tradnl"/>
    </a:defPPr>
    <a:lvl1pPr algn="l" rtl="0" eaLnBrk="0" fontAlgn="base" hangingPunct="0">
      <a:spcBef>
        <a:spcPct val="0"/>
      </a:spcBef>
      <a:spcAft>
        <a:spcPct val="0"/>
      </a:spcAft>
      <a:defRPr sz="3200" b="1" u="sng" kern="1200">
        <a:solidFill>
          <a:srgbClr val="FFFFFF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b="1" u="sng" kern="1200">
        <a:solidFill>
          <a:srgbClr val="FFFFFF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b="1" u="sng" kern="1200">
        <a:solidFill>
          <a:srgbClr val="FFFFFF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b="1" u="sng" kern="1200">
        <a:solidFill>
          <a:srgbClr val="FFFFFF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b="1" u="sng" kern="1200">
        <a:solidFill>
          <a:srgbClr val="FFFFFF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200" b="1" u="sng" kern="1200">
        <a:solidFill>
          <a:srgbClr val="FFFFFF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200" b="1" u="sng" kern="1200">
        <a:solidFill>
          <a:srgbClr val="FFFFFF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200" b="1" u="sng" kern="1200">
        <a:solidFill>
          <a:srgbClr val="FFFFFF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200" b="1" u="sng" kern="1200">
        <a:solidFill>
          <a:srgbClr val="FFFFFF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clrMru>
    <a:srgbClr val="00DFCA"/>
    <a:srgbClr val="CF0E30"/>
    <a:srgbClr val="037C03"/>
    <a:srgbClr val="FE9B03"/>
    <a:srgbClr val="500093"/>
    <a:srgbClr val="F35B1B"/>
    <a:srgbClr val="FFFFFF"/>
    <a:srgbClr val="FAFD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Objects="1">
      <p:cViewPr varScale="1">
        <p:scale>
          <a:sx n="92" d="100"/>
          <a:sy n="92" d="100"/>
        </p:scale>
        <p:origin x="-102" y="-420"/>
      </p:cViewPr>
      <p:guideLst>
        <p:guide orient="horz" pos="2234"/>
        <p:guide pos="3353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  <p:sld r:id="rId41" collapse="1"/>
      <p:sld r:id="rId42" collapse="1"/>
      <p:sld r:id="rId43" collapse="1"/>
      <p:sld r:id="rId44" collapse="1"/>
      <p:sld r:id="rId45" collapse="1"/>
      <p:sld r:id="rId46" collapse="1"/>
      <p:sld r:id="rId47" collapse="1"/>
      <p:sld r:id="rId48" collapse="1"/>
      <p:sld r:id="rId49" collapse="1"/>
      <p:sld r:id="rId50" collapse="1"/>
      <p:sld r:id="rId5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13" Type="http://schemas.openxmlformats.org/officeDocument/2006/relationships/slide" Target="slides/slide18.xml"/><Relationship Id="rId18" Type="http://schemas.openxmlformats.org/officeDocument/2006/relationships/slide" Target="slides/slide29.xml"/><Relationship Id="rId26" Type="http://schemas.openxmlformats.org/officeDocument/2006/relationships/slide" Target="slides/slide47.xml"/><Relationship Id="rId39" Type="http://schemas.openxmlformats.org/officeDocument/2006/relationships/slide" Target="slides/slide61.xml"/><Relationship Id="rId3" Type="http://schemas.openxmlformats.org/officeDocument/2006/relationships/slide" Target="slides/slide6.xml"/><Relationship Id="rId21" Type="http://schemas.openxmlformats.org/officeDocument/2006/relationships/slide" Target="slides/slide32.xml"/><Relationship Id="rId34" Type="http://schemas.openxmlformats.org/officeDocument/2006/relationships/slide" Target="slides/slide55.xml"/><Relationship Id="rId42" Type="http://schemas.openxmlformats.org/officeDocument/2006/relationships/slide" Target="slides/slide64.xml"/><Relationship Id="rId47" Type="http://schemas.openxmlformats.org/officeDocument/2006/relationships/slide" Target="slides/slide69.xml"/><Relationship Id="rId50" Type="http://schemas.openxmlformats.org/officeDocument/2006/relationships/slide" Target="slides/slide76.xml"/><Relationship Id="rId7" Type="http://schemas.openxmlformats.org/officeDocument/2006/relationships/slide" Target="slides/slide11.xml"/><Relationship Id="rId12" Type="http://schemas.openxmlformats.org/officeDocument/2006/relationships/slide" Target="slides/slide17.xml"/><Relationship Id="rId17" Type="http://schemas.openxmlformats.org/officeDocument/2006/relationships/slide" Target="slides/slide28.xml"/><Relationship Id="rId25" Type="http://schemas.openxmlformats.org/officeDocument/2006/relationships/slide" Target="slides/slide46.xml"/><Relationship Id="rId33" Type="http://schemas.openxmlformats.org/officeDocument/2006/relationships/slide" Target="slides/slide54.xml"/><Relationship Id="rId38" Type="http://schemas.openxmlformats.org/officeDocument/2006/relationships/slide" Target="slides/slide60.xml"/><Relationship Id="rId46" Type="http://schemas.openxmlformats.org/officeDocument/2006/relationships/slide" Target="slides/slide68.xml"/><Relationship Id="rId2" Type="http://schemas.openxmlformats.org/officeDocument/2006/relationships/slide" Target="slides/slide4.xml"/><Relationship Id="rId16" Type="http://schemas.openxmlformats.org/officeDocument/2006/relationships/slide" Target="slides/slide25.xml"/><Relationship Id="rId20" Type="http://schemas.openxmlformats.org/officeDocument/2006/relationships/slide" Target="slides/slide31.xml"/><Relationship Id="rId29" Type="http://schemas.openxmlformats.org/officeDocument/2006/relationships/slide" Target="slides/slide50.xml"/><Relationship Id="rId41" Type="http://schemas.openxmlformats.org/officeDocument/2006/relationships/slide" Target="slides/slide63.xml"/><Relationship Id="rId1" Type="http://schemas.openxmlformats.org/officeDocument/2006/relationships/slide" Target="slides/slide3.xml"/><Relationship Id="rId6" Type="http://schemas.openxmlformats.org/officeDocument/2006/relationships/slide" Target="slides/slide10.xml"/><Relationship Id="rId11" Type="http://schemas.openxmlformats.org/officeDocument/2006/relationships/slide" Target="slides/slide16.xml"/><Relationship Id="rId24" Type="http://schemas.openxmlformats.org/officeDocument/2006/relationships/slide" Target="slides/slide36.xml"/><Relationship Id="rId32" Type="http://schemas.openxmlformats.org/officeDocument/2006/relationships/slide" Target="slides/slide53.xml"/><Relationship Id="rId37" Type="http://schemas.openxmlformats.org/officeDocument/2006/relationships/slide" Target="slides/slide58.xml"/><Relationship Id="rId40" Type="http://schemas.openxmlformats.org/officeDocument/2006/relationships/slide" Target="slides/slide62.xml"/><Relationship Id="rId45" Type="http://schemas.openxmlformats.org/officeDocument/2006/relationships/slide" Target="slides/slide67.xml"/><Relationship Id="rId5" Type="http://schemas.openxmlformats.org/officeDocument/2006/relationships/slide" Target="slides/slide8.xml"/><Relationship Id="rId15" Type="http://schemas.openxmlformats.org/officeDocument/2006/relationships/slide" Target="slides/slide24.xml"/><Relationship Id="rId23" Type="http://schemas.openxmlformats.org/officeDocument/2006/relationships/slide" Target="slides/slide34.xml"/><Relationship Id="rId28" Type="http://schemas.openxmlformats.org/officeDocument/2006/relationships/slide" Target="slides/slide49.xml"/><Relationship Id="rId36" Type="http://schemas.openxmlformats.org/officeDocument/2006/relationships/slide" Target="slides/slide57.xml"/><Relationship Id="rId49" Type="http://schemas.openxmlformats.org/officeDocument/2006/relationships/slide" Target="slides/slide75.xml"/><Relationship Id="rId10" Type="http://schemas.openxmlformats.org/officeDocument/2006/relationships/slide" Target="slides/slide15.xml"/><Relationship Id="rId19" Type="http://schemas.openxmlformats.org/officeDocument/2006/relationships/slide" Target="slides/slide30.xml"/><Relationship Id="rId31" Type="http://schemas.openxmlformats.org/officeDocument/2006/relationships/slide" Target="slides/slide52.xml"/><Relationship Id="rId44" Type="http://schemas.openxmlformats.org/officeDocument/2006/relationships/slide" Target="slides/slide66.xml"/><Relationship Id="rId4" Type="http://schemas.openxmlformats.org/officeDocument/2006/relationships/slide" Target="slides/slide7.xml"/><Relationship Id="rId9" Type="http://schemas.openxmlformats.org/officeDocument/2006/relationships/slide" Target="slides/slide13.xml"/><Relationship Id="rId14" Type="http://schemas.openxmlformats.org/officeDocument/2006/relationships/slide" Target="slides/slide19.xml"/><Relationship Id="rId22" Type="http://schemas.openxmlformats.org/officeDocument/2006/relationships/slide" Target="slides/slide33.xml"/><Relationship Id="rId27" Type="http://schemas.openxmlformats.org/officeDocument/2006/relationships/slide" Target="slides/slide48.xml"/><Relationship Id="rId30" Type="http://schemas.openxmlformats.org/officeDocument/2006/relationships/slide" Target="slides/slide51.xml"/><Relationship Id="rId35" Type="http://schemas.openxmlformats.org/officeDocument/2006/relationships/slide" Target="slides/slide56.xml"/><Relationship Id="rId43" Type="http://schemas.openxmlformats.org/officeDocument/2006/relationships/slide" Target="slides/slide65.xml"/><Relationship Id="rId48" Type="http://schemas.openxmlformats.org/officeDocument/2006/relationships/slide" Target="slides/slide74.xml"/><Relationship Id="rId8" Type="http://schemas.openxmlformats.org/officeDocument/2006/relationships/slide" Target="slides/slide12.xml"/><Relationship Id="rId51" Type="http://schemas.openxmlformats.org/officeDocument/2006/relationships/slide" Target="slides/slide7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Data\Mis%20documentos\Articles\Triathlon\Ainhoa%20case%20study\London%202012%20Taper-Graph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ser>
          <c:idx val="0"/>
          <c:order val="0"/>
          <c:tx>
            <c:v>Swim (km)</c:v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cat>
            <c:strRef>
              <c:f>(Hoja1!$A$7,Hoja1!$A$8,Hoja1!$A$10,Hoja1!$A$12)</c:f>
              <c:strCache>
                <c:ptCount val="4"/>
                <c:pt idx="0">
                  <c:v>Mean 5 wk</c:v>
                </c:pt>
                <c:pt idx="1">
                  <c:v>Taper wk1</c:v>
                </c:pt>
                <c:pt idx="2">
                  <c:v>Taper wk2</c:v>
                </c:pt>
                <c:pt idx="3">
                  <c:v>Taper wk3</c:v>
                </c:pt>
              </c:strCache>
            </c:strRef>
          </c:cat>
          <c:val>
            <c:numRef>
              <c:f>(Hoja1!$B$7,Hoja1!$B$8,Hoja1!$B$10,Hoja1!$B$12)</c:f>
              <c:numCache>
                <c:formatCode>General</c:formatCode>
                <c:ptCount val="4"/>
                <c:pt idx="0">
                  <c:v>32.300000000000004</c:v>
                </c:pt>
                <c:pt idx="1">
                  <c:v>20</c:v>
                </c:pt>
                <c:pt idx="2">
                  <c:v>22.1</c:v>
                </c:pt>
                <c:pt idx="3">
                  <c:v>13.5</c:v>
                </c:pt>
              </c:numCache>
            </c:numRef>
          </c:val>
        </c:ser>
        <c:ser>
          <c:idx val="1"/>
          <c:order val="1"/>
          <c:tx>
            <c:v>Bike (h)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strRef>
              <c:f>(Hoja1!$A$7,Hoja1!$A$8,Hoja1!$A$10,Hoja1!$A$12)</c:f>
              <c:strCache>
                <c:ptCount val="4"/>
                <c:pt idx="0">
                  <c:v>Mean 5 wk</c:v>
                </c:pt>
                <c:pt idx="1">
                  <c:v>Taper wk1</c:v>
                </c:pt>
                <c:pt idx="2">
                  <c:v>Taper wk2</c:v>
                </c:pt>
                <c:pt idx="3">
                  <c:v>Taper wk3</c:v>
                </c:pt>
              </c:strCache>
            </c:strRef>
          </c:cat>
          <c:val>
            <c:numRef>
              <c:f>(Hoja1!$C$7,Hoja1!$C$8,Hoja1!$C$10,Hoja1!$C$12)</c:f>
              <c:numCache>
                <c:formatCode>General</c:formatCode>
                <c:ptCount val="4"/>
                <c:pt idx="0">
                  <c:v>10.050000000000002</c:v>
                </c:pt>
                <c:pt idx="1">
                  <c:v>6</c:v>
                </c:pt>
                <c:pt idx="2">
                  <c:v>7.5</c:v>
                </c:pt>
                <c:pt idx="3">
                  <c:v>3.75</c:v>
                </c:pt>
              </c:numCache>
            </c:numRef>
          </c:val>
        </c:ser>
        <c:ser>
          <c:idx val="2"/>
          <c:order val="2"/>
          <c:tx>
            <c:v>Run (h)</c:v>
          </c:tx>
          <c:spPr>
            <a:ln w="28575" cap="rnd">
              <a:solidFill>
                <a:srgbClr val="FE9B0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E9B03"/>
              </a:solidFill>
              <a:ln w="9525">
                <a:solidFill>
                  <a:srgbClr val="FE9B03"/>
                </a:solidFill>
              </a:ln>
              <a:effectLst/>
            </c:spPr>
          </c:marker>
          <c:cat>
            <c:strRef>
              <c:f>(Hoja1!$A$7,Hoja1!$A$8,Hoja1!$A$10,Hoja1!$A$12)</c:f>
              <c:strCache>
                <c:ptCount val="4"/>
                <c:pt idx="0">
                  <c:v>Mean 5 wk</c:v>
                </c:pt>
                <c:pt idx="1">
                  <c:v>Taper wk1</c:v>
                </c:pt>
                <c:pt idx="2">
                  <c:v>Taper wk2</c:v>
                </c:pt>
                <c:pt idx="3">
                  <c:v>Taper wk3</c:v>
                </c:pt>
              </c:strCache>
            </c:strRef>
          </c:cat>
          <c:val>
            <c:numRef>
              <c:f>(Hoja1!$D$7,Hoja1!$D$8,Hoja1!$D$10,Hoja1!$D$12)</c:f>
              <c:numCache>
                <c:formatCode>General</c:formatCode>
                <c:ptCount val="4"/>
                <c:pt idx="0">
                  <c:v>6.25</c:v>
                </c:pt>
                <c:pt idx="1">
                  <c:v>4.75</c:v>
                </c:pt>
                <c:pt idx="2">
                  <c:v>4</c:v>
                </c:pt>
                <c:pt idx="3">
                  <c:v>2.75</c:v>
                </c:pt>
              </c:numCache>
            </c:numRef>
          </c:val>
        </c:ser>
        <c:marker val="1"/>
        <c:axId val="56658176"/>
        <c:axId val="57552896"/>
      </c:lineChart>
      <c:catAx>
        <c:axId val="56658176"/>
        <c:scaling>
          <c:orientation val="minMax"/>
        </c:scaling>
        <c:axPos val="b"/>
        <c:numFmt formatCode="General" sourceLinked="1"/>
        <c:majorTickMark val="none"/>
        <c:minorTickMark val="out"/>
        <c:tickLblPos val="nextTo"/>
        <c:spPr>
          <a:noFill/>
          <a:ln w="12700" cap="flat" cmpd="sng" algn="ctr">
            <a:solidFill>
              <a:srgbClr val="FFFFF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  <c:crossAx val="57552896"/>
        <c:crosses val="autoZero"/>
        <c:auto val="1"/>
        <c:lblAlgn val="ctr"/>
        <c:lblOffset val="100"/>
      </c:catAx>
      <c:valAx>
        <c:axId val="57552896"/>
        <c:scaling>
          <c:orientation val="minMax"/>
        </c:scaling>
        <c:axPos val="l"/>
        <c:majorGridlines>
          <c:spPr>
            <a:ln w="9525" cap="flat" cmpd="sng" algn="ctr">
              <a:solidFill>
                <a:srgbClr val="FFFFFF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FFFFFF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r>
                  <a:rPr lang="es-ES" sz="1400" b="1" i="0" baseline="0">
                    <a:solidFill>
                      <a:srgbClr val="FFFFFF"/>
                    </a:solidFill>
                    <a:latin typeface="Times New Roman" panose="02020603050405020304" pitchFamily="18" charset="0"/>
                  </a:rPr>
                  <a:t>Training Volume</a:t>
                </a:r>
              </a:p>
            </c:rich>
          </c:tx>
          <c:spPr>
            <a:noFill/>
            <a:ln>
              <a:noFill/>
            </a:ln>
            <a:effectLst/>
          </c:spPr>
        </c:title>
        <c:numFmt formatCode="General" sourceLinked="1"/>
        <c:tickLblPos val="nextTo"/>
        <c:spPr>
          <a:noFill/>
          <a:ln w="12700">
            <a:solidFill>
              <a:srgbClr val="FFFFFF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  <c:crossAx val="56658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FFFFFF"/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solidFill>
      <a:schemeClr val="tx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022600" y="9169400"/>
            <a:ext cx="842963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DFCA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312" tIns="44450" rIns="87312" bIns="44450">
            <a:spAutoFit/>
          </a:bodyPr>
          <a:lstStyle>
            <a:lvl1pPr defTabSz="868363"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 defTabSz="868363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 defTabSz="868363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 defTabSz="868363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 defTabSz="868363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ES_tradnl" altLang="ru-RU" sz="1200" b="0" u="none">
                <a:solidFill>
                  <a:schemeClr val="tx1"/>
                </a:solidFill>
              </a:rPr>
              <a:t>Page </a:t>
            </a:r>
            <a:fld id="{628B98DE-C100-4322-B50E-ED7C7A574E63}" type="slidenum">
              <a:rPr lang="es-ES_tradnl" altLang="ru-RU" sz="1200" b="0" u="none">
                <a:solidFill>
                  <a:schemeClr val="tx1"/>
                </a:solidFill>
              </a:rPr>
              <a:pPr algn="ctr">
                <a:lnSpc>
                  <a:spcPct val="90000"/>
                </a:lnSpc>
              </a:pPr>
              <a:t>‹#›</a:t>
            </a:fld>
            <a:endParaRPr lang="es-ES_tradnl" altLang="ru-RU" sz="1200" b="0" u="non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30918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3022600" y="9169400"/>
            <a:ext cx="842963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DFCA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312" tIns="44450" rIns="87312" bIns="44450">
            <a:spAutoFit/>
          </a:bodyPr>
          <a:lstStyle>
            <a:lvl1pPr defTabSz="868363"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 defTabSz="868363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 defTabSz="868363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 defTabSz="868363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 defTabSz="868363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ES_tradnl" altLang="ru-RU" sz="1200" b="0" u="none">
                <a:solidFill>
                  <a:schemeClr val="tx1"/>
                </a:solidFill>
              </a:rPr>
              <a:t>Page </a:t>
            </a:r>
            <a:fld id="{D2DD1163-BE53-46A1-9AC3-C16A3460C6E3}" type="slidenum">
              <a:rPr lang="es-ES_tradnl" altLang="ru-RU" sz="1200" b="0" u="none">
                <a:solidFill>
                  <a:schemeClr val="tx1"/>
                </a:solidFill>
              </a:rPr>
              <a:pPr algn="ctr">
                <a:lnSpc>
                  <a:spcPct val="90000"/>
                </a:lnSpc>
              </a:pPr>
              <a:t>‹#›</a:t>
            </a:fld>
            <a:endParaRPr lang="es-ES_tradnl" altLang="ru-RU" sz="1200" b="0" u="none">
              <a:solidFill>
                <a:schemeClr val="tx1"/>
              </a:solidFill>
            </a:endParaRPr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35025" y="785813"/>
            <a:ext cx="5219700" cy="34782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9163" y="4573588"/>
            <a:ext cx="5049837" cy="405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DFCA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noProof="0" smtClean="0"/>
              <a:t>Corps du texte</a:t>
            </a:r>
          </a:p>
          <a:p>
            <a:pPr lvl="1"/>
            <a:r>
              <a:rPr lang="es-ES_tradnl" noProof="0" smtClean="0"/>
              <a:t>Deuxième niveau</a:t>
            </a:r>
          </a:p>
          <a:p>
            <a:pPr lvl="2"/>
            <a:r>
              <a:rPr lang="es-ES_tradnl" noProof="0" smtClean="0"/>
              <a:t>Troisième niveau</a:t>
            </a:r>
          </a:p>
          <a:p>
            <a:pPr lvl="3"/>
            <a:r>
              <a:rPr lang="es-ES_tradnl" noProof="0" smtClean="0"/>
              <a:t>Quatrième niveau</a:t>
            </a:r>
          </a:p>
          <a:p>
            <a:pPr lvl="4"/>
            <a:r>
              <a:rPr lang="es-ES_tradnl" noProof="0" smtClean="0"/>
              <a:t>Cinquième niveau</a:t>
            </a:r>
          </a:p>
        </p:txBody>
      </p:sp>
    </p:spTree>
    <p:extLst>
      <p:ext uri="{BB962C8B-B14F-4D97-AF65-F5344CB8AC3E}">
        <p14:creationId xmlns="" xmlns:p14="http://schemas.microsoft.com/office/powerpoint/2010/main" val="13322811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30325" y="1160463"/>
            <a:ext cx="7985125" cy="247015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30325" y="3725863"/>
            <a:ext cx="7985125" cy="17129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346482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740592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412038" y="420688"/>
            <a:ext cx="2087562" cy="58848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146175" y="420688"/>
            <a:ext cx="6113463" cy="58848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640535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84275" y="420688"/>
            <a:ext cx="8296275" cy="133508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gráfico 2"/>
          <p:cNvSpPr>
            <a:spLocks noGrp="1"/>
          </p:cNvSpPr>
          <p:nvPr>
            <p:ph type="chart" idx="1"/>
          </p:nvPr>
        </p:nvSpPr>
        <p:spPr>
          <a:xfrm>
            <a:off x="1146175" y="2049463"/>
            <a:ext cx="8353425" cy="4256087"/>
          </a:xfrm>
        </p:spPr>
        <p:txBody>
          <a:bodyPr/>
          <a:lstStyle/>
          <a:p>
            <a:pPr lvl="0"/>
            <a:endParaRPr lang="es-ES" noProof="0"/>
          </a:p>
        </p:txBody>
      </p:sp>
    </p:spTree>
    <p:extLst>
      <p:ext uri="{BB962C8B-B14F-4D97-AF65-F5344CB8AC3E}">
        <p14:creationId xmlns="" xmlns:p14="http://schemas.microsoft.com/office/powerpoint/2010/main" val="2218566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84275" y="420688"/>
            <a:ext cx="8296275" cy="133508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abla 2"/>
          <p:cNvSpPr>
            <a:spLocks noGrp="1"/>
          </p:cNvSpPr>
          <p:nvPr>
            <p:ph type="tbl" idx="1"/>
          </p:nvPr>
        </p:nvSpPr>
        <p:spPr>
          <a:xfrm>
            <a:off x="1146175" y="2049463"/>
            <a:ext cx="8353425" cy="4256087"/>
          </a:xfrm>
        </p:spPr>
        <p:txBody>
          <a:bodyPr/>
          <a:lstStyle/>
          <a:p>
            <a:pPr lvl="0"/>
            <a:endParaRPr lang="es-ES" noProof="0" smtClean="0"/>
          </a:p>
        </p:txBody>
      </p:sp>
    </p:spTree>
    <p:extLst>
      <p:ext uri="{BB962C8B-B14F-4D97-AF65-F5344CB8AC3E}">
        <p14:creationId xmlns="" xmlns:p14="http://schemas.microsoft.com/office/powerpoint/2010/main" val="1222604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375288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7075" y="1768475"/>
            <a:ext cx="9180513" cy="29511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7075" y="4748213"/>
            <a:ext cx="9180513" cy="15509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="" xmlns:p14="http://schemas.microsoft.com/office/powerpoint/2010/main" val="2441123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146175" y="2049463"/>
            <a:ext cx="4100513" cy="42560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399088" y="2049463"/>
            <a:ext cx="4100512" cy="42560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151221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3425" y="377825"/>
            <a:ext cx="9182100" cy="13716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33425" y="1739900"/>
            <a:ext cx="4503738" cy="8509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733425" y="2590800"/>
            <a:ext cx="4503738" cy="3811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5389563" y="1739900"/>
            <a:ext cx="4525962" cy="8509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5389563" y="2590800"/>
            <a:ext cx="4525962" cy="3811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97233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80149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718085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3425" y="473075"/>
            <a:ext cx="3433763" cy="16557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25963" y="1020763"/>
            <a:ext cx="5389562" cy="5041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33425" y="2128838"/>
            <a:ext cx="3433763" cy="39433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="" xmlns:p14="http://schemas.microsoft.com/office/powerpoint/2010/main" val="2670757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3425" y="473075"/>
            <a:ext cx="3433763" cy="16557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4525963" y="1020763"/>
            <a:ext cx="5389562" cy="50419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33425" y="2128838"/>
            <a:ext cx="3433763" cy="39433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="" xmlns:p14="http://schemas.microsoft.com/office/powerpoint/2010/main" val="151625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6175" y="2049463"/>
            <a:ext cx="8353425" cy="425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DFCA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250" tIns="47625" rIns="95250" bIns="476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" smtClean="0"/>
              <a:t>Corps du texte</a:t>
            </a:r>
          </a:p>
          <a:p>
            <a:pPr lvl="1"/>
            <a:r>
              <a:rPr lang="es-ES_tradnl" altLang="es-ES" smtClean="0"/>
              <a:t>Deuxième niveau</a:t>
            </a:r>
          </a:p>
          <a:p>
            <a:pPr lvl="2"/>
            <a:r>
              <a:rPr lang="es-ES_tradnl" altLang="es-ES" smtClean="0"/>
              <a:t>Troisième niveau</a:t>
            </a:r>
          </a:p>
          <a:p>
            <a:pPr lvl="3"/>
            <a:r>
              <a:rPr lang="es-ES_tradnl" altLang="es-ES" smtClean="0"/>
              <a:t>Quatrième niveau</a:t>
            </a:r>
          </a:p>
          <a:p>
            <a:pPr lvl="4"/>
            <a:r>
              <a:rPr lang="es-ES_tradnl" altLang="es-ES" smtClean="0"/>
              <a:t>Cinquième niveau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84275" y="420688"/>
            <a:ext cx="8296275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DFCA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250" tIns="47625" rIns="95250" bIns="476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" smtClean="0"/>
              <a:t>Titre de la diapositive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41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700" b="1" kern="1200">
          <a:solidFill>
            <a:srgbClr val="FAFD00"/>
          </a:solidFill>
          <a:latin typeface="+mj-lt"/>
          <a:ea typeface="+mj-ea"/>
          <a:cs typeface="+mj-cs"/>
        </a:defRPr>
      </a:lvl1pPr>
      <a:lvl2pPr algn="ctr" defTabSz="941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700" b="1">
          <a:solidFill>
            <a:srgbClr val="FAFD00"/>
          </a:solidFill>
          <a:latin typeface="Arial" panose="020B0604020202020204" pitchFamily="34" charset="0"/>
        </a:defRPr>
      </a:lvl2pPr>
      <a:lvl3pPr algn="ctr" defTabSz="941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700" b="1">
          <a:solidFill>
            <a:srgbClr val="FAFD00"/>
          </a:solidFill>
          <a:latin typeface="Arial" panose="020B0604020202020204" pitchFamily="34" charset="0"/>
        </a:defRPr>
      </a:lvl3pPr>
      <a:lvl4pPr algn="ctr" defTabSz="941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700" b="1">
          <a:solidFill>
            <a:srgbClr val="FAFD00"/>
          </a:solidFill>
          <a:latin typeface="Arial" panose="020B0604020202020204" pitchFamily="34" charset="0"/>
        </a:defRPr>
      </a:lvl4pPr>
      <a:lvl5pPr algn="ctr" defTabSz="941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700" b="1">
          <a:solidFill>
            <a:srgbClr val="FAFD00"/>
          </a:solidFill>
          <a:latin typeface="Arial" panose="020B0604020202020204" pitchFamily="34" charset="0"/>
        </a:defRPr>
      </a:lvl5pPr>
      <a:lvl6pPr marL="457200" algn="ctr" defTabSz="941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700" b="1">
          <a:solidFill>
            <a:srgbClr val="FAFD00"/>
          </a:solidFill>
          <a:latin typeface="Arial" panose="020B0604020202020204" pitchFamily="34" charset="0"/>
        </a:defRPr>
      </a:lvl6pPr>
      <a:lvl7pPr marL="914400" algn="ctr" defTabSz="941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700" b="1">
          <a:solidFill>
            <a:srgbClr val="FAFD00"/>
          </a:solidFill>
          <a:latin typeface="Arial" panose="020B0604020202020204" pitchFamily="34" charset="0"/>
        </a:defRPr>
      </a:lvl7pPr>
      <a:lvl8pPr marL="1371600" algn="ctr" defTabSz="941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700" b="1">
          <a:solidFill>
            <a:srgbClr val="FAFD00"/>
          </a:solidFill>
          <a:latin typeface="Arial" panose="020B0604020202020204" pitchFamily="34" charset="0"/>
        </a:defRPr>
      </a:lvl8pPr>
      <a:lvl9pPr marL="1828800" algn="ctr" defTabSz="941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700" b="1">
          <a:solidFill>
            <a:srgbClr val="FAFD00"/>
          </a:solidFill>
          <a:latin typeface="Arial" panose="020B0604020202020204" pitchFamily="34" charset="0"/>
        </a:defRPr>
      </a:lvl9pPr>
    </p:titleStyle>
    <p:bodyStyle>
      <a:lvl1pPr marL="293688" indent="-293688" algn="l" defTabSz="941388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tabLst>
          <a:tab pos="4191000" algn="l"/>
        </a:tabLst>
        <a:defRPr sz="25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06438" indent="-234950" algn="l" defTabSz="941388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tabLst>
          <a:tab pos="4191000" algn="l"/>
        </a:tabLst>
        <a:defRPr sz="19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77925" indent="-236538" algn="l" defTabSz="941388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»"/>
        <a:tabLst>
          <a:tab pos="4191000" algn="l"/>
        </a:tabLst>
        <a:defRPr sz="19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589088" indent="-176213" algn="l" defTabSz="941388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tabLst>
          <a:tab pos="4191000" algn="l"/>
        </a:tabLst>
        <a:defRPr sz="14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060575" indent="-176213" algn="l" defTabSz="941388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tabLst>
          <a:tab pos="4191000" algn="l"/>
        </a:tabLst>
        <a:defRPr sz="14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microsoft.com/office/2007/relationships/media" Target="../media/media2.wmv"/><Relationship Id="rId3" Type="http://schemas.openxmlformats.org/officeDocument/2006/relationships/video" Target="../media/media3.wmv"/><Relationship Id="rId7" Type="http://schemas.openxmlformats.org/officeDocument/2006/relationships/image" Target="../media/image68.jpeg"/><Relationship Id="rId12" Type="http://schemas.openxmlformats.org/officeDocument/2006/relationships/image" Target="../media/image72.png"/><Relationship Id="rId2" Type="http://schemas.openxmlformats.org/officeDocument/2006/relationships/video" Target="../media/media2.wmv"/><Relationship Id="rId16" Type="http://schemas.openxmlformats.org/officeDocument/2006/relationships/image" Target="../media/image74.png"/><Relationship Id="rId1" Type="http://schemas.openxmlformats.org/officeDocument/2006/relationships/video" Target="../media/media1.wmv"/><Relationship Id="rId6" Type="http://schemas.openxmlformats.org/officeDocument/2006/relationships/image" Target="../media/image67.jpeg"/><Relationship Id="rId11" Type="http://schemas.microsoft.com/office/2007/relationships/media" Target="../media/media1.wmv"/><Relationship Id="rId5" Type="http://schemas.openxmlformats.org/officeDocument/2006/relationships/image" Target="../media/image66.jpeg"/><Relationship Id="rId15" Type="http://schemas.microsoft.com/office/2007/relationships/media" Target="../media/media3.wmv"/><Relationship Id="rId10" Type="http://schemas.openxmlformats.org/officeDocument/2006/relationships/image" Target="../media/image71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0.jpeg"/><Relationship Id="rId1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4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w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-762000" y="-25400"/>
            <a:ext cx="12039600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6038" rIns="90488" bIns="46038" anchor="ctr"/>
          <a:lstStyle>
            <a:lvl1pPr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447675" indent="-23495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893763" indent="-236538" defTabSz="849313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343025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1790700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2479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7051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1623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6195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3200" u="none">
                <a:solidFill>
                  <a:srgbClr val="FFFFFF"/>
                </a:solidFill>
                <a:latin typeface="Times New Roman" pitchFamily="18" charset="0"/>
              </a:rPr>
              <a:t>Помощь науки о результате при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3200" u="none">
                <a:solidFill>
                  <a:srgbClr val="FFFFFF"/>
                </a:solidFill>
                <a:latin typeface="Times New Roman" pitchFamily="18" charset="0"/>
              </a:rPr>
              <a:t>принятии тренерских решений</a:t>
            </a:r>
            <a:endParaRPr lang="en-AU" altLang="es-ES" sz="32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3" name="Picture 13" descr="P101068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638" y="1035050"/>
            <a:ext cx="7954962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 descr="Iñigo Mujika blancoazu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338" y="1027113"/>
            <a:ext cx="2481262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66688" y="-52388"/>
            <a:ext cx="10340975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6038" rIns="90488" bIns="46038" anchor="ctr"/>
          <a:lstStyle>
            <a:lvl1pPr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447675" indent="-23495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893763" indent="-236538" defTabSz="849313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343025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1790700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2479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7051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1623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6195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3600" u="none">
                <a:solidFill>
                  <a:srgbClr val="FFFFFF"/>
                </a:solidFill>
                <a:latin typeface="Times New Roman" pitchFamily="18" charset="0"/>
              </a:rPr>
              <a:t>Альтернативные модели периодизации</a:t>
            </a:r>
            <a:endParaRPr lang="es-ES" altLang="es-ES" sz="36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4" name="Picture 4" descr="18 Finish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028700"/>
            <a:ext cx="10236200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166688" y="90488"/>
            <a:ext cx="103409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6038" rIns="90488" bIns="46038" anchor="ctr"/>
          <a:lstStyle>
            <a:lvl1pPr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447675" indent="-23495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893763" indent="-236538" defTabSz="849313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343025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1790700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2479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7051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1623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6195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3600" u="none">
                <a:solidFill>
                  <a:srgbClr val="FFFFFF"/>
                </a:solidFill>
                <a:latin typeface="Times New Roman" pitchFamily="18" charset="0"/>
              </a:rPr>
              <a:t>Встроенные макроциклы</a:t>
            </a:r>
            <a:r>
              <a:rPr lang="es-ES" altLang="es-ES" sz="3600" u="none">
                <a:solidFill>
                  <a:srgbClr val="FFFFFF"/>
                </a:solidFill>
                <a:latin typeface="Times New Roman" pitchFamily="18" charset="0"/>
              </a:rPr>
              <a:t> (</a:t>
            </a:r>
            <a:r>
              <a:rPr lang="ru-RU" altLang="es-ES" sz="3600" u="none">
                <a:solidFill>
                  <a:srgbClr val="FFFFFF"/>
                </a:solidFill>
                <a:latin typeface="Times New Roman" pitchFamily="18" charset="0"/>
              </a:rPr>
              <a:t>особо выраженные нагрузки</a:t>
            </a:r>
            <a:r>
              <a:rPr lang="es-ES" altLang="es-ES" sz="3600" u="none">
                <a:solidFill>
                  <a:srgbClr val="FFFFFF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1322388" y="5965825"/>
            <a:ext cx="8077200" cy="5334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endParaRPr lang="es-ES" altLang="es-E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1322388" y="5432425"/>
            <a:ext cx="8077200" cy="5334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endParaRPr lang="es-ES" altLang="es-E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1322388" y="4899025"/>
            <a:ext cx="8077200" cy="5334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endParaRPr lang="es-ES" altLang="es-E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1443038" y="4975225"/>
            <a:ext cx="27463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800" u="none">
                <a:solidFill>
                  <a:srgbClr val="FE9B03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es-ES" altLang="es-ES" sz="1800" u="none">
              <a:solidFill>
                <a:srgbClr val="FE9B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2027238" y="4975225"/>
            <a:ext cx="36353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800" u="none">
                <a:solidFill>
                  <a:srgbClr val="FE9B03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endParaRPr lang="es-ES" altLang="es-ES" sz="1800" u="none">
              <a:solidFill>
                <a:srgbClr val="FE9B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2668588" y="4975225"/>
            <a:ext cx="4540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800" u="none">
                <a:solidFill>
                  <a:srgbClr val="FE9B03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endParaRPr lang="es-ES" altLang="es-ES" sz="1800" u="none">
              <a:solidFill>
                <a:srgbClr val="FE9B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3360738" y="4975225"/>
            <a:ext cx="4413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800" u="none">
                <a:solidFill>
                  <a:srgbClr val="FE9B03"/>
                </a:solidFill>
                <a:latin typeface="Times New Roman" pitchFamily="18" charset="0"/>
                <a:cs typeface="Times New Roman" pitchFamily="18" charset="0"/>
              </a:rPr>
              <a:t>IV</a:t>
            </a:r>
            <a:endParaRPr lang="es-ES" altLang="es-ES" sz="1800" u="none">
              <a:solidFill>
                <a:srgbClr val="FE9B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4090988" y="4975225"/>
            <a:ext cx="35083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800" u="none">
                <a:solidFill>
                  <a:srgbClr val="FE9B03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endParaRPr lang="es-ES" altLang="es-ES" sz="1800" u="none">
              <a:solidFill>
                <a:srgbClr val="FE9B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4732338" y="4975225"/>
            <a:ext cx="4413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800" u="none">
                <a:solidFill>
                  <a:srgbClr val="FE9B03"/>
                </a:solidFill>
                <a:latin typeface="Times New Roman" pitchFamily="18" charset="0"/>
                <a:cs typeface="Times New Roman" pitchFamily="18" charset="0"/>
              </a:rPr>
              <a:t>VI</a:t>
            </a:r>
            <a:endParaRPr lang="es-ES" altLang="es-ES" sz="1800" u="none">
              <a:solidFill>
                <a:srgbClr val="FE9B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5373688" y="4975225"/>
            <a:ext cx="5302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800" u="none">
                <a:solidFill>
                  <a:srgbClr val="FE9B03"/>
                </a:solidFill>
                <a:latin typeface="Times New Roman" pitchFamily="18" charset="0"/>
                <a:cs typeface="Times New Roman" pitchFamily="18" charset="0"/>
              </a:rPr>
              <a:t>VII</a:t>
            </a:r>
            <a:endParaRPr lang="es-ES" altLang="es-ES" sz="1800" u="none">
              <a:solidFill>
                <a:srgbClr val="FE9B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9" name="Rectangle 13"/>
          <p:cNvSpPr>
            <a:spLocks noChangeArrowheads="1"/>
          </p:cNvSpPr>
          <p:nvPr/>
        </p:nvSpPr>
        <p:spPr bwMode="auto">
          <a:xfrm>
            <a:off x="6015038" y="4975225"/>
            <a:ext cx="620712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800" u="none">
                <a:solidFill>
                  <a:srgbClr val="FE9B03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  <a:endParaRPr lang="es-ES" altLang="es-ES" sz="1800" u="none">
              <a:solidFill>
                <a:srgbClr val="FE9B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50" name="Rectangle 14"/>
          <p:cNvSpPr>
            <a:spLocks noChangeArrowheads="1"/>
          </p:cNvSpPr>
          <p:nvPr/>
        </p:nvSpPr>
        <p:spPr bwMode="auto">
          <a:xfrm>
            <a:off x="6789738" y="4975225"/>
            <a:ext cx="4413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800" u="none">
                <a:solidFill>
                  <a:srgbClr val="FE9B03"/>
                </a:solidFill>
                <a:latin typeface="Times New Roman" pitchFamily="18" charset="0"/>
                <a:cs typeface="Times New Roman" pitchFamily="18" charset="0"/>
              </a:rPr>
              <a:t>IX</a:t>
            </a:r>
            <a:endParaRPr lang="es-ES" altLang="es-ES" sz="1800" u="none">
              <a:solidFill>
                <a:srgbClr val="FE9B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51" name="Rectangle 15"/>
          <p:cNvSpPr>
            <a:spLocks noChangeArrowheads="1"/>
          </p:cNvSpPr>
          <p:nvPr/>
        </p:nvSpPr>
        <p:spPr bwMode="auto">
          <a:xfrm>
            <a:off x="7500938" y="4975225"/>
            <a:ext cx="35083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800" u="none">
                <a:solidFill>
                  <a:srgbClr val="FE9B03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s-ES" altLang="es-ES" sz="1800" u="none">
              <a:solidFill>
                <a:srgbClr val="FE9B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52" name="Rectangle 16"/>
          <p:cNvSpPr>
            <a:spLocks noChangeArrowheads="1"/>
          </p:cNvSpPr>
          <p:nvPr/>
        </p:nvSpPr>
        <p:spPr bwMode="auto">
          <a:xfrm>
            <a:off x="8161338" y="4975225"/>
            <a:ext cx="4413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800" u="none">
                <a:solidFill>
                  <a:srgbClr val="FE9B03"/>
                </a:solidFill>
                <a:latin typeface="Times New Roman" pitchFamily="18" charset="0"/>
                <a:cs typeface="Times New Roman" pitchFamily="18" charset="0"/>
              </a:rPr>
              <a:t>XI</a:t>
            </a:r>
            <a:endParaRPr lang="es-ES" altLang="es-ES" sz="1800" u="none">
              <a:solidFill>
                <a:srgbClr val="FE9B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53" name="Rectangle 17"/>
          <p:cNvSpPr>
            <a:spLocks noChangeArrowheads="1"/>
          </p:cNvSpPr>
          <p:nvPr/>
        </p:nvSpPr>
        <p:spPr bwMode="auto">
          <a:xfrm>
            <a:off x="8726488" y="4975225"/>
            <a:ext cx="5302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800" u="none">
                <a:solidFill>
                  <a:srgbClr val="FE9B03"/>
                </a:solidFill>
                <a:latin typeface="Times New Roman" pitchFamily="18" charset="0"/>
                <a:cs typeface="Times New Roman" pitchFamily="18" charset="0"/>
              </a:rPr>
              <a:t>XII</a:t>
            </a:r>
            <a:endParaRPr lang="es-ES" altLang="es-ES" sz="1800" u="none">
              <a:solidFill>
                <a:srgbClr val="FE9B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54" name="Rectangle 18"/>
          <p:cNvSpPr>
            <a:spLocks noChangeArrowheads="1"/>
          </p:cNvSpPr>
          <p:nvPr/>
        </p:nvSpPr>
        <p:spPr bwMode="auto">
          <a:xfrm>
            <a:off x="1322388" y="5965825"/>
            <a:ext cx="1160462" cy="5334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endParaRPr lang="es-ES" altLang="es-E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55" name="Rectangle 19"/>
          <p:cNvSpPr>
            <a:spLocks noChangeArrowheads="1"/>
          </p:cNvSpPr>
          <p:nvPr/>
        </p:nvSpPr>
        <p:spPr bwMode="auto">
          <a:xfrm>
            <a:off x="1416050" y="6127750"/>
            <a:ext cx="85248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ru-RU" altLang="es-ES" sz="1400" u="none">
                <a:latin typeface="Times New Roman" pitchFamily="18" charset="0"/>
                <a:cs typeface="Times New Roman" pitchFamily="18" charset="0"/>
              </a:rPr>
              <a:t>Макро </a:t>
            </a:r>
            <a:r>
              <a:rPr lang="en-GB" altLang="es-ES" sz="1400" u="none">
                <a:latin typeface="Times New Roman" pitchFamily="18" charset="0"/>
                <a:cs typeface="Times New Roman" pitchFamily="18" charset="0"/>
              </a:rPr>
              <a:t>I</a:t>
            </a:r>
            <a:endParaRPr lang="es-ES" altLang="es-ES" sz="1400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56" name="Line 20"/>
          <p:cNvSpPr>
            <a:spLocks noChangeShapeType="1"/>
          </p:cNvSpPr>
          <p:nvPr/>
        </p:nvSpPr>
        <p:spPr bwMode="auto">
          <a:xfrm flipV="1">
            <a:off x="1322388" y="2765425"/>
            <a:ext cx="0" cy="21336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14357" name="Group 21"/>
          <p:cNvGrpSpPr>
            <a:grpSpLocks/>
          </p:cNvGrpSpPr>
          <p:nvPr/>
        </p:nvGrpSpPr>
        <p:grpSpPr bwMode="auto">
          <a:xfrm>
            <a:off x="1322388" y="2765425"/>
            <a:ext cx="1160462" cy="1828800"/>
            <a:chOff x="853" y="1152"/>
            <a:chExt cx="5088" cy="1152"/>
          </a:xfrm>
        </p:grpSpPr>
        <p:sp>
          <p:nvSpPr>
            <p:cNvPr id="14448" name="Freeform 22"/>
            <p:cNvSpPr>
              <a:spLocks/>
            </p:cNvSpPr>
            <p:nvPr/>
          </p:nvSpPr>
          <p:spPr bwMode="auto">
            <a:xfrm>
              <a:off x="853" y="1152"/>
              <a:ext cx="5068" cy="824"/>
            </a:xfrm>
            <a:custGeom>
              <a:avLst/>
              <a:gdLst>
                <a:gd name="T0" fmla="*/ 14908 w 2810"/>
                <a:gd name="T1" fmla="*/ 2879258 h 384"/>
                <a:gd name="T2" fmla="*/ 76924 w 2810"/>
                <a:gd name="T3" fmla="*/ 2727858 h 384"/>
                <a:gd name="T4" fmla="*/ 179894 w 2810"/>
                <a:gd name="T5" fmla="*/ 2469328 h 384"/>
                <a:gd name="T6" fmla="*/ 258309 w 2810"/>
                <a:gd name="T7" fmla="*/ 2270755 h 384"/>
                <a:gd name="T8" fmla="*/ 289208 w 2810"/>
                <a:gd name="T9" fmla="*/ 2194673 h 384"/>
                <a:gd name="T10" fmla="*/ 319867 w 2810"/>
                <a:gd name="T11" fmla="*/ 2039258 h 384"/>
                <a:gd name="T12" fmla="*/ 397999 w 2810"/>
                <a:gd name="T13" fmla="*/ 1647489 h 384"/>
                <a:gd name="T14" fmla="*/ 500020 w 2810"/>
                <a:gd name="T15" fmla="*/ 1123910 h 384"/>
                <a:gd name="T16" fmla="*/ 561598 w 2810"/>
                <a:gd name="T17" fmla="*/ 821848 h 384"/>
                <a:gd name="T18" fmla="*/ 585163 w 2810"/>
                <a:gd name="T19" fmla="*/ 724594 h 384"/>
                <a:gd name="T20" fmla="*/ 654003 w 2810"/>
                <a:gd name="T21" fmla="*/ 600241 h 384"/>
                <a:gd name="T22" fmla="*/ 796120 w 2810"/>
                <a:gd name="T23" fmla="*/ 372244 h 384"/>
                <a:gd name="T24" fmla="*/ 934471 w 2810"/>
                <a:gd name="T25" fmla="*/ 132175 h 384"/>
                <a:gd name="T26" fmla="*/ 1004364 w 2810"/>
                <a:gd name="T27" fmla="*/ 18469 h 384"/>
                <a:gd name="T28" fmla="*/ 1035032 w 2810"/>
                <a:gd name="T29" fmla="*/ 39631 h 384"/>
                <a:gd name="T30" fmla="*/ 1128945 w 2810"/>
                <a:gd name="T31" fmla="*/ 190183 h 384"/>
                <a:gd name="T32" fmla="*/ 1282583 w 2810"/>
                <a:gd name="T33" fmla="*/ 457103 h 384"/>
                <a:gd name="T34" fmla="*/ 1431265 w 2810"/>
                <a:gd name="T35" fmla="*/ 809250 h 384"/>
                <a:gd name="T36" fmla="*/ 1555400 w 2810"/>
                <a:gd name="T37" fmla="*/ 1278910 h 384"/>
                <a:gd name="T38" fmla="*/ 1658394 w 2810"/>
                <a:gd name="T39" fmla="*/ 1790513 h 384"/>
                <a:gd name="T40" fmla="*/ 1721325 w 2810"/>
                <a:gd name="T41" fmla="*/ 2113727 h 384"/>
                <a:gd name="T42" fmla="*/ 1739334 w 2810"/>
                <a:gd name="T43" fmla="*/ 2202219 h 384"/>
                <a:gd name="T44" fmla="*/ 1761496 w 2810"/>
                <a:gd name="T45" fmla="*/ 2326899 h 384"/>
                <a:gd name="T46" fmla="*/ 1807413 w 2810"/>
                <a:gd name="T47" fmla="*/ 2554370 h 384"/>
                <a:gd name="T48" fmla="*/ 1862021 w 2810"/>
                <a:gd name="T49" fmla="*/ 2744328 h 384"/>
                <a:gd name="T50" fmla="*/ 1916544 w 2810"/>
                <a:gd name="T51" fmla="*/ 2705862 h 384"/>
                <a:gd name="T52" fmla="*/ 1970994 w 2810"/>
                <a:gd name="T53" fmla="*/ 2469328 h 384"/>
                <a:gd name="T54" fmla="*/ 2009018 w 2810"/>
                <a:gd name="T55" fmla="*/ 2270755 h 384"/>
                <a:gd name="T56" fmla="*/ 2024385 w 2810"/>
                <a:gd name="T57" fmla="*/ 2194673 h 384"/>
                <a:gd name="T58" fmla="*/ 2054897 w 2810"/>
                <a:gd name="T59" fmla="*/ 2113727 h 384"/>
                <a:gd name="T60" fmla="*/ 2134624 w 2810"/>
                <a:gd name="T61" fmla="*/ 1914594 h 384"/>
                <a:gd name="T62" fmla="*/ 2242318 w 2810"/>
                <a:gd name="T63" fmla="*/ 1670918 h 384"/>
                <a:gd name="T64" fmla="*/ 2351492 w 2810"/>
                <a:gd name="T65" fmla="*/ 1631374 h 384"/>
                <a:gd name="T66" fmla="*/ 2459215 w 2810"/>
                <a:gd name="T67" fmla="*/ 1821134 h 384"/>
                <a:gd name="T68" fmla="*/ 2551785 w 2810"/>
                <a:gd name="T69" fmla="*/ 2061627 h 384"/>
                <a:gd name="T70" fmla="*/ 2597685 w 2810"/>
                <a:gd name="T71" fmla="*/ 2171139 h 384"/>
                <a:gd name="T72" fmla="*/ 2612206 w 2810"/>
                <a:gd name="T73" fmla="*/ 2229253 h 384"/>
                <a:gd name="T74" fmla="*/ 2643141 w 2810"/>
                <a:gd name="T75" fmla="*/ 2380667 h 384"/>
                <a:gd name="T76" fmla="*/ 2694757 w 2810"/>
                <a:gd name="T77" fmla="*/ 2639186 h 384"/>
                <a:gd name="T78" fmla="*/ 2794713 w 2810"/>
                <a:gd name="T79" fmla="*/ 2918889 h 384"/>
                <a:gd name="T80" fmla="*/ 2966084 w 2810"/>
                <a:gd name="T81" fmla="*/ 3193916 h 384"/>
                <a:gd name="T82" fmla="*/ 3172379 w 2810"/>
                <a:gd name="T83" fmla="*/ 3450558 h 384"/>
                <a:gd name="T84" fmla="*/ 3296536 w 2810"/>
                <a:gd name="T85" fmla="*/ 3602298 h 38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810" h="384">
                  <a:moveTo>
                    <a:pt x="0" y="306"/>
                  </a:moveTo>
                  <a:lnTo>
                    <a:pt x="4" y="304"/>
                  </a:lnTo>
                  <a:lnTo>
                    <a:pt x="13" y="302"/>
                  </a:lnTo>
                  <a:lnTo>
                    <a:pt x="26" y="298"/>
                  </a:lnTo>
                  <a:lnTo>
                    <a:pt x="43" y="292"/>
                  </a:lnTo>
                  <a:lnTo>
                    <a:pt x="65" y="286"/>
                  </a:lnTo>
                  <a:lnTo>
                    <a:pt x="91" y="278"/>
                  </a:lnTo>
                  <a:lnTo>
                    <a:pt x="121" y="268"/>
                  </a:lnTo>
                  <a:lnTo>
                    <a:pt x="152" y="259"/>
                  </a:lnTo>
                  <a:lnTo>
                    <a:pt x="178" y="250"/>
                  </a:lnTo>
                  <a:lnTo>
                    <a:pt x="200" y="244"/>
                  </a:lnTo>
                  <a:lnTo>
                    <a:pt x="218" y="238"/>
                  </a:lnTo>
                  <a:lnTo>
                    <a:pt x="231" y="234"/>
                  </a:lnTo>
                  <a:lnTo>
                    <a:pt x="239" y="231"/>
                  </a:lnTo>
                  <a:lnTo>
                    <a:pt x="244" y="230"/>
                  </a:lnTo>
                  <a:lnTo>
                    <a:pt x="248" y="227"/>
                  </a:lnTo>
                  <a:lnTo>
                    <a:pt x="257" y="222"/>
                  </a:lnTo>
                  <a:lnTo>
                    <a:pt x="270" y="214"/>
                  </a:lnTo>
                  <a:lnTo>
                    <a:pt x="287" y="203"/>
                  </a:lnTo>
                  <a:lnTo>
                    <a:pt x="309" y="189"/>
                  </a:lnTo>
                  <a:lnTo>
                    <a:pt x="336" y="173"/>
                  </a:lnTo>
                  <a:lnTo>
                    <a:pt x="366" y="154"/>
                  </a:lnTo>
                  <a:lnTo>
                    <a:pt x="396" y="135"/>
                  </a:lnTo>
                  <a:lnTo>
                    <a:pt x="422" y="118"/>
                  </a:lnTo>
                  <a:lnTo>
                    <a:pt x="444" y="105"/>
                  </a:lnTo>
                  <a:lnTo>
                    <a:pt x="461" y="94"/>
                  </a:lnTo>
                  <a:lnTo>
                    <a:pt x="474" y="86"/>
                  </a:lnTo>
                  <a:lnTo>
                    <a:pt x="483" y="80"/>
                  </a:lnTo>
                  <a:lnTo>
                    <a:pt x="487" y="77"/>
                  </a:lnTo>
                  <a:lnTo>
                    <a:pt x="494" y="76"/>
                  </a:lnTo>
                  <a:lnTo>
                    <a:pt x="507" y="73"/>
                  </a:lnTo>
                  <a:lnTo>
                    <a:pt x="526" y="69"/>
                  </a:lnTo>
                  <a:lnTo>
                    <a:pt x="552" y="63"/>
                  </a:lnTo>
                  <a:lnTo>
                    <a:pt x="586" y="56"/>
                  </a:lnTo>
                  <a:lnTo>
                    <a:pt x="625" y="48"/>
                  </a:lnTo>
                  <a:lnTo>
                    <a:pt x="672" y="39"/>
                  </a:lnTo>
                  <a:lnTo>
                    <a:pt x="717" y="29"/>
                  </a:lnTo>
                  <a:lnTo>
                    <a:pt x="756" y="21"/>
                  </a:lnTo>
                  <a:lnTo>
                    <a:pt x="789" y="14"/>
                  </a:lnTo>
                  <a:lnTo>
                    <a:pt x="815" y="9"/>
                  </a:lnTo>
                  <a:lnTo>
                    <a:pt x="835" y="4"/>
                  </a:lnTo>
                  <a:lnTo>
                    <a:pt x="848" y="2"/>
                  </a:lnTo>
                  <a:lnTo>
                    <a:pt x="855" y="0"/>
                  </a:lnTo>
                  <a:lnTo>
                    <a:pt x="861" y="2"/>
                  </a:lnTo>
                  <a:lnTo>
                    <a:pt x="874" y="4"/>
                  </a:lnTo>
                  <a:lnTo>
                    <a:pt x="894" y="8"/>
                  </a:lnTo>
                  <a:lnTo>
                    <a:pt x="920" y="14"/>
                  </a:lnTo>
                  <a:lnTo>
                    <a:pt x="953" y="20"/>
                  </a:lnTo>
                  <a:lnTo>
                    <a:pt x="992" y="28"/>
                  </a:lnTo>
                  <a:lnTo>
                    <a:pt x="1038" y="38"/>
                  </a:lnTo>
                  <a:lnTo>
                    <a:pt x="1083" y="48"/>
                  </a:lnTo>
                  <a:lnTo>
                    <a:pt x="1127" y="59"/>
                  </a:lnTo>
                  <a:lnTo>
                    <a:pt x="1169" y="71"/>
                  </a:lnTo>
                  <a:lnTo>
                    <a:pt x="1208" y="85"/>
                  </a:lnTo>
                  <a:lnTo>
                    <a:pt x="1245" y="100"/>
                  </a:lnTo>
                  <a:lnTo>
                    <a:pt x="1279" y="116"/>
                  </a:lnTo>
                  <a:lnTo>
                    <a:pt x="1313" y="134"/>
                  </a:lnTo>
                  <a:lnTo>
                    <a:pt x="1343" y="153"/>
                  </a:lnTo>
                  <a:lnTo>
                    <a:pt x="1374" y="172"/>
                  </a:lnTo>
                  <a:lnTo>
                    <a:pt x="1400" y="188"/>
                  </a:lnTo>
                  <a:lnTo>
                    <a:pt x="1421" y="202"/>
                  </a:lnTo>
                  <a:lnTo>
                    <a:pt x="1440" y="213"/>
                  </a:lnTo>
                  <a:lnTo>
                    <a:pt x="1453" y="222"/>
                  </a:lnTo>
                  <a:lnTo>
                    <a:pt x="1461" y="227"/>
                  </a:lnTo>
                  <a:lnTo>
                    <a:pt x="1466" y="230"/>
                  </a:lnTo>
                  <a:lnTo>
                    <a:pt x="1468" y="231"/>
                  </a:lnTo>
                  <a:lnTo>
                    <a:pt x="1472" y="234"/>
                  </a:lnTo>
                  <a:lnTo>
                    <a:pt x="1479" y="238"/>
                  </a:lnTo>
                  <a:lnTo>
                    <a:pt x="1487" y="244"/>
                  </a:lnTo>
                  <a:lnTo>
                    <a:pt x="1498" y="250"/>
                  </a:lnTo>
                  <a:lnTo>
                    <a:pt x="1511" y="258"/>
                  </a:lnTo>
                  <a:lnTo>
                    <a:pt x="1526" y="268"/>
                  </a:lnTo>
                  <a:lnTo>
                    <a:pt x="1542" y="277"/>
                  </a:lnTo>
                  <a:lnTo>
                    <a:pt x="1557" y="284"/>
                  </a:lnTo>
                  <a:lnTo>
                    <a:pt x="1572" y="288"/>
                  </a:lnTo>
                  <a:lnTo>
                    <a:pt x="1587" y="290"/>
                  </a:lnTo>
                  <a:lnTo>
                    <a:pt x="1602" y="288"/>
                  </a:lnTo>
                  <a:lnTo>
                    <a:pt x="1618" y="284"/>
                  </a:lnTo>
                  <a:lnTo>
                    <a:pt x="1634" y="278"/>
                  </a:lnTo>
                  <a:lnTo>
                    <a:pt x="1649" y="268"/>
                  </a:lnTo>
                  <a:lnTo>
                    <a:pt x="1664" y="259"/>
                  </a:lnTo>
                  <a:lnTo>
                    <a:pt x="1677" y="250"/>
                  </a:lnTo>
                  <a:lnTo>
                    <a:pt x="1688" y="244"/>
                  </a:lnTo>
                  <a:lnTo>
                    <a:pt x="1696" y="238"/>
                  </a:lnTo>
                  <a:lnTo>
                    <a:pt x="1703" y="234"/>
                  </a:lnTo>
                  <a:lnTo>
                    <a:pt x="1707" y="231"/>
                  </a:lnTo>
                  <a:lnTo>
                    <a:pt x="1709" y="230"/>
                  </a:lnTo>
                  <a:lnTo>
                    <a:pt x="1714" y="229"/>
                  </a:lnTo>
                  <a:lnTo>
                    <a:pt x="1722" y="226"/>
                  </a:lnTo>
                  <a:lnTo>
                    <a:pt x="1735" y="222"/>
                  </a:lnTo>
                  <a:lnTo>
                    <a:pt x="1753" y="216"/>
                  </a:lnTo>
                  <a:lnTo>
                    <a:pt x="1774" y="210"/>
                  </a:lnTo>
                  <a:lnTo>
                    <a:pt x="1802" y="201"/>
                  </a:lnTo>
                  <a:lnTo>
                    <a:pt x="1832" y="192"/>
                  </a:lnTo>
                  <a:lnTo>
                    <a:pt x="1862" y="182"/>
                  </a:lnTo>
                  <a:lnTo>
                    <a:pt x="1893" y="175"/>
                  </a:lnTo>
                  <a:lnTo>
                    <a:pt x="1923" y="171"/>
                  </a:lnTo>
                  <a:lnTo>
                    <a:pt x="1954" y="170"/>
                  </a:lnTo>
                  <a:lnTo>
                    <a:pt x="1985" y="171"/>
                  </a:lnTo>
                  <a:lnTo>
                    <a:pt x="2015" y="175"/>
                  </a:lnTo>
                  <a:lnTo>
                    <a:pt x="2045" y="182"/>
                  </a:lnTo>
                  <a:lnTo>
                    <a:pt x="2076" y="191"/>
                  </a:lnTo>
                  <a:lnTo>
                    <a:pt x="2106" y="201"/>
                  </a:lnTo>
                  <a:lnTo>
                    <a:pt x="2132" y="209"/>
                  </a:lnTo>
                  <a:lnTo>
                    <a:pt x="2154" y="216"/>
                  </a:lnTo>
                  <a:lnTo>
                    <a:pt x="2172" y="222"/>
                  </a:lnTo>
                  <a:lnTo>
                    <a:pt x="2184" y="226"/>
                  </a:lnTo>
                  <a:lnTo>
                    <a:pt x="2193" y="228"/>
                  </a:lnTo>
                  <a:lnTo>
                    <a:pt x="2197" y="230"/>
                  </a:lnTo>
                  <a:lnTo>
                    <a:pt x="2200" y="231"/>
                  </a:lnTo>
                  <a:lnTo>
                    <a:pt x="2205" y="234"/>
                  </a:lnTo>
                  <a:lnTo>
                    <a:pt x="2211" y="238"/>
                  </a:lnTo>
                  <a:lnTo>
                    <a:pt x="2220" y="244"/>
                  </a:lnTo>
                  <a:lnTo>
                    <a:pt x="2231" y="250"/>
                  </a:lnTo>
                  <a:lnTo>
                    <a:pt x="2244" y="258"/>
                  </a:lnTo>
                  <a:lnTo>
                    <a:pt x="2260" y="268"/>
                  </a:lnTo>
                  <a:lnTo>
                    <a:pt x="2275" y="277"/>
                  </a:lnTo>
                  <a:lnTo>
                    <a:pt x="2297" y="287"/>
                  </a:lnTo>
                  <a:lnTo>
                    <a:pt x="2325" y="296"/>
                  </a:lnTo>
                  <a:lnTo>
                    <a:pt x="2359" y="306"/>
                  </a:lnTo>
                  <a:lnTo>
                    <a:pt x="2401" y="316"/>
                  </a:lnTo>
                  <a:lnTo>
                    <a:pt x="2448" y="325"/>
                  </a:lnTo>
                  <a:lnTo>
                    <a:pt x="2504" y="335"/>
                  </a:lnTo>
                  <a:lnTo>
                    <a:pt x="2564" y="344"/>
                  </a:lnTo>
                  <a:lnTo>
                    <a:pt x="2626" y="354"/>
                  </a:lnTo>
                  <a:lnTo>
                    <a:pt x="2678" y="362"/>
                  </a:lnTo>
                  <a:lnTo>
                    <a:pt x="2721" y="369"/>
                  </a:lnTo>
                  <a:lnTo>
                    <a:pt x="2756" y="374"/>
                  </a:lnTo>
                  <a:lnTo>
                    <a:pt x="2783" y="378"/>
                  </a:lnTo>
                  <a:lnTo>
                    <a:pt x="2800" y="381"/>
                  </a:lnTo>
                  <a:lnTo>
                    <a:pt x="2809" y="383"/>
                  </a:lnTo>
                </a:path>
              </a:pathLst>
            </a:custGeom>
            <a:noFill/>
            <a:ln w="28575" cap="rnd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49" name="Freeform 23"/>
            <p:cNvSpPr>
              <a:spLocks/>
            </p:cNvSpPr>
            <p:nvPr/>
          </p:nvSpPr>
          <p:spPr bwMode="auto">
            <a:xfrm>
              <a:off x="853" y="1152"/>
              <a:ext cx="5088" cy="1152"/>
            </a:xfrm>
            <a:custGeom>
              <a:avLst/>
              <a:gdLst>
                <a:gd name="T0" fmla="*/ 39538 w 2820"/>
                <a:gd name="T1" fmla="*/ 4331453 h 537"/>
                <a:gd name="T2" fmla="*/ 193705 w 2820"/>
                <a:gd name="T3" fmla="*/ 4172488 h 537"/>
                <a:gd name="T4" fmla="*/ 453267 w 2820"/>
                <a:gd name="T5" fmla="*/ 3913694 h 537"/>
                <a:gd name="T6" fmla="*/ 648549 w 2820"/>
                <a:gd name="T7" fmla="*/ 3715449 h 537"/>
                <a:gd name="T8" fmla="*/ 726787 w 2820"/>
                <a:gd name="T9" fmla="*/ 3639127 h 537"/>
                <a:gd name="T10" fmla="*/ 789071 w 2820"/>
                <a:gd name="T11" fmla="*/ 3476830 h 537"/>
                <a:gd name="T12" fmla="*/ 944012 w 2820"/>
                <a:gd name="T13" fmla="*/ 3096484 h 537"/>
                <a:gd name="T14" fmla="*/ 1150882 w 2820"/>
                <a:gd name="T15" fmla="*/ 2572124 h 537"/>
                <a:gd name="T16" fmla="*/ 1276817 w 2820"/>
                <a:gd name="T17" fmla="*/ 2262163 h 537"/>
                <a:gd name="T18" fmla="*/ 1312383 w 2820"/>
                <a:gd name="T19" fmla="*/ 2157672 h 537"/>
                <a:gd name="T20" fmla="*/ 1358756 w 2820"/>
                <a:gd name="T21" fmla="*/ 1926584 h 537"/>
                <a:gd name="T22" fmla="*/ 1453163 w 2820"/>
                <a:gd name="T23" fmla="*/ 1461738 h 537"/>
                <a:gd name="T24" fmla="*/ 1545900 w 2820"/>
                <a:gd name="T25" fmla="*/ 996705 h 537"/>
                <a:gd name="T26" fmla="*/ 1592225 w 2820"/>
                <a:gd name="T27" fmla="*/ 762122 h 537"/>
                <a:gd name="T28" fmla="*/ 1614139 w 2820"/>
                <a:gd name="T29" fmla="*/ 695658 h 537"/>
                <a:gd name="T30" fmla="*/ 1675433 w 2820"/>
                <a:gd name="T31" fmla="*/ 530222 h 537"/>
                <a:gd name="T32" fmla="*/ 1780439 w 2820"/>
                <a:gd name="T33" fmla="*/ 274064 h 537"/>
                <a:gd name="T34" fmla="*/ 1857459 w 2820"/>
                <a:gd name="T35" fmla="*/ 84697 h 537"/>
                <a:gd name="T36" fmla="*/ 1889557 w 2820"/>
                <a:gd name="T37" fmla="*/ 0 h 537"/>
                <a:gd name="T38" fmla="*/ 1920785 w 2820"/>
                <a:gd name="T39" fmla="*/ 73955 h 537"/>
                <a:gd name="T40" fmla="*/ 1997863 w 2820"/>
                <a:gd name="T41" fmla="*/ 266393 h 537"/>
                <a:gd name="T42" fmla="*/ 2101353 w 2820"/>
                <a:gd name="T43" fmla="*/ 530222 h 537"/>
                <a:gd name="T44" fmla="*/ 2164926 w 2820"/>
                <a:gd name="T45" fmla="*/ 695658 h 537"/>
                <a:gd name="T46" fmla="*/ 2185009 w 2820"/>
                <a:gd name="T47" fmla="*/ 722641 h 537"/>
                <a:gd name="T48" fmla="*/ 2231425 w 2820"/>
                <a:gd name="T49" fmla="*/ 598463 h 537"/>
                <a:gd name="T50" fmla="*/ 2325867 w 2820"/>
                <a:gd name="T51" fmla="*/ 371339 h 537"/>
                <a:gd name="T52" fmla="*/ 2417875 w 2820"/>
                <a:gd name="T53" fmla="*/ 131989 h 537"/>
                <a:gd name="T54" fmla="*/ 2465114 w 2820"/>
                <a:gd name="T55" fmla="*/ 18404 h 537"/>
                <a:gd name="T56" fmla="*/ 2485896 w 2820"/>
                <a:gd name="T57" fmla="*/ 39481 h 537"/>
                <a:gd name="T58" fmla="*/ 2549128 w 2820"/>
                <a:gd name="T59" fmla="*/ 189685 h 537"/>
                <a:gd name="T60" fmla="*/ 2652894 w 2820"/>
                <a:gd name="T61" fmla="*/ 456267 h 537"/>
                <a:gd name="T62" fmla="*/ 2731264 w 2820"/>
                <a:gd name="T63" fmla="*/ 654488 h 537"/>
                <a:gd name="T64" fmla="*/ 2762257 w 2820"/>
                <a:gd name="T65" fmla="*/ 730132 h 537"/>
                <a:gd name="T66" fmla="*/ 2793272 w 2820"/>
                <a:gd name="T67" fmla="*/ 962222 h 537"/>
                <a:gd name="T68" fmla="*/ 2870531 w 2820"/>
                <a:gd name="T69" fmla="*/ 1542745 h 537"/>
                <a:gd name="T70" fmla="*/ 2974079 w 2820"/>
                <a:gd name="T71" fmla="*/ 2316363 h 537"/>
                <a:gd name="T72" fmla="*/ 3036843 w 2820"/>
                <a:gd name="T73" fmla="*/ 2784706 h 537"/>
                <a:gd name="T74" fmla="*/ 3055932 w 2820"/>
                <a:gd name="T75" fmla="*/ 2927393 h 537"/>
                <a:gd name="T76" fmla="*/ 3077834 w 2820"/>
                <a:gd name="T77" fmla="*/ 3162776 h 537"/>
                <a:gd name="T78" fmla="*/ 3125450 w 2820"/>
                <a:gd name="T79" fmla="*/ 3626537 h 537"/>
                <a:gd name="T80" fmla="*/ 3171356 w 2820"/>
                <a:gd name="T81" fmla="*/ 4106189 h 537"/>
                <a:gd name="T82" fmla="*/ 3195103 w 2820"/>
                <a:gd name="T83" fmla="*/ 4338951 h 537"/>
                <a:gd name="T84" fmla="*/ 3206093 w 2820"/>
                <a:gd name="T85" fmla="*/ 4407108 h 537"/>
                <a:gd name="T86" fmla="*/ 3240453 w 2820"/>
                <a:gd name="T87" fmla="*/ 4562268 h 537"/>
                <a:gd name="T88" fmla="*/ 3295346 w 2820"/>
                <a:gd name="T89" fmla="*/ 4818029 h 537"/>
                <a:gd name="T90" fmla="*/ 3338121 w 2820"/>
                <a:gd name="T91" fmla="*/ 5007903 h 537"/>
                <a:gd name="T92" fmla="*/ 3354536 w 2820"/>
                <a:gd name="T93" fmla="*/ 5092599 h 53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820" h="537">
                  <a:moveTo>
                    <a:pt x="0" y="460"/>
                  </a:moveTo>
                  <a:lnTo>
                    <a:pt x="11" y="458"/>
                  </a:lnTo>
                  <a:lnTo>
                    <a:pt x="33" y="456"/>
                  </a:lnTo>
                  <a:lnTo>
                    <a:pt x="65" y="452"/>
                  </a:lnTo>
                  <a:lnTo>
                    <a:pt x="108" y="446"/>
                  </a:lnTo>
                  <a:lnTo>
                    <a:pt x="163" y="439"/>
                  </a:lnTo>
                  <a:lnTo>
                    <a:pt x="229" y="431"/>
                  </a:lnTo>
                  <a:lnTo>
                    <a:pt x="304" y="422"/>
                  </a:lnTo>
                  <a:lnTo>
                    <a:pt x="381" y="412"/>
                  </a:lnTo>
                  <a:lnTo>
                    <a:pt x="446" y="404"/>
                  </a:lnTo>
                  <a:lnTo>
                    <a:pt x="502" y="397"/>
                  </a:lnTo>
                  <a:lnTo>
                    <a:pt x="545" y="391"/>
                  </a:lnTo>
                  <a:lnTo>
                    <a:pt x="579" y="387"/>
                  </a:lnTo>
                  <a:lnTo>
                    <a:pt x="600" y="384"/>
                  </a:lnTo>
                  <a:lnTo>
                    <a:pt x="611" y="383"/>
                  </a:lnTo>
                  <a:lnTo>
                    <a:pt x="620" y="380"/>
                  </a:lnTo>
                  <a:lnTo>
                    <a:pt x="637" y="375"/>
                  </a:lnTo>
                  <a:lnTo>
                    <a:pt x="663" y="366"/>
                  </a:lnTo>
                  <a:lnTo>
                    <a:pt x="698" y="356"/>
                  </a:lnTo>
                  <a:lnTo>
                    <a:pt x="741" y="342"/>
                  </a:lnTo>
                  <a:lnTo>
                    <a:pt x="793" y="326"/>
                  </a:lnTo>
                  <a:lnTo>
                    <a:pt x="855" y="307"/>
                  </a:lnTo>
                  <a:lnTo>
                    <a:pt x="915" y="288"/>
                  </a:lnTo>
                  <a:lnTo>
                    <a:pt x="967" y="271"/>
                  </a:lnTo>
                  <a:lnTo>
                    <a:pt x="1012" y="258"/>
                  </a:lnTo>
                  <a:lnTo>
                    <a:pt x="1047" y="247"/>
                  </a:lnTo>
                  <a:lnTo>
                    <a:pt x="1073" y="238"/>
                  </a:lnTo>
                  <a:lnTo>
                    <a:pt x="1090" y="233"/>
                  </a:lnTo>
                  <a:lnTo>
                    <a:pt x="1099" y="230"/>
                  </a:lnTo>
                  <a:lnTo>
                    <a:pt x="1103" y="227"/>
                  </a:lnTo>
                  <a:lnTo>
                    <a:pt x="1112" y="222"/>
                  </a:lnTo>
                  <a:lnTo>
                    <a:pt x="1125" y="214"/>
                  </a:lnTo>
                  <a:lnTo>
                    <a:pt x="1142" y="203"/>
                  </a:lnTo>
                  <a:lnTo>
                    <a:pt x="1164" y="189"/>
                  </a:lnTo>
                  <a:lnTo>
                    <a:pt x="1191" y="173"/>
                  </a:lnTo>
                  <a:lnTo>
                    <a:pt x="1221" y="154"/>
                  </a:lnTo>
                  <a:lnTo>
                    <a:pt x="1251" y="135"/>
                  </a:lnTo>
                  <a:lnTo>
                    <a:pt x="1277" y="118"/>
                  </a:lnTo>
                  <a:lnTo>
                    <a:pt x="1299" y="105"/>
                  </a:lnTo>
                  <a:lnTo>
                    <a:pt x="1316" y="94"/>
                  </a:lnTo>
                  <a:lnTo>
                    <a:pt x="1329" y="86"/>
                  </a:lnTo>
                  <a:lnTo>
                    <a:pt x="1338" y="80"/>
                  </a:lnTo>
                  <a:lnTo>
                    <a:pt x="1342" y="77"/>
                  </a:lnTo>
                  <a:lnTo>
                    <a:pt x="1347" y="76"/>
                  </a:lnTo>
                  <a:lnTo>
                    <a:pt x="1356" y="73"/>
                  </a:lnTo>
                  <a:lnTo>
                    <a:pt x="1369" y="69"/>
                  </a:lnTo>
                  <a:lnTo>
                    <a:pt x="1387" y="63"/>
                  </a:lnTo>
                  <a:lnTo>
                    <a:pt x="1408" y="56"/>
                  </a:lnTo>
                  <a:lnTo>
                    <a:pt x="1434" y="48"/>
                  </a:lnTo>
                  <a:lnTo>
                    <a:pt x="1465" y="39"/>
                  </a:lnTo>
                  <a:lnTo>
                    <a:pt x="1496" y="29"/>
                  </a:lnTo>
                  <a:lnTo>
                    <a:pt x="1522" y="21"/>
                  </a:lnTo>
                  <a:lnTo>
                    <a:pt x="1544" y="14"/>
                  </a:lnTo>
                  <a:lnTo>
                    <a:pt x="1561" y="9"/>
                  </a:lnTo>
                  <a:lnTo>
                    <a:pt x="1574" y="4"/>
                  </a:lnTo>
                  <a:lnTo>
                    <a:pt x="1584" y="2"/>
                  </a:lnTo>
                  <a:lnTo>
                    <a:pt x="1588" y="0"/>
                  </a:lnTo>
                  <a:lnTo>
                    <a:pt x="1593" y="2"/>
                  </a:lnTo>
                  <a:lnTo>
                    <a:pt x="1601" y="4"/>
                  </a:lnTo>
                  <a:lnTo>
                    <a:pt x="1614" y="8"/>
                  </a:lnTo>
                  <a:lnTo>
                    <a:pt x="1632" y="14"/>
                  </a:lnTo>
                  <a:lnTo>
                    <a:pt x="1653" y="20"/>
                  </a:lnTo>
                  <a:lnTo>
                    <a:pt x="1679" y="28"/>
                  </a:lnTo>
                  <a:lnTo>
                    <a:pt x="1710" y="38"/>
                  </a:lnTo>
                  <a:lnTo>
                    <a:pt x="1740" y="48"/>
                  </a:lnTo>
                  <a:lnTo>
                    <a:pt x="1766" y="56"/>
                  </a:lnTo>
                  <a:lnTo>
                    <a:pt x="1788" y="63"/>
                  </a:lnTo>
                  <a:lnTo>
                    <a:pt x="1805" y="69"/>
                  </a:lnTo>
                  <a:lnTo>
                    <a:pt x="1819" y="73"/>
                  </a:lnTo>
                  <a:lnTo>
                    <a:pt x="1828" y="76"/>
                  </a:lnTo>
                  <a:lnTo>
                    <a:pt x="1832" y="77"/>
                  </a:lnTo>
                  <a:lnTo>
                    <a:pt x="1836" y="76"/>
                  </a:lnTo>
                  <a:lnTo>
                    <a:pt x="1845" y="73"/>
                  </a:lnTo>
                  <a:lnTo>
                    <a:pt x="1858" y="69"/>
                  </a:lnTo>
                  <a:lnTo>
                    <a:pt x="1875" y="63"/>
                  </a:lnTo>
                  <a:lnTo>
                    <a:pt x="1897" y="56"/>
                  </a:lnTo>
                  <a:lnTo>
                    <a:pt x="1923" y="48"/>
                  </a:lnTo>
                  <a:lnTo>
                    <a:pt x="1954" y="39"/>
                  </a:lnTo>
                  <a:lnTo>
                    <a:pt x="1985" y="29"/>
                  </a:lnTo>
                  <a:lnTo>
                    <a:pt x="2011" y="21"/>
                  </a:lnTo>
                  <a:lnTo>
                    <a:pt x="2032" y="14"/>
                  </a:lnTo>
                  <a:lnTo>
                    <a:pt x="2050" y="9"/>
                  </a:lnTo>
                  <a:lnTo>
                    <a:pt x="2063" y="4"/>
                  </a:lnTo>
                  <a:lnTo>
                    <a:pt x="2071" y="2"/>
                  </a:lnTo>
                  <a:lnTo>
                    <a:pt x="2076" y="0"/>
                  </a:lnTo>
                  <a:lnTo>
                    <a:pt x="2080" y="2"/>
                  </a:lnTo>
                  <a:lnTo>
                    <a:pt x="2089" y="4"/>
                  </a:lnTo>
                  <a:lnTo>
                    <a:pt x="2102" y="8"/>
                  </a:lnTo>
                  <a:lnTo>
                    <a:pt x="2119" y="14"/>
                  </a:lnTo>
                  <a:lnTo>
                    <a:pt x="2142" y="20"/>
                  </a:lnTo>
                  <a:lnTo>
                    <a:pt x="2168" y="28"/>
                  </a:lnTo>
                  <a:lnTo>
                    <a:pt x="2198" y="38"/>
                  </a:lnTo>
                  <a:lnTo>
                    <a:pt x="2229" y="48"/>
                  </a:lnTo>
                  <a:lnTo>
                    <a:pt x="2256" y="56"/>
                  </a:lnTo>
                  <a:lnTo>
                    <a:pt x="2277" y="63"/>
                  </a:lnTo>
                  <a:lnTo>
                    <a:pt x="2295" y="69"/>
                  </a:lnTo>
                  <a:lnTo>
                    <a:pt x="2308" y="73"/>
                  </a:lnTo>
                  <a:lnTo>
                    <a:pt x="2316" y="76"/>
                  </a:lnTo>
                  <a:lnTo>
                    <a:pt x="2321" y="77"/>
                  </a:lnTo>
                  <a:lnTo>
                    <a:pt x="2325" y="81"/>
                  </a:lnTo>
                  <a:lnTo>
                    <a:pt x="2334" y="89"/>
                  </a:lnTo>
                  <a:lnTo>
                    <a:pt x="2347" y="101"/>
                  </a:lnTo>
                  <a:lnTo>
                    <a:pt x="2364" y="118"/>
                  </a:lnTo>
                  <a:lnTo>
                    <a:pt x="2386" y="138"/>
                  </a:lnTo>
                  <a:lnTo>
                    <a:pt x="2412" y="162"/>
                  </a:lnTo>
                  <a:lnTo>
                    <a:pt x="2442" y="191"/>
                  </a:lnTo>
                  <a:lnTo>
                    <a:pt x="2473" y="220"/>
                  </a:lnTo>
                  <a:lnTo>
                    <a:pt x="2499" y="244"/>
                  </a:lnTo>
                  <a:lnTo>
                    <a:pt x="2521" y="264"/>
                  </a:lnTo>
                  <a:lnTo>
                    <a:pt x="2538" y="281"/>
                  </a:lnTo>
                  <a:lnTo>
                    <a:pt x="2552" y="293"/>
                  </a:lnTo>
                  <a:lnTo>
                    <a:pt x="2561" y="302"/>
                  </a:lnTo>
                  <a:lnTo>
                    <a:pt x="2565" y="306"/>
                  </a:lnTo>
                  <a:lnTo>
                    <a:pt x="2568" y="308"/>
                  </a:lnTo>
                  <a:lnTo>
                    <a:pt x="2572" y="314"/>
                  </a:lnTo>
                  <a:lnTo>
                    <a:pt x="2578" y="322"/>
                  </a:lnTo>
                  <a:lnTo>
                    <a:pt x="2586" y="333"/>
                  </a:lnTo>
                  <a:lnTo>
                    <a:pt x="2598" y="347"/>
                  </a:lnTo>
                  <a:lnTo>
                    <a:pt x="2611" y="363"/>
                  </a:lnTo>
                  <a:lnTo>
                    <a:pt x="2626" y="382"/>
                  </a:lnTo>
                  <a:lnTo>
                    <a:pt x="2641" y="402"/>
                  </a:lnTo>
                  <a:lnTo>
                    <a:pt x="2654" y="418"/>
                  </a:lnTo>
                  <a:lnTo>
                    <a:pt x="2665" y="432"/>
                  </a:lnTo>
                  <a:lnTo>
                    <a:pt x="2674" y="443"/>
                  </a:lnTo>
                  <a:lnTo>
                    <a:pt x="2680" y="451"/>
                  </a:lnTo>
                  <a:lnTo>
                    <a:pt x="2685" y="457"/>
                  </a:lnTo>
                  <a:lnTo>
                    <a:pt x="2687" y="460"/>
                  </a:lnTo>
                  <a:lnTo>
                    <a:pt x="2689" y="461"/>
                  </a:lnTo>
                  <a:lnTo>
                    <a:pt x="2694" y="464"/>
                  </a:lnTo>
                  <a:lnTo>
                    <a:pt x="2701" y="468"/>
                  </a:lnTo>
                  <a:lnTo>
                    <a:pt x="2711" y="473"/>
                  </a:lnTo>
                  <a:lnTo>
                    <a:pt x="2723" y="480"/>
                  </a:lnTo>
                  <a:lnTo>
                    <a:pt x="2737" y="488"/>
                  </a:lnTo>
                  <a:lnTo>
                    <a:pt x="2753" y="498"/>
                  </a:lnTo>
                  <a:lnTo>
                    <a:pt x="2769" y="507"/>
                  </a:lnTo>
                  <a:lnTo>
                    <a:pt x="2783" y="515"/>
                  </a:lnTo>
                  <a:lnTo>
                    <a:pt x="2795" y="522"/>
                  </a:lnTo>
                  <a:lnTo>
                    <a:pt x="2805" y="527"/>
                  </a:lnTo>
                  <a:lnTo>
                    <a:pt x="2811" y="531"/>
                  </a:lnTo>
                  <a:lnTo>
                    <a:pt x="2817" y="534"/>
                  </a:lnTo>
                  <a:lnTo>
                    <a:pt x="2819" y="536"/>
                  </a:lnTo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4358" name="Rectangle 24"/>
          <p:cNvSpPr>
            <a:spLocks noChangeArrowheads="1"/>
          </p:cNvSpPr>
          <p:nvPr/>
        </p:nvSpPr>
        <p:spPr bwMode="auto">
          <a:xfrm>
            <a:off x="1339850" y="2460625"/>
            <a:ext cx="71558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ru-RU" altLang="es-ES" sz="1400" u="none" dirty="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Объем</a:t>
            </a:r>
            <a:endParaRPr lang="es-ES" altLang="es-ES" sz="1400" u="none" dirty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59" name="Rectangle 25"/>
          <p:cNvSpPr>
            <a:spLocks noChangeArrowheads="1"/>
          </p:cNvSpPr>
          <p:nvPr/>
        </p:nvSpPr>
        <p:spPr bwMode="auto">
          <a:xfrm>
            <a:off x="1492250" y="4157663"/>
            <a:ext cx="5048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400" u="none">
                <a:latin typeface="Times New Roman" pitchFamily="18" charset="0"/>
                <a:cs typeface="Times New Roman" pitchFamily="18" charset="0"/>
              </a:rPr>
              <a:t>INT</a:t>
            </a:r>
            <a:endParaRPr lang="es-ES" altLang="es-ES" sz="1400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60" name="Rectangle 26"/>
          <p:cNvSpPr>
            <a:spLocks noChangeArrowheads="1"/>
          </p:cNvSpPr>
          <p:nvPr/>
        </p:nvSpPr>
        <p:spPr bwMode="auto">
          <a:xfrm>
            <a:off x="2482850" y="5965825"/>
            <a:ext cx="1160463" cy="5334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endParaRPr lang="es-ES" altLang="es-E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61" name="Rectangle 27"/>
          <p:cNvSpPr>
            <a:spLocks noChangeArrowheads="1"/>
          </p:cNvSpPr>
          <p:nvPr/>
        </p:nvSpPr>
        <p:spPr bwMode="auto">
          <a:xfrm>
            <a:off x="2524125" y="6118225"/>
            <a:ext cx="9239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ru-RU" altLang="es-ES" sz="1400" u="none">
                <a:latin typeface="Times New Roman" pitchFamily="18" charset="0"/>
                <a:cs typeface="Times New Roman" pitchFamily="18" charset="0"/>
              </a:rPr>
              <a:t>Макро</a:t>
            </a:r>
            <a:r>
              <a:rPr lang="en-GB" altLang="es-ES" sz="1400" u="none">
                <a:latin typeface="Times New Roman" pitchFamily="18" charset="0"/>
                <a:cs typeface="Times New Roman" pitchFamily="18" charset="0"/>
              </a:rPr>
              <a:t> II</a:t>
            </a:r>
            <a:endParaRPr lang="es-ES" altLang="es-ES" sz="1400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62" name="Rectangle 28"/>
          <p:cNvSpPr>
            <a:spLocks noChangeArrowheads="1"/>
          </p:cNvSpPr>
          <p:nvPr/>
        </p:nvSpPr>
        <p:spPr bwMode="auto">
          <a:xfrm>
            <a:off x="3667125" y="6118225"/>
            <a:ext cx="9937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ru-RU" altLang="es-ES" sz="1400" u="none">
                <a:latin typeface="Times New Roman" pitchFamily="18" charset="0"/>
                <a:cs typeface="Times New Roman" pitchFamily="18" charset="0"/>
              </a:rPr>
              <a:t>Макро</a:t>
            </a:r>
            <a:r>
              <a:rPr lang="en-GB" altLang="es-ES" sz="1400" u="none">
                <a:latin typeface="Times New Roman" pitchFamily="18" charset="0"/>
                <a:cs typeface="Times New Roman" pitchFamily="18" charset="0"/>
              </a:rPr>
              <a:t> III</a:t>
            </a:r>
            <a:endParaRPr lang="es-ES" altLang="es-ES" sz="1400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63" name="Rectangle 29"/>
          <p:cNvSpPr>
            <a:spLocks noChangeArrowheads="1"/>
          </p:cNvSpPr>
          <p:nvPr/>
        </p:nvSpPr>
        <p:spPr bwMode="auto">
          <a:xfrm>
            <a:off x="4921250" y="5965825"/>
            <a:ext cx="1295400" cy="5334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endParaRPr lang="es-ES" altLang="es-E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64" name="Rectangle 30"/>
          <p:cNvSpPr>
            <a:spLocks noChangeArrowheads="1"/>
          </p:cNvSpPr>
          <p:nvPr/>
        </p:nvSpPr>
        <p:spPr bwMode="auto">
          <a:xfrm>
            <a:off x="5016500" y="6118225"/>
            <a:ext cx="982663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ru-RU" altLang="es-ES" sz="1400" u="none">
                <a:latin typeface="Times New Roman" pitchFamily="18" charset="0"/>
                <a:cs typeface="Times New Roman" pitchFamily="18" charset="0"/>
              </a:rPr>
              <a:t>Макро</a:t>
            </a:r>
            <a:r>
              <a:rPr lang="en-GB" altLang="es-ES" sz="1400" u="none">
                <a:latin typeface="Times New Roman" pitchFamily="18" charset="0"/>
                <a:cs typeface="Times New Roman" pitchFamily="18" charset="0"/>
              </a:rPr>
              <a:t> IV</a:t>
            </a:r>
            <a:endParaRPr lang="es-ES" altLang="es-ES" sz="1400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65" name="Rectangle 31"/>
          <p:cNvSpPr>
            <a:spLocks noChangeArrowheads="1"/>
          </p:cNvSpPr>
          <p:nvPr/>
        </p:nvSpPr>
        <p:spPr bwMode="auto">
          <a:xfrm>
            <a:off x="6216650" y="5965825"/>
            <a:ext cx="1295400" cy="5334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endParaRPr lang="es-ES" altLang="es-E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66" name="Rectangle 32"/>
          <p:cNvSpPr>
            <a:spLocks noChangeArrowheads="1"/>
          </p:cNvSpPr>
          <p:nvPr/>
        </p:nvSpPr>
        <p:spPr bwMode="auto">
          <a:xfrm>
            <a:off x="6403975" y="6118225"/>
            <a:ext cx="90963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ru-RU" altLang="es-ES" sz="1400" u="none">
                <a:latin typeface="Times New Roman" pitchFamily="18" charset="0"/>
                <a:cs typeface="Times New Roman" pitchFamily="18" charset="0"/>
              </a:rPr>
              <a:t>Макро</a:t>
            </a:r>
            <a:r>
              <a:rPr lang="en-GB" altLang="es-ES" sz="1400" u="none">
                <a:latin typeface="Times New Roman" pitchFamily="18" charset="0"/>
                <a:cs typeface="Times New Roman" pitchFamily="18" charset="0"/>
              </a:rPr>
              <a:t> V</a:t>
            </a:r>
            <a:endParaRPr lang="es-ES" altLang="es-ES" sz="1400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67" name="Rectangle 33"/>
          <p:cNvSpPr>
            <a:spLocks noChangeArrowheads="1"/>
          </p:cNvSpPr>
          <p:nvPr/>
        </p:nvSpPr>
        <p:spPr bwMode="auto">
          <a:xfrm>
            <a:off x="7512050" y="5965825"/>
            <a:ext cx="1295400" cy="5334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endParaRPr lang="es-ES" altLang="es-E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68" name="Rectangle 34"/>
          <p:cNvSpPr>
            <a:spLocks noChangeArrowheads="1"/>
          </p:cNvSpPr>
          <p:nvPr/>
        </p:nvSpPr>
        <p:spPr bwMode="auto">
          <a:xfrm>
            <a:off x="7588250" y="6118225"/>
            <a:ext cx="97948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ru-RU" altLang="es-ES" sz="1400" u="none">
                <a:latin typeface="Times New Roman" pitchFamily="18" charset="0"/>
                <a:cs typeface="Times New Roman" pitchFamily="18" charset="0"/>
              </a:rPr>
              <a:t>Макро </a:t>
            </a:r>
            <a:r>
              <a:rPr lang="en-GB" altLang="es-ES" sz="1400" u="none">
                <a:latin typeface="Times New Roman" pitchFamily="18" charset="0"/>
                <a:cs typeface="Times New Roman" pitchFamily="18" charset="0"/>
              </a:rPr>
              <a:t>VI</a:t>
            </a:r>
            <a:endParaRPr lang="es-ES" altLang="es-ES" sz="1400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69" name="Line 35"/>
          <p:cNvSpPr>
            <a:spLocks noChangeShapeType="1"/>
          </p:cNvSpPr>
          <p:nvPr/>
        </p:nvSpPr>
        <p:spPr bwMode="auto">
          <a:xfrm flipV="1">
            <a:off x="2482850" y="5432425"/>
            <a:ext cx="0" cy="5334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70" name="Line 36"/>
          <p:cNvSpPr>
            <a:spLocks noChangeShapeType="1"/>
          </p:cNvSpPr>
          <p:nvPr/>
        </p:nvSpPr>
        <p:spPr bwMode="auto">
          <a:xfrm flipV="1">
            <a:off x="3625850" y="5432425"/>
            <a:ext cx="0" cy="5334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71" name="Line 37"/>
          <p:cNvSpPr>
            <a:spLocks noChangeShapeType="1"/>
          </p:cNvSpPr>
          <p:nvPr/>
        </p:nvSpPr>
        <p:spPr bwMode="auto">
          <a:xfrm flipV="1">
            <a:off x="4921250" y="5432425"/>
            <a:ext cx="0" cy="5334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72" name="Line 38"/>
          <p:cNvSpPr>
            <a:spLocks noChangeShapeType="1"/>
          </p:cNvSpPr>
          <p:nvPr/>
        </p:nvSpPr>
        <p:spPr bwMode="auto">
          <a:xfrm flipV="1">
            <a:off x="6216650" y="5432425"/>
            <a:ext cx="0" cy="5334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73" name="Line 39"/>
          <p:cNvSpPr>
            <a:spLocks noChangeShapeType="1"/>
          </p:cNvSpPr>
          <p:nvPr/>
        </p:nvSpPr>
        <p:spPr bwMode="auto">
          <a:xfrm flipV="1">
            <a:off x="7512050" y="5432425"/>
            <a:ext cx="0" cy="5334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74" name="Line 40"/>
          <p:cNvSpPr>
            <a:spLocks noChangeShapeType="1"/>
          </p:cNvSpPr>
          <p:nvPr/>
        </p:nvSpPr>
        <p:spPr bwMode="auto">
          <a:xfrm flipV="1">
            <a:off x="8807450" y="5432425"/>
            <a:ext cx="0" cy="5334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75" name="Line 41"/>
          <p:cNvSpPr>
            <a:spLocks noChangeShapeType="1"/>
          </p:cNvSpPr>
          <p:nvPr/>
        </p:nvSpPr>
        <p:spPr bwMode="auto">
          <a:xfrm flipV="1">
            <a:off x="1720850" y="5432425"/>
            <a:ext cx="0" cy="5334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76" name="Line 42"/>
          <p:cNvSpPr>
            <a:spLocks noChangeShapeType="1"/>
          </p:cNvSpPr>
          <p:nvPr/>
        </p:nvSpPr>
        <p:spPr bwMode="auto">
          <a:xfrm flipV="1">
            <a:off x="2101850" y="5432425"/>
            <a:ext cx="0" cy="5334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77" name="Line 43"/>
          <p:cNvSpPr>
            <a:spLocks noChangeShapeType="1"/>
          </p:cNvSpPr>
          <p:nvPr/>
        </p:nvSpPr>
        <p:spPr bwMode="auto">
          <a:xfrm flipV="1">
            <a:off x="2330450" y="5432425"/>
            <a:ext cx="0" cy="5334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78" name="Line 44"/>
          <p:cNvSpPr>
            <a:spLocks noChangeShapeType="1"/>
          </p:cNvSpPr>
          <p:nvPr/>
        </p:nvSpPr>
        <p:spPr bwMode="auto">
          <a:xfrm flipV="1">
            <a:off x="2863850" y="5432425"/>
            <a:ext cx="0" cy="5334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79" name="Line 45"/>
          <p:cNvSpPr>
            <a:spLocks noChangeShapeType="1"/>
          </p:cNvSpPr>
          <p:nvPr/>
        </p:nvSpPr>
        <p:spPr bwMode="auto">
          <a:xfrm flipV="1">
            <a:off x="3244850" y="5432425"/>
            <a:ext cx="0" cy="5334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80" name="Line 46"/>
          <p:cNvSpPr>
            <a:spLocks noChangeShapeType="1"/>
          </p:cNvSpPr>
          <p:nvPr/>
        </p:nvSpPr>
        <p:spPr bwMode="auto">
          <a:xfrm flipV="1">
            <a:off x="3473450" y="5432425"/>
            <a:ext cx="0" cy="5334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81" name="Line 47"/>
          <p:cNvSpPr>
            <a:spLocks noChangeShapeType="1"/>
          </p:cNvSpPr>
          <p:nvPr/>
        </p:nvSpPr>
        <p:spPr bwMode="auto">
          <a:xfrm flipV="1">
            <a:off x="4159250" y="5432425"/>
            <a:ext cx="0" cy="5334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82" name="Line 48"/>
          <p:cNvSpPr>
            <a:spLocks noChangeShapeType="1"/>
          </p:cNvSpPr>
          <p:nvPr/>
        </p:nvSpPr>
        <p:spPr bwMode="auto">
          <a:xfrm flipV="1">
            <a:off x="4540250" y="5432425"/>
            <a:ext cx="0" cy="5334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83" name="Line 49"/>
          <p:cNvSpPr>
            <a:spLocks noChangeShapeType="1"/>
          </p:cNvSpPr>
          <p:nvPr/>
        </p:nvSpPr>
        <p:spPr bwMode="auto">
          <a:xfrm flipV="1">
            <a:off x="4768850" y="5432425"/>
            <a:ext cx="0" cy="5334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84" name="Line 50"/>
          <p:cNvSpPr>
            <a:spLocks noChangeShapeType="1"/>
          </p:cNvSpPr>
          <p:nvPr/>
        </p:nvSpPr>
        <p:spPr bwMode="auto">
          <a:xfrm flipV="1">
            <a:off x="5454650" y="5432425"/>
            <a:ext cx="0" cy="5334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85" name="Line 51"/>
          <p:cNvSpPr>
            <a:spLocks noChangeShapeType="1"/>
          </p:cNvSpPr>
          <p:nvPr/>
        </p:nvSpPr>
        <p:spPr bwMode="auto">
          <a:xfrm flipV="1">
            <a:off x="5835650" y="5432425"/>
            <a:ext cx="0" cy="5334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86" name="Line 52"/>
          <p:cNvSpPr>
            <a:spLocks noChangeShapeType="1"/>
          </p:cNvSpPr>
          <p:nvPr/>
        </p:nvSpPr>
        <p:spPr bwMode="auto">
          <a:xfrm flipV="1">
            <a:off x="6064250" y="5432425"/>
            <a:ext cx="0" cy="5334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87" name="Line 53"/>
          <p:cNvSpPr>
            <a:spLocks noChangeShapeType="1"/>
          </p:cNvSpPr>
          <p:nvPr/>
        </p:nvSpPr>
        <p:spPr bwMode="auto">
          <a:xfrm flipV="1">
            <a:off x="6750050" y="5432425"/>
            <a:ext cx="0" cy="5334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88" name="Line 54"/>
          <p:cNvSpPr>
            <a:spLocks noChangeShapeType="1"/>
          </p:cNvSpPr>
          <p:nvPr/>
        </p:nvSpPr>
        <p:spPr bwMode="auto">
          <a:xfrm flipV="1">
            <a:off x="7131050" y="5432425"/>
            <a:ext cx="0" cy="5334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89" name="Line 55"/>
          <p:cNvSpPr>
            <a:spLocks noChangeShapeType="1"/>
          </p:cNvSpPr>
          <p:nvPr/>
        </p:nvSpPr>
        <p:spPr bwMode="auto">
          <a:xfrm flipV="1">
            <a:off x="7359650" y="5432425"/>
            <a:ext cx="0" cy="5334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90" name="Line 56"/>
          <p:cNvSpPr>
            <a:spLocks noChangeShapeType="1"/>
          </p:cNvSpPr>
          <p:nvPr/>
        </p:nvSpPr>
        <p:spPr bwMode="auto">
          <a:xfrm flipV="1">
            <a:off x="8045450" y="5432425"/>
            <a:ext cx="0" cy="5334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91" name="Line 57"/>
          <p:cNvSpPr>
            <a:spLocks noChangeShapeType="1"/>
          </p:cNvSpPr>
          <p:nvPr/>
        </p:nvSpPr>
        <p:spPr bwMode="auto">
          <a:xfrm flipV="1">
            <a:off x="8426450" y="5432425"/>
            <a:ext cx="0" cy="5334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92" name="Line 58"/>
          <p:cNvSpPr>
            <a:spLocks noChangeShapeType="1"/>
          </p:cNvSpPr>
          <p:nvPr/>
        </p:nvSpPr>
        <p:spPr bwMode="auto">
          <a:xfrm flipV="1">
            <a:off x="8655050" y="5432425"/>
            <a:ext cx="0" cy="5334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93" name="Rectangle 59"/>
          <p:cNvSpPr>
            <a:spLocks noChangeArrowheads="1"/>
          </p:cNvSpPr>
          <p:nvPr/>
        </p:nvSpPr>
        <p:spPr bwMode="auto">
          <a:xfrm>
            <a:off x="1290638" y="5584825"/>
            <a:ext cx="43338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400" u="none">
                <a:latin typeface="Times New Roman" pitchFamily="18" charset="0"/>
                <a:cs typeface="Times New Roman" pitchFamily="18" charset="0"/>
              </a:rPr>
              <a:t>GP</a:t>
            </a:r>
            <a:endParaRPr lang="es-ES" altLang="es-ES" sz="1400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94" name="Rectangle 60"/>
          <p:cNvSpPr>
            <a:spLocks noChangeArrowheads="1"/>
          </p:cNvSpPr>
          <p:nvPr/>
        </p:nvSpPr>
        <p:spPr bwMode="auto">
          <a:xfrm>
            <a:off x="1739900" y="5584825"/>
            <a:ext cx="3937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400" u="none">
                <a:latin typeface="Times New Roman" pitchFamily="18" charset="0"/>
                <a:cs typeface="Times New Roman" pitchFamily="18" charset="0"/>
              </a:rPr>
              <a:t>SP</a:t>
            </a:r>
            <a:endParaRPr lang="es-ES" altLang="es-ES" sz="1400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95" name="Rectangle 61"/>
          <p:cNvSpPr>
            <a:spLocks noChangeArrowheads="1"/>
          </p:cNvSpPr>
          <p:nvPr/>
        </p:nvSpPr>
        <p:spPr bwMode="auto">
          <a:xfrm>
            <a:off x="2054225" y="5584825"/>
            <a:ext cx="3143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400" u="none">
                <a:latin typeface="Times New Roman" pitchFamily="18" charset="0"/>
                <a:cs typeface="Times New Roman" pitchFamily="18" charset="0"/>
              </a:rPr>
              <a:t>C</a:t>
            </a:r>
            <a:endParaRPr lang="es-ES" altLang="es-ES" sz="1400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96" name="Rectangle 62"/>
          <p:cNvSpPr>
            <a:spLocks noChangeArrowheads="1"/>
          </p:cNvSpPr>
          <p:nvPr/>
        </p:nvSpPr>
        <p:spPr bwMode="auto">
          <a:xfrm>
            <a:off x="2251075" y="5584825"/>
            <a:ext cx="3048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400" u="none">
                <a:latin typeface="Times New Roman" pitchFamily="18" charset="0"/>
                <a:cs typeface="Times New Roman" pitchFamily="18" charset="0"/>
              </a:rPr>
              <a:t>T</a:t>
            </a:r>
            <a:endParaRPr lang="es-ES" altLang="es-ES" sz="1400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97" name="Rectangle 63"/>
          <p:cNvSpPr>
            <a:spLocks noChangeArrowheads="1"/>
          </p:cNvSpPr>
          <p:nvPr/>
        </p:nvSpPr>
        <p:spPr bwMode="auto">
          <a:xfrm>
            <a:off x="2473325" y="5584825"/>
            <a:ext cx="43338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400" u="none">
                <a:latin typeface="Times New Roman" pitchFamily="18" charset="0"/>
                <a:cs typeface="Times New Roman" pitchFamily="18" charset="0"/>
              </a:rPr>
              <a:t>GP</a:t>
            </a:r>
            <a:endParaRPr lang="es-ES" altLang="es-ES" sz="1400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98" name="Rectangle 64"/>
          <p:cNvSpPr>
            <a:spLocks noChangeArrowheads="1"/>
          </p:cNvSpPr>
          <p:nvPr/>
        </p:nvSpPr>
        <p:spPr bwMode="auto">
          <a:xfrm>
            <a:off x="2863850" y="5584825"/>
            <a:ext cx="3937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400" u="none">
                <a:latin typeface="Times New Roman" pitchFamily="18" charset="0"/>
                <a:cs typeface="Times New Roman" pitchFamily="18" charset="0"/>
              </a:rPr>
              <a:t>SP</a:t>
            </a:r>
            <a:endParaRPr lang="es-ES" altLang="es-ES" sz="1400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99" name="Rectangle 65"/>
          <p:cNvSpPr>
            <a:spLocks noChangeArrowheads="1"/>
          </p:cNvSpPr>
          <p:nvPr/>
        </p:nvSpPr>
        <p:spPr bwMode="auto">
          <a:xfrm>
            <a:off x="3236913" y="5584825"/>
            <a:ext cx="3143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400" u="none">
                <a:latin typeface="Times New Roman" pitchFamily="18" charset="0"/>
                <a:cs typeface="Times New Roman" pitchFamily="18" charset="0"/>
              </a:rPr>
              <a:t>C</a:t>
            </a:r>
            <a:endParaRPr lang="es-ES" altLang="es-ES" sz="1400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400" name="Rectangle 66"/>
          <p:cNvSpPr>
            <a:spLocks noChangeArrowheads="1"/>
          </p:cNvSpPr>
          <p:nvPr/>
        </p:nvSpPr>
        <p:spPr bwMode="auto">
          <a:xfrm>
            <a:off x="3652838" y="5584825"/>
            <a:ext cx="43338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400" u="none">
                <a:latin typeface="Times New Roman" pitchFamily="18" charset="0"/>
                <a:cs typeface="Times New Roman" pitchFamily="18" charset="0"/>
              </a:rPr>
              <a:t>GP</a:t>
            </a:r>
            <a:endParaRPr lang="es-ES" altLang="es-ES" sz="1400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401" name="Rectangle 67"/>
          <p:cNvSpPr>
            <a:spLocks noChangeArrowheads="1"/>
          </p:cNvSpPr>
          <p:nvPr/>
        </p:nvSpPr>
        <p:spPr bwMode="auto">
          <a:xfrm>
            <a:off x="4149725" y="5584825"/>
            <a:ext cx="3937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400" u="none">
                <a:latin typeface="Times New Roman" pitchFamily="18" charset="0"/>
                <a:cs typeface="Times New Roman" pitchFamily="18" charset="0"/>
              </a:rPr>
              <a:t>SP</a:t>
            </a:r>
            <a:endParaRPr lang="es-ES" altLang="es-ES" sz="1400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402" name="Rectangle 68"/>
          <p:cNvSpPr>
            <a:spLocks noChangeArrowheads="1"/>
          </p:cNvSpPr>
          <p:nvPr/>
        </p:nvSpPr>
        <p:spPr bwMode="auto">
          <a:xfrm>
            <a:off x="4464050" y="5584825"/>
            <a:ext cx="3143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400" u="none">
                <a:latin typeface="Times New Roman" pitchFamily="18" charset="0"/>
                <a:cs typeface="Times New Roman" pitchFamily="18" charset="0"/>
              </a:rPr>
              <a:t>C</a:t>
            </a:r>
            <a:endParaRPr lang="es-ES" altLang="es-ES" sz="1400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403" name="Rectangle 69"/>
          <p:cNvSpPr>
            <a:spLocks noChangeArrowheads="1"/>
          </p:cNvSpPr>
          <p:nvPr/>
        </p:nvSpPr>
        <p:spPr bwMode="auto">
          <a:xfrm>
            <a:off x="3398838" y="5584825"/>
            <a:ext cx="3048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400" u="none">
                <a:latin typeface="Times New Roman" pitchFamily="18" charset="0"/>
                <a:cs typeface="Times New Roman" pitchFamily="18" charset="0"/>
              </a:rPr>
              <a:t>T</a:t>
            </a:r>
            <a:endParaRPr lang="es-ES" altLang="es-ES" sz="1400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404" name="Rectangle 70"/>
          <p:cNvSpPr>
            <a:spLocks noChangeArrowheads="1"/>
          </p:cNvSpPr>
          <p:nvPr/>
        </p:nvSpPr>
        <p:spPr bwMode="auto">
          <a:xfrm>
            <a:off x="4694238" y="5584825"/>
            <a:ext cx="3048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400" u="none">
                <a:latin typeface="Times New Roman" pitchFamily="18" charset="0"/>
                <a:cs typeface="Times New Roman" pitchFamily="18" charset="0"/>
              </a:rPr>
              <a:t>T</a:t>
            </a:r>
            <a:endParaRPr lang="es-ES" altLang="es-ES" sz="1400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405" name="Rectangle 71"/>
          <p:cNvSpPr>
            <a:spLocks noChangeArrowheads="1"/>
          </p:cNvSpPr>
          <p:nvPr/>
        </p:nvSpPr>
        <p:spPr bwMode="auto">
          <a:xfrm>
            <a:off x="5989638" y="5584825"/>
            <a:ext cx="3048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400" u="none">
                <a:latin typeface="Times New Roman" pitchFamily="18" charset="0"/>
                <a:cs typeface="Times New Roman" pitchFamily="18" charset="0"/>
              </a:rPr>
              <a:t>T</a:t>
            </a:r>
            <a:endParaRPr lang="es-ES" altLang="es-ES" sz="1400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406" name="Rectangle 72"/>
          <p:cNvSpPr>
            <a:spLocks noChangeArrowheads="1"/>
          </p:cNvSpPr>
          <p:nvPr/>
        </p:nvSpPr>
        <p:spPr bwMode="auto">
          <a:xfrm>
            <a:off x="7285038" y="5584825"/>
            <a:ext cx="3048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400" u="none">
                <a:latin typeface="Times New Roman" pitchFamily="18" charset="0"/>
                <a:cs typeface="Times New Roman" pitchFamily="18" charset="0"/>
              </a:rPr>
              <a:t>T</a:t>
            </a:r>
            <a:endParaRPr lang="es-ES" altLang="es-ES" sz="1400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407" name="Rectangle 73"/>
          <p:cNvSpPr>
            <a:spLocks noChangeArrowheads="1"/>
          </p:cNvSpPr>
          <p:nvPr/>
        </p:nvSpPr>
        <p:spPr bwMode="auto">
          <a:xfrm>
            <a:off x="8580438" y="5584825"/>
            <a:ext cx="3048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400" u="none">
                <a:latin typeface="Times New Roman" pitchFamily="18" charset="0"/>
                <a:cs typeface="Times New Roman" pitchFamily="18" charset="0"/>
              </a:rPr>
              <a:t>T</a:t>
            </a:r>
            <a:endParaRPr lang="es-ES" altLang="es-ES" sz="1400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408" name="Rectangle 74"/>
          <p:cNvSpPr>
            <a:spLocks noChangeArrowheads="1"/>
          </p:cNvSpPr>
          <p:nvPr/>
        </p:nvSpPr>
        <p:spPr bwMode="auto">
          <a:xfrm>
            <a:off x="4940300" y="5584825"/>
            <a:ext cx="43338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400" u="none">
                <a:latin typeface="Times New Roman" pitchFamily="18" charset="0"/>
                <a:cs typeface="Times New Roman" pitchFamily="18" charset="0"/>
              </a:rPr>
              <a:t>GP</a:t>
            </a:r>
            <a:endParaRPr lang="es-ES" altLang="es-ES" sz="1400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409" name="Rectangle 75"/>
          <p:cNvSpPr>
            <a:spLocks noChangeArrowheads="1"/>
          </p:cNvSpPr>
          <p:nvPr/>
        </p:nvSpPr>
        <p:spPr bwMode="auto">
          <a:xfrm>
            <a:off x="5437188" y="5584825"/>
            <a:ext cx="3937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400" u="none">
                <a:latin typeface="Times New Roman" pitchFamily="18" charset="0"/>
                <a:cs typeface="Times New Roman" pitchFamily="18" charset="0"/>
              </a:rPr>
              <a:t>SP</a:t>
            </a:r>
            <a:endParaRPr lang="es-ES" altLang="es-ES" sz="1400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410" name="Rectangle 76"/>
          <p:cNvSpPr>
            <a:spLocks noChangeArrowheads="1"/>
          </p:cNvSpPr>
          <p:nvPr/>
        </p:nvSpPr>
        <p:spPr bwMode="auto">
          <a:xfrm>
            <a:off x="5759450" y="5584825"/>
            <a:ext cx="3143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400" u="none">
                <a:latin typeface="Times New Roman" pitchFamily="18" charset="0"/>
                <a:cs typeface="Times New Roman" pitchFamily="18" charset="0"/>
              </a:rPr>
              <a:t>C</a:t>
            </a:r>
            <a:endParaRPr lang="es-ES" altLang="es-ES" sz="1400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411" name="Rectangle 77"/>
          <p:cNvSpPr>
            <a:spLocks noChangeArrowheads="1"/>
          </p:cNvSpPr>
          <p:nvPr/>
        </p:nvSpPr>
        <p:spPr bwMode="auto">
          <a:xfrm>
            <a:off x="6227763" y="5584825"/>
            <a:ext cx="43338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400" u="none">
                <a:latin typeface="Times New Roman" pitchFamily="18" charset="0"/>
                <a:cs typeface="Times New Roman" pitchFamily="18" charset="0"/>
              </a:rPr>
              <a:t>GP</a:t>
            </a:r>
            <a:endParaRPr lang="es-ES" altLang="es-ES" sz="1400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412" name="Rectangle 78"/>
          <p:cNvSpPr>
            <a:spLocks noChangeArrowheads="1"/>
          </p:cNvSpPr>
          <p:nvPr/>
        </p:nvSpPr>
        <p:spPr bwMode="auto">
          <a:xfrm>
            <a:off x="6724650" y="5584825"/>
            <a:ext cx="3937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400" u="none">
                <a:latin typeface="Times New Roman" pitchFamily="18" charset="0"/>
                <a:cs typeface="Times New Roman" pitchFamily="18" charset="0"/>
              </a:rPr>
              <a:t>SP</a:t>
            </a:r>
            <a:endParaRPr lang="es-ES" altLang="es-ES" sz="1400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413" name="Rectangle 79"/>
          <p:cNvSpPr>
            <a:spLocks noChangeArrowheads="1"/>
          </p:cNvSpPr>
          <p:nvPr/>
        </p:nvSpPr>
        <p:spPr bwMode="auto">
          <a:xfrm>
            <a:off x="7046913" y="5584825"/>
            <a:ext cx="3143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400" u="none">
                <a:latin typeface="Times New Roman" pitchFamily="18" charset="0"/>
                <a:cs typeface="Times New Roman" pitchFamily="18" charset="0"/>
              </a:rPr>
              <a:t>C</a:t>
            </a:r>
            <a:endParaRPr lang="es-ES" altLang="es-ES" sz="1400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414" name="Rectangle 80"/>
          <p:cNvSpPr>
            <a:spLocks noChangeArrowheads="1"/>
          </p:cNvSpPr>
          <p:nvPr/>
        </p:nvSpPr>
        <p:spPr bwMode="auto">
          <a:xfrm>
            <a:off x="7523163" y="5584825"/>
            <a:ext cx="43338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400" u="none">
                <a:latin typeface="Times New Roman" pitchFamily="18" charset="0"/>
                <a:cs typeface="Times New Roman" pitchFamily="18" charset="0"/>
              </a:rPr>
              <a:t>GP</a:t>
            </a:r>
            <a:endParaRPr lang="es-ES" altLang="es-ES" sz="1400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415" name="Rectangle 81"/>
          <p:cNvSpPr>
            <a:spLocks noChangeArrowheads="1"/>
          </p:cNvSpPr>
          <p:nvPr/>
        </p:nvSpPr>
        <p:spPr bwMode="auto">
          <a:xfrm>
            <a:off x="8020050" y="5584825"/>
            <a:ext cx="3937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400" u="none">
                <a:latin typeface="Times New Roman" pitchFamily="18" charset="0"/>
                <a:cs typeface="Times New Roman" pitchFamily="18" charset="0"/>
              </a:rPr>
              <a:t>SP</a:t>
            </a:r>
            <a:endParaRPr lang="es-ES" altLang="es-ES" sz="1400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416" name="Rectangle 82"/>
          <p:cNvSpPr>
            <a:spLocks noChangeArrowheads="1"/>
          </p:cNvSpPr>
          <p:nvPr/>
        </p:nvSpPr>
        <p:spPr bwMode="auto">
          <a:xfrm>
            <a:off x="8342313" y="5584825"/>
            <a:ext cx="3143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400" u="none">
                <a:latin typeface="Times New Roman" pitchFamily="18" charset="0"/>
                <a:cs typeface="Times New Roman" pitchFamily="18" charset="0"/>
              </a:rPr>
              <a:t>C</a:t>
            </a:r>
            <a:endParaRPr lang="es-ES" altLang="es-ES" sz="1400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417" name="Line 83"/>
          <p:cNvSpPr>
            <a:spLocks noChangeShapeType="1"/>
          </p:cNvSpPr>
          <p:nvPr/>
        </p:nvSpPr>
        <p:spPr bwMode="auto">
          <a:xfrm flipV="1">
            <a:off x="2482850" y="2765425"/>
            <a:ext cx="0" cy="21336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418" name="Line 84"/>
          <p:cNvSpPr>
            <a:spLocks noChangeShapeType="1"/>
          </p:cNvSpPr>
          <p:nvPr/>
        </p:nvSpPr>
        <p:spPr bwMode="auto">
          <a:xfrm flipV="1">
            <a:off x="3625850" y="2765425"/>
            <a:ext cx="0" cy="21336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419" name="Line 85"/>
          <p:cNvSpPr>
            <a:spLocks noChangeShapeType="1"/>
          </p:cNvSpPr>
          <p:nvPr/>
        </p:nvSpPr>
        <p:spPr bwMode="auto">
          <a:xfrm flipV="1">
            <a:off x="4921250" y="2765425"/>
            <a:ext cx="0" cy="21336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420" name="Line 86"/>
          <p:cNvSpPr>
            <a:spLocks noChangeShapeType="1"/>
          </p:cNvSpPr>
          <p:nvPr/>
        </p:nvSpPr>
        <p:spPr bwMode="auto">
          <a:xfrm flipV="1">
            <a:off x="6216650" y="2765425"/>
            <a:ext cx="0" cy="21336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421" name="Line 87"/>
          <p:cNvSpPr>
            <a:spLocks noChangeShapeType="1"/>
          </p:cNvSpPr>
          <p:nvPr/>
        </p:nvSpPr>
        <p:spPr bwMode="auto">
          <a:xfrm flipV="1">
            <a:off x="7512050" y="2765425"/>
            <a:ext cx="0" cy="21336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422" name="Line 88"/>
          <p:cNvSpPr>
            <a:spLocks noChangeShapeType="1"/>
          </p:cNvSpPr>
          <p:nvPr/>
        </p:nvSpPr>
        <p:spPr bwMode="auto">
          <a:xfrm flipV="1">
            <a:off x="8807450" y="2765425"/>
            <a:ext cx="0" cy="21336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14423" name="Group 89"/>
          <p:cNvGrpSpPr>
            <a:grpSpLocks/>
          </p:cNvGrpSpPr>
          <p:nvPr/>
        </p:nvGrpSpPr>
        <p:grpSpPr bwMode="auto">
          <a:xfrm>
            <a:off x="2482850" y="2765425"/>
            <a:ext cx="1160463" cy="1828800"/>
            <a:chOff x="853" y="1152"/>
            <a:chExt cx="5088" cy="1152"/>
          </a:xfrm>
        </p:grpSpPr>
        <p:sp>
          <p:nvSpPr>
            <p:cNvPr id="14446" name="Freeform 90"/>
            <p:cNvSpPr>
              <a:spLocks/>
            </p:cNvSpPr>
            <p:nvPr/>
          </p:nvSpPr>
          <p:spPr bwMode="auto">
            <a:xfrm>
              <a:off x="853" y="1152"/>
              <a:ext cx="5068" cy="824"/>
            </a:xfrm>
            <a:custGeom>
              <a:avLst/>
              <a:gdLst>
                <a:gd name="T0" fmla="*/ 14908 w 2810"/>
                <a:gd name="T1" fmla="*/ 2879258 h 384"/>
                <a:gd name="T2" fmla="*/ 76924 w 2810"/>
                <a:gd name="T3" fmla="*/ 2727858 h 384"/>
                <a:gd name="T4" fmla="*/ 179894 w 2810"/>
                <a:gd name="T5" fmla="*/ 2469328 h 384"/>
                <a:gd name="T6" fmla="*/ 258309 w 2810"/>
                <a:gd name="T7" fmla="*/ 2270755 h 384"/>
                <a:gd name="T8" fmla="*/ 289208 w 2810"/>
                <a:gd name="T9" fmla="*/ 2194673 h 384"/>
                <a:gd name="T10" fmla="*/ 319867 w 2810"/>
                <a:gd name="T11" fmla="*/ 2039258 h 384"/>
                <a:gd name="T12" fmla="*/ 397999 w 2810"/>
                <a:gd name="T13" fmla="*/ 1647489 h 384"/>
                <a:gd name="T14" fmla="*/ 500020 w 2810"/>
                <a:gd name="T15" fmla="*/ 1123910 h 384"/>
                <a:gd name="T16" fmla="*/ 561598 w 2810"/>
                <a:gd name="T17" fmla="*/ 821848 h 384"/>
                <a:gd name="T18" fmla="*/ 585163 w 2810"/>
                <a:gd name="T19" fmla="*/ 724594 h 384"/>
                <a:gd name="T20" fmla="*/ 654003 w 2810"/>
                <a:gd name="T21" fmla="*/ 600241 h 384"/>
                <a:gd name="T22" fmla="*/ 796120 w 2810"/>
                <a:gd name="T23" fmla="*/ 372244 h 384"/>
                <a:gd name="T24" fmla="*/ 934471 w 2810"/>
                <a:gd name="T25" fmla="*/ 132175 h 384"/>
                <a:gd name="T26" fmla="*/ 1004364 w 2810"/>
                <a:gd name="T27" fmla="*/ 18469 h 384"/>
                <a:gd name="T28" fmla="*/ 1035032 w 2810"/>
                <a:gd name="T29" fmla="*/ 39631 h 384"/>
                <a:gd name="T30" fmla="*/ 1128945 w 2810"/>
                <a:gd name="T31" fmla="*/ 190183 h 384"/>
                <a:gd name="T32" fmla="*/ 1282583 w 2810"/>
                <a:gd name="T33" fmla="*/ 457103 h 384"/>
                <a:gd name="T34" fmla="*/ 1431265 w 2810"/>
                <a:gd name="T35" fmla="*/ 809250 h 384"/>
                <a:gd name="T36" fmla="*/ 1555400 w 2810"/>
                <a:gd name="T37" fmla="*/ 1278910 h 384"/>
                <a:gd name="T38" fmla="*/ 1658394 w 2810"/>
                <a:gd name="T39" fmla="*/ 1790513 h 384"/>
                <a:gd name="T40" fmla="*/ 1721325 w 2810"/>
                <a:gd name="T41" fmla="*/ 2113727 h 384"/>
                <a:gd name="T42" fmla="*/ 1739334 w 2810"/>
                <a:gd name="T43" fmla="*/ 2202219 h 384"/>
                <a:gd name="T44" fmla="*/ 1761496 w 2810"/>
                <a:gd name="T45" fmla="*/ 2326899 h 384"/>
                <a:gd name="T46" fmla="*/ 1807413 w 2810"/>
                <a:gd name="T47" fmla="*/ 2554370 h 384"/>
                <a:gd name="T48" fmla="*/ 1862021 w 2810"/>
                <a:gd name="T49" fmla="*/ 2744328 h 384"/>
                <a:gd name="T50" fmla="*/ 1916544 w 2810"/>
                <a:gd name="T51" fmla="*/ 2705862 h 384"/>
                <a:gd name="T52" fmla="*/ 1970994 w 2810"/>
                <a:gd name="T53" fmla="*/ 2469328 h 384"/>
                <a:gd name="T54" fmla="*/ 2009018 w 2810"/>
                <a:gd name="T55" fmla="*/ 2270755 h 384"/>
                <a:gd name="T56" fmla="*/ 2024385 w 2810"/>
                <a:gd name="T57" fmla="*/ 2194673 h 384"/>
                <a:gd name="T58" fmla="*/ 2054897 w 2810"/>
                <a:gd name="T59" fmla="*/ 2113727 h 384"/>
                <a:gd name="T60" fmla="*/ 2134624 w 2810"/>
                <a:gd name="T61" fmla="*/ 1914594 h 384"/>
                <a:gd name="T62" fmla="*/ 2242318 w 2810"/>
                <a:gd name="T63" fmla="*/ 1670918 h 384"/>
                <a:gd name="T64" fmla="*/ 2351492 w 2810"/>
                <a:gd name="T65" fmla="*/ 1631374 h 384"/>
                <a:gd name="T66" fmla="*/ 2459215 w 2810"/>
                <a:gd name="T67" fmla="*/ 1821134 h 384"/>
                <a:gd name="T68" fmla="*/ 2551785 w 2810"/>
                <a:gd name="T69" fmla="*/ 2061627 h 384"/>
                <a:gd name="T70" fmla="*/ 2597685 w 2810"/>
                <a:gd name="T71" fmla="*/ 2171139 h 384"/>
                <a:gd name="T72" fmla="*/ 2612206 w 2810"/>
                <a:gd name="T73" fmla="*/ 2229253 h 384"/>
                <a:gd name="T74" fmla="*/ 2643141 w 2810"/>
                <a:gd name="T75" fmla="*/ 2380667 h 384"/>
                <a:gd name="T76" fmla="*/ 2694757 w 2810"/>
                <a:gd name="T77" fmla="*/ 2639186 h 384"/>
                <a:gd name="T78" fmla="*/ 2794713 w 2810"/>
                <a:gd name="T79" fmla="*/ 2918889 h 384"/>
                <a:gd name="T80" fmla="*/ 2966084 w 2810"/>
                <a:gd name="T81" fmla="*/ 3193916 h 384"/>
                <a:gd name="T82" fmla="*/ 3172379 w 2810"/>
                <a:gd name="T83" fmla="*/ 3450558 h 384"/>
                <a:gd name="T84" fmla="*/ 3296536 w 2810"/>
                <a:gd name="T85" fmla="*/ 3602298 h 38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810" h="384">
                  <a:moveTo>
                    <a:pt x="0" y="306"/>
                  </a:moveTo>
                  <a:lnTo>
                    <a:pt x="4" y="304"/>
                  </a:lnTo>
                  <a:lnTo>
                    <a:pt x="13" y="302"/>
                  </a:lnTo>
                  <a:lnTo>
                    <a:pt x="26" y="298"/>
                  </a:lnTo>
                  <a:lnTo>
                    <a:pt x="43" y="292"/>
                  </a:lnTo>
                  <a:lnTo>
                    <a:pt x="65" y="286"/>
                  </a:lnTo>
                  <a:lnTo>
                    <a:pt x="91" y="278"/>
                  </a:lnTo>
                  <a:lnTo>
                    <a:pt x="121" y="268"/>
                  </a:lnTo>
                  <a:lnTo>
                    <a:pt x="152" y="259"/>
                  </a:lnTo>
                  <a:lnTo>
                    <a:pt x="178" y="250"/>
                  </a:lnTo>
                  <a:lnTo>
                    <a:pt x="200" y="244"/>
                  </a:lnTo>
                  <a:lnTo>
                    <a:pt x="218" y="238"/>
                  </a:lnTo>
                  <a:lnTo>
                    <a:pt x="231" y="234"/>
                  </a:lnTo>
                  <a:lnTo>
                    <a:pt x="239" y="231"/>
                  </a:lnTo>
                  <a:lnTo>
                    <a:pt x="244" y="230"/>
                  </a:lnTo>
                  <a:lnTo>
                    <a:pt x="248" y="227"/>
                  </a:lnTo>
                  <a:lnTo>
                    <a:pt x="257" y="222"/>
                  </a:lnTo>
                  <a:lnTo>
                    <a:pt x="270" y="214"/>
                  </a:lnTo>
                  <a:lnTo>
                    <a:pt x="287" y="203"/>
                  </a:lnTo>
                  <a:lnTo>
                    <a:pt x="309" y="189"/>
                  </a:lnTo>
                  <a:lnTo>
                    <a:pt x="336" y="173"/>
                  </a:lnTo>
                  <a:lnTo>
                    <a:pt x="366" y="154"/>
                  </a:lnTo>
                  <a:lnTo>
                    <a:pt x="396" y="135"/>
                  </a:lnTo>
                  <a:lnTo>
                    <a:pt x="422" y="118"/>
                  </a:lnTo>
                  <a:lnTo>
                    <a:pt x="444" y="105"/>
                  </a:lnTo>
                  <a:lnTo>
                    <a:pt x="461" y="94"/>
                  </a:lnTo>
                  <a:lnTo>
                    <a:pt x="474" y="86"/>
                  </a:lnTo>
                  <a:lnTo>
                    <a:pt x="483" y="80"/>
                  </a:lnTo>
                  <a:lnTo>
                    <a:pt x="487" y="77"/>
                  </a:lnTo>
                  <a:lnTo>
                    <a:pt x="494" y="76"/>
                  </a:lnTo>
                  <a:lnTo>
                    <a:pt x="507" y="73"/>
                  </a:lnTo>
                  <a:lnTo>
                    <a:pt x="526" y="69"/>
                  </a:lnTo>
                  <a:lnTo>
                    <a:pt x="552" y="63"/>
                  </a:lnTo>
                  <a:lnTo>
                    <a:pt x="586" y="56"/>
                  </a:lnTo>
                  <a:lnTo>
                    <a:pt x="625" y="48"/>
                  </a:lnTo>
                  <a:lnTo>
                    <a:pt x="672" y="39"/>
                  </a:lnTo>
                  <a:lnTo>
                    <a:pt x="717" y="29"/>
                  </a:lnTo>
                  <a:lnTo>
                    <a:pt x="756" y="21"/>
                  </a:lnTo>
                  <a:lnTo>
                    <a:pt x="789" y="14"/>
                  </a:lnTo>
                  <a:lnTo>
                    <a:pt x="815" y="9"/>
                  </a:lnTo>
                  <a:lnTo>
                    <a:pt x="835" y="4"/>
                  </a:lnTo>
                  <a:lnTo>
                    <a:pt x="848" y="2"/>
                  </a:lnTo>
                  <a:lnTo>
                    <a:pt x="855" y="0"/>
                  </a:lnTo>
                  <a:lnTo>
                    <a:pt x="861" y="2"/>
                  </a:lnTo>
                  <a:lnTo>
                    <a:pt x="874" y="4"/>
                  </a:lnTo>
                  <a:lnTo>
                    <a:pt x="894" y="8"/>
                  </a:lnTo>
                  <a:lnTo>
                    <a:pt x="920" y="14"/>
                  </a:lnTo>
                  <a:lnTo>
                    <a:pt x="953" y="20"/>
                  </a:lnTo>
                  <a:lnTo>
                    <a:pt x="992" y="28"/>
                  </a:lnTo>
                  <a:lnTo>
                    <a:pt x="1038" y="38"/>
                  </a:lnTo>
                  <a:lnTo>
                    <a:pt x="1083" y="48"/>
                  </a:lnTo>
                  <a:lnTo>
                    <a:pt x="1127" y="59"/>
                  </a:lnTo>
                  <a:lnTo>
                    <a:pt x="1169" y="71"/>
                  </a:lnTo>
                  <a:lnTo>
                    <a:pt x="1208" y="85"/>
                  </a:lnTo>
                  <a:lnTo>
                    <a:pt x="1245" y="100"/>
                  </a:lnTo>
                  <a:lnTo>
                    <a:pt x="1279" y="116"/>
                  </a:lnTo>
                  <a:lnTo>
                    <a:pt x="1313" y="134"/>
                  </a:lnTo>
                  <a:lnTo>
                    <a:pt x="1343" y="153"/>
                  </a:lnTo>
                  <a:lnTo>
                    <a:pt x="1374" y="172"/>
                  </a:lnTo>
                  <a:lnTo>
                    <a:pt x="1400" y="188"/>
                  </a:lnTo>
                  <a:lnTo>
                    <a:pt x="1421" y="202"/>
                  </a:lnTo>
                  <a:lnTo>
                    <a:pt x="1440" y="213"/>
                  </a:lnTo>
                  <a:lnTo>
                    <a:pt x="1453" y="222"/>
                  </a:lnTo>
                  <a:lnTo>
                    <a:pt x="1461" y="227"/>
                  </a:lnTo>
                  <a:lnTo>
                    <a:pt x="1466" y="230"/>
                  </a:lnTo>
                  <a:lnTo>
                    <a:pt x="1468" y="231"/>
                  </a:lnTo>
                  <a:lnTo>
                    <a:pt x="1472" y="234"/>
                  </a:lnTo>
                  <a:lnTo>
                    <a:pt x="1479" y="238"/>
                  </a:lnTo>
                  <a:lnTo>
                    <a:pt x="1487" y="244"/>
                  </a:lnTo>
                  <a:lnTo>
                    <a:pt x="1498" y="250"/>
                  </a:lnTo>
                  <a:lnTo>
                    <a:pt x="1511" y="258"/>
                  </a:lnTo>
                  <a:lnTo>
                    <a:pt x="1526" y="268"/>
                  </a:lnTo>
                  <a:lnTo>
                    <a:pt x="1542" y="277"/>
                  </a:lnTo>
                  <a:lnTo>
                    <a:pt x="1557" y="284"/>
                  </a:lnTo>
                  <a:lnTo>
                    <a:pt x="1572" y="288"/>
                  </a:lnTo>
                  <a:lnTo>
                    <a:pt x="1587" y="290"/>
                  </a:lnTo>
                  <a:lnTo>
                    <a:pt x="1602" y="288"/>
                  </a:lnTo>
                  <a:lnTo>
                    <a:pt x="1618" y="284"/>
                  </a:lnTo>
                  <a:lnTo>
                    <a:pt x="1634" y="278"/>
                  </a:lnTo>
                  <a:lnTo>
                    <a:pt x="1649" y="268"/>
                  </a:lnTo>
                  <a:lnTo>
                    <a:pt x="1664" y="259"/>
                  </a:lnTo>
                  <a:lnTo>
                    <a:pt x="1677" y="250"/>
                  </a:lnTo>
                  <a:lnTo>
                    <a:pt x="1688" y="244"/>
                  </a:lnTo>
                  <a:lnTo>
                    <a:pt x="1696" y="238"/>
                  </a:lnTo>
                  <a:lnTo>
                    <a:pt x="1703" y="234"/>
                  </a:lnTo>
                  <a:lnTo>
                    <a:pt x="1707" y="231"/>
                  </a:lnTo>
                  <a:lnTo>
                    <a:pt x="1709" y="230"/>
                  </a:lnTo>
                  <a:lnTo>
                    <a:pt x="1714" y="229"/>
                  </a:lnTo>
                  <a:lnTo>
                    <a:pt x="1722" y="226"/>
                  </a:lnTo>
                  <a:lnTo>
                    <a:pt x="1735" y="222"/>
                  </a:lnTo>
                  <a:lnTo>
                    <a:pt x="1753" y="216"/>
                  </a:lnTo>
                  <a:lnTo>
                    <a:pt x="1774" y="210"/>
                  </a:lnTo>
                  <a:lnTo>
                    <a:pt x="1802" y="201"/>
                  </a:lnTo>
                  <a:lnTo>
                    <a:pt x="1832" y="192"/>
                  </a:lnTo>
                  <a:lnTo>
                    <a:pt x="1862" y="182"/>
                  </a:lnTo>
                  <a:lnTo>
                    <a:pt x="1893" y="175"/>
                  </a:lnTo>
                  <a:lnTo>
                    <a:pt x="1923" y="171"/>
                  </a:lnTo>
                  <a:lnTo>
                    <a:pt x="1954" y="170"/>
                  </a:lnTo>
                  <a:lnTo>
                    <a:pt x="1985" y="171"/>
                  </a:lnTo>
                  <a:lnTo>
                    <a:pt x="2015" y="175"/>
                  </a:lnTo>
                  <a:lnTo>
                    <a:pt x="2045" y="182"/>
                  </a:lnTo>
                  <a:lnTo>
                    <a:pt x="2076" y="191"/>
                  </a:lnTo>
                  <a:lnTo>
                    <a:pt x="2106" y="201"/>
                  </a:lnTo>
                  <a:lnTo>
                    <a:pt x="2132" y="209"/>
                  </a:lnTo>
                  <a:lnTo>
                    <a:pt x="2154" y="216"/>
                  </a:lnTo>
                  <a:lnTo>
                    <a:pt x="2172" y="222"/>
                  </a:lnTo>
                  <a:lnTo>
                    <a:pt x="2184" y="226"/>
                  </a:lnTo>
                  <a:lnTo>
                    <a:pt x="2193" y="228"/>
                  </a:lnTo>
                  <a:lnTo>
                    <a:pt x="2197" y="230"/>
                  </a:lnTo>
                  <a:lnTo>
                    <a:pt x="2200" y="231"/>
                  </a:lnTo>
                  <a:lnTo>
                    <a:pt x="2205" y="234"/>
                  </a:lnTo>
                  <a:lnTo>
                    <a:pt x="2211" y="238"/>
                  </a:lnTo>
                  <a:lnTo>
                    <a:pt x="2220" y="244"/>
                  </a:lnTo>
                  <a:lnTo>
                    <a:pt x="2231" y="250"/>
                  </a:lnTo>
                  <a:lnTo>
                    <a:pt x="2244" y="258"/>
                  </a:lnTo>
                  <a:lnTo>
                    <a:pt x="2260" y="268"/>
                  </a:lnTo>
                  <a:lnTo>
                    <a:pt x="2275" y="277"/>
                  </a:lnTo>
                  <a:lnTo>
                    <a:pt x="2297" y="287"/>
                  </a:lnTo>
                  <a:lnTo>
                    <a:pt x="2325" y="296"/>
                  </a:lnTo>
                  <a:lnTo>
                    <a:pt x="2359" y="306"/>
                  </a:lnTo>
                  <a:lnTo>
                    <a:pt x="2401" y="316"/>
                  </a:lnTo>
                  <a:lnTo>
                    <a:pt x="2448" y="325"/>
                  </a:lnTo>
                  <a:lnTo>
                    <a:pt x="2504" y="335"/>
                  </a:lnTo>
                  <a:lnTo>
                    <a:pt x="2564" y="344"/>
                  </a:lnTo>
                  <a:lnTo>
                    <a:pt x="2626" y="354"/>
                  </a:lnTo>
                  <a:lnTo>
                    <a:pt x="2678" y="362"/>
                  </a:lnTo>
                  <a:lnTo>
                    <a:pt x="2721" y="369"/>
                  </a:lnTo>
                  <a:lnTo>
                    <a:pt x="2756" y="374"/>
                  </a:lnTo>
                  <a:lnTo>
                    <a:pt x="2783" y="378"/>
                  </a:lnTo>
                  <a:lnTo>
                    <a:pt x="2800" y="381"/>
                  </a:lnTo>
                  <a:lnTo>
                    <a:pt x="2809" y="383"/>
                  </a:lnTo>
                </a:path>
              </a:pathLst>
            </a:custGeom>
            <a:noFill/>
            <a:ln w="28575" cap="rnd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47" name="Freeform 91"/>
            <p:cNvSpPr>
              <a:spLocks/>
            </p:cNvSpPr>
            <p:nvPr/>
          </p:nvSpPr>
          <p:spPr bwMode="auto">
            <a:xfrm>
              <a:off x="853" y="1152"/>
              <a:ext cx="5088" cy="1152"/>
            </a:xfrm>
            <a:custGeom>
              <a:avLst/>
              <a:gdLst>
                <a:gd name="T0" fmla="*/ 39538 w 2820"/>
                <a:gd name="T1" fmla="*/ 4331453 h 537"/>
                <a:gd name="T2" fmla="*/ 193705 w 2820"/>
                <a:gd name="T3" fmla="*/ 4172488 h 537"/>
                <a:gd name="T4" fmla="*/ 453267 w 2820"/>
                <a:gd name="T5" fmla="*/ 3913694 h 537"/>
                <a:gd name="T6" fmla="*/ 648549 w 2820"/>
                <a:gd name="T7" fmla="*/ 3715449 h 537"/>
                <a:gd name="T8" fmla="*/ 726787 w 2820"/>
                <a:gd name="T9" fmla="*/ 3639127 h 537"/>
                <a:gd name="T10" fmla="*/ 789071 w 2820"/>
                <a:gd name="T11" fmla="*/ 3476830 h 537"/>
                <a:gd name="T12" fmla="*/ 944012 w 2820"/>
                <a:gd name="T13" fmla="*/ 3096484 h 537"/>
                <a:gd name="T14" fmla="*/ 1150882 w 2820"/>
                <a:gd name="T15" fmla="*/ 2572124 h 537"/>
                <a:gd name="T16" fmla="*/ 1276817 w 2820"/>
                <a:gd name="T17" fmla="*/ 2262163 h 537"/>
                <a:gd name="T18" fmla="*/ 1312383 w 2820"/>
                <a:gd name="T19" fmla="*/ 2157672 h 537"/>
                <a:gd name="T20" fmla="*/ 1358756 w 2820"/>
                <a:gd name="T21" fmla="*/ 1926584 h 537"/>
                <a:gd name="T22" fmla="*/ 1453163 w 2820"/>
                <a:gd name="T23" fmla="*/ 1461738 h 537"/>
                <a:gd name="T24" fmla="*/ 1545900 w 2820"/>
                <a:gd name="T25" fmla="*/ 996705 h 537"/>
                <a:gd name="T26" fmla="*/ 1592225 w 2820"/>
                <a:gd name="T27" fmla="*/ 762122 h 537"/>
                <a:gd name="T28" fmla="*/ 1614139 w 2820"/>
                <a:gd name="T29" fmla="*/ 695658 h 537"/>
                <a:gd name="T30" fmla="*/ 1675433 w 2820"/>
                <a:gd name="T31" fmla="*/ 530222 h 537"/>
                <a:gd name="T32" fmla="*/ 1780439 w 2820"/>
                <a:gd name="T33" fmla="*/ 274064 h 537"/>
                <a:gd name="T34" fmla="*/ 1857459 w 2820"/>
                <a:gd name="T35" fmla="*/ 84697 h 537"/>
                <a:gd name="T36" fmla="*/ 1889557 w 2820"/>
                <a:gd name="T37" fmla="*/ 0 h 537"/>
                <a:gd name="T38" fmla="*/ 1920785 w 2820"/>
                <a:gd name="T39" fmla="*/ 73955 h 537"/>
                <a:gd name="T40" fmla="*/ 1997863 w 2820"/>
                <a:gd name="T41" fmla="*/ 266393 h 537"/>
                <a:gd name="T42" fmla="*/ 2101353 w 2820"/>
                <a:gd name="T43" fmla="*/ 530222 h 537"/>
                <a:gd name="T44" fmla="*/ 2164926 w 2820"/>
                <a:gd name="T45" fmla="*/ 695658 h 537"/>
                <a:gd name="T46" fmla="*/ 2185009 w 2820"/>
                <a:gd name="T47" fmla="*/ 722641 h 537"/>
                <a:gd name="T48" fmla="*/ 2231425 w 2820"/>
                <a:gd name="T49" fmla="*/ 598463 h 537"/>
                <a:gd name="T50" fmla="*/ 2325867 w 2820"/>
                <a:gd name="T51" fmla="*/ 371339 h 537"/>
                <a:gd name="T52" fmla="*/ 2417875 w 2820"/>
                <a:gd name="T53" fmla="*/ 131989 h 537"/>
                <a:gd name="T54" fmla="*/ 2465114 w 2820"/>
                <a:gd name="T55" fmla="*/ 18404 h 537"/>
                <a:gd name="T56" fmla="*/ 2485896 w 2820"/>
                <a:gd name="T57" fmla="*/ 39481 h 537"/>
                <a:gd name="T58" fmla="*/ 2549128 w 2820"/>
                <a:gd name="T59" fmla="*/ 189685 h 537"/>
                <a:gd name="T60" fmla="*/ 2652894 w 2820"/>
                <a:gd name="T61" fmla="*/ 456267 h 537"/>
                <a:gd name="T62" fmla="*/ 2731264 w 2820"/>
                <a:gd name="T63" fmla="*/ 654488 h 537"/>
                <a:gd name="T64" fmla="*/ 2762257 w 2820"/>
                <a:gd name="T65" fmla="*/ 730132 h 537"/>
                <a:gd name="T66" fmla="*/ 2793272 w 2820"/>
                <a:gd name="T67" fmla="*/ 962222 h 537"/>
                <a:gd name="T68" fmla="*/ 2870531 w 2820"/>
                <a:gd name="T69" fmla="*/ 1542745 h 537"/>
                <a:gd name="T70" fmla="*/ 2974079 w 2820"/>
                <a:gd name="T71" fmla="*/ 2316363 h 537"/>
                <a:gd name="T72" fmla="*/ 3036843 w 2820"/>
                <a:gd name="T73" fmla="*/ 2784706 h 537"/>
                <a:gd name="T74" fmla="*/ 3055932 w 2820"/>
                <a:gd name="T75" fmla="*/ 2927393 h 537"/>
                <a:gd name="T76" fmla="*/ 3077834 w 2820"/>
                <a:gd name="T77" fmla="*/ 3162776 h 537"/>
                <a:gd name="T78" fmla="*/ 3125450 w 2820"/>
                <a:gd name="T79" fmla="*/ 3626537 h 537"/>
                <a:gd name="T80" fmla="*/ 3171356 w 2820"/>
                <a:gd name="T81" fmla="*/ 4106189 h 537"/>
                <a:gd name="T82" fmla="*/ 3195103 w 2820"/>
                <a:gd name="T83" fmla="*/ 4338951 h 537"/>
                <a:gd name="T84" fmla="*/ 3206093 w 2820"/>
                <a:gd name="T85" fmla="*/ 4407108 h 537"/>
                <a:gd name="T86" fmla="*/ 3240453 w 2820"/>
                <a:gd name="T87" fmla="*/ 4562268 h 537"/>
                <a:gd name="T88" fmla="*/ 3295346 w 2820"/>
                <a:gd name="T89" fmla="*/ 4818029 h 537"/>
                <a:gd name="T90" fmla="*/ 3338121 w 2820"/>
                <a:gd name="T91" fmla="*/ 5007903 h 537"/>
                <a:gd name="T92" fmla="*/ 3354536 w 2820"/>
                <a:gd name="T93" fmla="*/ 5092599 h 53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820" h="537">
                  <a:moveTo>
                    <a:pt x="0" y="460"/>
                  </a:moveTo>
                  <a:lnTo>
                    <a:pt x="11" y="458"/>
                  </a:lnTo>
                  <a:lnTo>
                    <a:pt x="33" y="456"/>
                  </a:lnTo>
                  <a:lnTo>
                    <a:pt x="65" y="452"/>
                  </a:lnTo>
                  <a:lnTo>
                    <a:pt x="108" y="446"/>
                  </a:lnTo>
                  <a:lnTo>
                    <a:pt x="163" y="439"/>
                  </a:lnTo>
                  <a:lnTo>
                    <a:pt x="229" y="431"/>
                  </a:lnTo>
                  <a:lnTo>
                    <a:pt x="304" y="422"/>
                  </a:lnTo>
                  <a:lnTo>
                    <a:pt x="381" y="412"/>
                  </a:lnTo>
                  <a:lnTo>
                    <a:pt x="446" y="404"/>
                  </a:lnTo>
                  <a:lnTo>
                    <a:pt x="502" y="397"/>
                  </a:lnTo>
                  <a:lnTo>
                    <a:pt x="545" y="391"/>
                  </a:lnTo>
                  <a:lnTo>
                    <a:pt x="579" y="387"/>
                  </a:lnTo>
                  <a:lnTo>
                    <a:pt x="600" y="384"/>
                  </a:lnTo>
                  <a:lnTo>
                    <a:pt x="611" y="383"/>
                  </a:lnTo>
                  <a:lnTo>
                    <a:pt x="620" y="380"/>
                  </a:lnTo>
                  <a:lnTo>
                    <a:pt x="637" y="375"/>
                  </a:lnTo>
                  <a:lnTo>
                    <a:pt x="663" y="366"/>
                  </a:lnTo>
                  <a:lnTo>
                    <a:pt x="698" y="356"/>
                  </a:lnTo>
                  <a:lnTo>
                    <a:pt x="741" y="342"/>
                  </a:lnTo>
                  <a:lnTo>
                    <a:pt x="793" y="326"/>
                  </a:lnTo>
                  <a:lnTo>
                    <a:pt x="855" y="307"/>
                  </a:lnTo>
                  <a:lnTo>
                    <a:pt x="915" y="288"/>
                  </a:lnTo>
                  <a:lnTo>
                    <a:pt x="967" y="271"/>
                  </a:lnTo>
                  <a:lnTo>
                    <a:pt x="1012" y="258"/>
                  </a:lnTo>
                  <a:lnTo>
                    <a:pt x="1047" y="247"/>
                  </a:lnTo>
                  <a:lnTo>
                    <a:pt x="1073" y="238"/>
                  </a:lnTo>
                  <a:lnTo>
                    <a:pt x="1090" y="233"/>
                  </a:lnTo>
                  <a:lnTo>
                    <a:pt x="1099" y="230"/>
                  </a:lnTo>
                  <a:lnTo>
                    <a:pt x="1103" y="227"/>
                  </a:lnTo>
                  <a:lnTo>
                    <a:pt x="1112" y="222"/>
                  </a:lnTo>
                  <a:lnTo>
                    <a:pt x="1125" y="214"/>
                  </a:lnTo>
                  <a:lnTo>
                    <a:pt x="1142" y="203"/>
                  </a:lnTo>
                  <a:lnTo>
                    <a:pt x="1164" y="189"/>
                  </a:lnTo>
                  <a:lnTo>
                    <a:pt x="1191" y="173"/>
                  </a:lnTo>
                  <a:lnTo>
                    <a:pt x="1221" y="154"/>
                  </a:lnTo>
                  <a:lnTo>
                    <a:pt x="1251" y="135"/>
                  </a:lnTo>
                  <a:lnTo>
                    <a:pt x="1277" y="118"/>
                  </a:lnTo>
                  <a:lnTo>
                    <a:pt x="1299" y="105"/>
                  </a:lnTo>
                  <a:lnTo>
                    <a:pt x="1316" y="94"/>
                  </a:lnTo>
                  <a:lnTo>
                    <a:pt x="1329" y="86"/>
                  </a:lnTo>
                  <a:lnTo>
                    <a:pt x="1338" y="80"/>
                  </a:lnTo>
                  <a:lnTo>
                    <a:pt x="1342" y="77"/>
                  </a:lnTo>
                  <a:lnTo>
                    <a:pt x="1347" y="76"/>
                  </a:lnTo>
                  <a:lnTo>
                    <a:pt x="1356" y="73"/>
                  </a:lnTo>
                  <a:lnTo>
                    <a:pt x="1369" y="69"/>
                  </a:lnTo>
                  <a:lnTo>
                    <a:pt x="1387" y="63"/>
                  </a:lnTo>
                  <a:lnTo>
                    <a:pt x="1408" y="56"/>
                  </a:lnTo>
                  <a:lnTo>
                    <a:pt x="1434" y="48"/>
                  </a:lnTo>
                  <a:lnTo>
                    <a:pt x="1465" y="39"/>
                  </a:lnTo>
                  <a:lnTo>
                    <a:pt x="1496" y="29"/>
                  </a:lnTo>
                  <a:lnTo>
                    <a:pt x="1522" y="21"/>
                  </a:lnTo>
                  <a:lnTo>
                    <a:pt x="1544" y="14"/>
                  </a:lnTo>
                  <a:lnTo>
                    <a:pt x="1561" y="9"/>
                  </a:lnTo>
                  <a:lnTo>
                    <a:pt x="1574" y="4"/>
                  </a:lnTo>
                  <a:lnTo>
                    <a:pt x="1584" y="2"/>
                  </a:lnTo>
                  <a:lnTo>
                    <a:pt x="1588" y="0"/>
                  </a:lnTo>
                  <a:lnTo>
                    <a:pt x="1593" y="2"/>
                  </a:lnTo>
                  <a:lnTo>
                    <a:pt x="1601" y="4"/>
                  </a:lnTo>
                  <a:lnTo>
                    <a:pt x="1614" y="8"/>
                  </a:lnTo>
                  <a:lnTo>
                    <a:pt x="1632" y="14"/>
                  </a:lnTo>
                  <a:lnTo>
                    <a:pt x="1653" y="20"/>
                  </a:lnTo>
                  <a:lnTo>
                    <a:pt x="1679" y="28"/>
                  </a:lnTo>
                  <a:lnTo>
                    <a:pt x="1710" y="38"/>
                  </a:lnTo>
                  <a:lnTo>
                    <a:pt x="1740" y="48"/>
                  </a:lnTo>
                  <a:lnTo>
                    <a:pt x="1766" y="56"/>
                  </a:lnTo>
                  <a:lnTo>
                    <a:pt x="1788" y="63"/>
                  </a:lnTo>
                  <a:lnTo>
                    <a:pt x="1805" y="69"/>
                  </a:lnTo>
                  <a:lnTo>
                    <a:pt x="1819" y="73"/>
                  </a:lnTo>
                  <a:lnTo>
                    <a:pt x="1828" y="76"/>
                  </a:lnTo>
                  <a:lnTo>
                    <a:pt x="1832" y="77"/>
                  </a:lnTo>
                  <a:lnTo>
                    <a:pt x="1836" y="76"/>
                  </a:lnTo>
                  <a:lnTo>
                    <a:pt x="1845" y="73"/>
                  </a:lnTo>
                  <a:lnTo>
                    <a:pt x="1858" y="69"/>
                  </a:lnTo>
                  <a:lnTo>
                    <a:pt x="1875" y="63"/>
                  </a:lnTo>
                  <a:lnTo>
                    <a:pt x="1897" y="56"/>
                  </a:lnTo>
                  <a:lnTo>
                    <a:pt x="1923" y="48"/>
                  </a:lnTo>
                  <a:lnTo>
                    <a:pt x="1954" y="39"/>
                  </a:lnTo>
                  <a:lnTo>
                    <a:pt x="1985" y="29"/>
                  </a:lnTo>
                  <a:lnTo>
                    <a:pt x="2011" y="21"/>
                  </a:lnTo>
                  <a:lnTo>
                    <a:pt x="2032" y="14"/>
                  </a:lnTo>
                  <a:lnTo>
                    <a:pt x="2050" y="9"/>
                  </a:lnTo>
                  <a:lnTo>
                    <a:pt x="2063" y="4"/>
                  </a:lnTo>
                  <a:lnTo>
                    <a:pt x="2071" y="2"/>
                  </a:lnTo>
                  <a:lnTo>
                    <a:pt x="2076" y="0"/>
                  </a:lnTo>
                  <a:lnTo>
                    <a:pt x="2080" y="2"/>
                  </a:lnTo>
                  <a:lnTo>
                    <a:pt x="2089" y="4"/>
                  </a:lnTo>
                  <a:lnTo>
                    <a:pt x="2102" y="8"/>
                  </a:lnTo>
                  <a:lnTo>
                    <a:pt x="2119" y="14"/>
                  </a:lnTo>
                  <a:lnTo>
                    <a:pt x="2142" y="20"/>
                  </a:lnTo>
                  <a:lnTo>
                    <a:pt x="2168" y="28"/>
                  </a:lnTo>
                  <a:lnTo>
                    <a:pt x="2198" y="38"/>
                  </a:lnTo>
                  <a:lnTo>
                    <a:pt x="2229" y="48"/>
                  </a:lnTo>
                  <a:lnTo>
                    <a:pt x="2256" y="56"/>
                  </a:lnTo>
                  <a:lnTo>
                    <a:pt x="2277" y="63"/>
                  </a:lnTo>
                  <a:lnTo>
                    <a:pt x="2295" y="69"/>
                  </a:lnTo>
                  <a:lnTo>
                    <a:pt x="2308" y="73"/>
                  </a:lnTo>
                  <a:lnTo>
                    <a:pt x="2316" y="76"/>
                  </a:lnTo>
                  <a:lnTo>
                    <a:pt x="2321" y="77"/>
                  </a:lnTo>
                  <a:lnTo>
                    <a:pt x="2325" y="81"/>
                  </a:lnTo>
                  <a:lnTo>
                    <a:pt x="2334" y="89"/>
                  </a:lnTo>
                  <a:lnTo>
                    <a:pt x="2347" y="101"/>
                  </a:lnTo>
                  <a:lnTo>
                    <a:pt x="2364" y="118"/>
                  </a:lnTo>
                  <a:lnTo>
                    <a:pt x="2386" y="138"/>
                  </a:lnTo>
                  <a:lnTo>
                    <a:pt x="2412" y="162"/>
                  </a:lnTo>
                  <a:lnTo>
                    <a:pt x="2442" y="191"/>
                  </a:lnTo>
                  <a:lnTo>
                    <a:pt x="2473" y="220"/>
                  </a:lnTo>
                  <a:lnTo>
                    <a:pt x="2499" y="244"/>
                  </a:lnTo>
                  <a:lnTo>
                    <a:pt x="2521" y="264"/>
                  </a:lnTo>
                  <a:lnTo>
                    <a:pt x="2538" y="281"/>
                  </a:lnTo>
                  <a:lnTo>
                    <a:pt x="2552" y="293"/>
                  </a:lnTo>
                  <a:lnTo>
                    <a:pt x="2561" y="302"/>
                  </a:lnTo>
                  <a:lnTo>
                    <a:pt x="2565" y="306"/>
                  </a:lnTo>
                  <a:lnTo>
                    <a:pt x="2568" y="308"/>
                  </a:lnTo>
                  <a:lnTo>
                    <a:pt x="2572" y="314"/>
                  </a:lnTo>
                  <a:lnTo>
                    <a:pt x="2578" y="322"/>
                  </a:lnTo>
                  <a:lnTo>
                    <a:pt x="2586" y="333"/>
                  </a:lnTo>
                  <a:lnTo>
                    <a:pt x="2598" y="347"/>
                  </a:lnTo>
                  <a:lnTo>
                    <a:pt x="2611" y="363"/>
                  </a:lnTo>
                  <a:lnTo>
                    <a:pt x="2626" y="382"/>
                  </a:lnTo>
                  <a:lnTo>
                    <a:pt x="2641" y="402"/>
                  </a:lnTo>
                  <a:lnTo>
                    <a:pt x="2654" y="418"/>
                  </a:lnTo>
                  <a:lnTo>
                    <a:pt x="2665" y="432"/>
                  </a:lnTo>
                  <a:lnTo>
                    <a:pt x="2674" y="443"/>
                  </a:lnTo>
                  <a:lnTo>
                    <a:pt x="2680" y="451"/>
                  </a:lnTo>
                  <a:lnTo>
                    <a:pt x="2685" y="457"/>
                  </a:lnTo>
                  <a:lnTo>
                    <a:pt x="2687" y="460"/>
                  </a:lnTo>
                  <a:lnTo>
                    <a:pt x="2689" y="461"/>
                  </a:lnTo>
                  <a:lnTo>
                    <a:pt x="2694" y="464"/>
                  </a:lnTo>
                  <a:lnTo>
                    <a:pt x="2701" y="468"/>
                  </a:lnTo>
                  <a:lnTo>
                    <a:pt x="2711" y="473"/>
                  </a:lnTo>
                  <a:lnTo>
                    <a:pt x="2723" y="480"/>
                  </a:lnTo>
                  <a:lnTo>
                    <a:pt x="2737" y="488"/>
                  </a:lnTo>
                  <a:lnTo>
                    <a:pt x="2753" y="498"/>
                  </a:lnTo>
                  <a:lnTo>
                    <a:pt x="2769" y="507"/>
                  </a:lnTo>
                  <a:lnTo>
                    <a:pt x="2783" y="515"/>
                  </a:lnTo>
                  <a:lnTo>
                    <a:pt x="2795" y="522"/>
                  </a:lnTo>
                  <a:lnTo>
                    <a:pt x="2805" y="527"/>
                  </a:lnTo>
                  <a:lnTo>
                    <a:pt x="2811" y="531"/>
                  </a:lnTo>
                  <a:lnTo>
                    <a:pt x="2817" y="534"/>
                  </a:lnTo>
                  <a:lnTo>
                    <a:pt x="2819" y="536"/>
                  </a:lnTo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4424" name="Rectangle 92"/>
          <p:cNvSpPr>
            <a:spLocks noChangeArrowheads="1"/>
          </p:cNvSpPr>
          <p:nvPr/>
        </p:nvSpPr>
        <p:spPr bwMode="auto">
          <a:xfrm>
            <a:off x="2500313" y="2460625"/>
            <a:ext cx="71558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ru-RU" altLang="es-ES" sz="1400" u="none" dirty="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Объем</a:t>
            </a:r>
            <a:endParaRPr lang="es-ES" altLang="es-ES" sz="1400" u="none" dirty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425" name="Rectangle 93"/>
          <p:cNvSpPr>
            <a:spLocks noChangeArrowheads="1"/>
          </p:cNvSpPr>
          <p:nvPr/>
        </p:nvSpPr>
        <p:spPr bwMode="auto">
          <a:xfrm>
            <a:off x="2652713" y="4157663"/>
            <a:ext cx="5048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400" u="none">
                <a:latin typeface="Times New Roman" pitchFamily="18" charset="0"/>
                <a:cs typeface="Times New Roman" pitchFamily="18" charset="0"/>
              </a:rPr>
              <a:t>INT</a:t>
            </a:r>
            <a:endParaRPr lang="es-ES" altLang="es-ES" sz="1400" u="none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426" name="Group 94"/>
          <p:cNvGrpSpPr>
            <a:grpSpLocks/>
          </p:cNvGrpSpPr>
          <p:nvPr/>
        </p:nvGrpSpPr>
        <p:grpSpPr bwMode="auto">
          <a:xfrm>
            <a:off x="3625850" y="2765425"/>
            <a:ext cx="1295400" cy="1828800"/>
            <a:chOff x="853" y="1152"/>
            <a:chExt cx="5088" cy="1152"/>
          </a:xfrm>
        </p:grpSpPr>
        <p:sp>
          <p:nvSpPr>
            <p:cNvPr id="14444" name="Freeform 95"/>
            <p:cNvSpPr>
              <a:spLocks/>
            </p:cNvSpPr>
            <p:nvPr/>
          </p:nvSpPr>
          <p:spPr bwMode="auto">
            <a:xfrm>
              <a:off x="853" y="1152"/>
              <a:ext cx="5068" cy="824"/>
            </a:xfrm>
            <a:custGeom>
              <a:avLst/>
              <a:gdLst>
                <a:gd name="T0" fmla="*/ 14908 w 2810"/>
                <a:gd name="T1" fmla="*/ 2879258 h 384"/>
                <a:gd name="T2" fmla="*/ 76924 w 2810"/>
                <a:gd name="T3" fmla="*/ 2727858 h 384"/>
                <a:gd name="T4" fmla="*/ 179894 w 2810"/>
                <a:gd name="T5" fmla="*/ 2469328 h 384"/>
                <a:gd name="T6" fmla="*/ 258309 w 2810"/>
                <a:gd name="T7" fmla="*/ 2270755 h 384"/>
                <a:gd name="T8" fmla="*/ 289208 w 2810"/>
                <a:gd name="T9" fmla="*/ 2194673 h 384"/>
                <a:gd name="T10" fmla="*/ 319867 w 2810"/>
                <a:gd name="T11" fmla="*/ 2039258 h 384"/>
                <a:gd name="T12" fmla="*/ 397999 w 2810"/>
                <a:gd name="T13" fmla="*/ 1647489 h 384"/>
                <a:gd name="T14" fmla="*/ 500020 w 2810"/>
                <a:gd name="T15" fmla="*/ 1123910 h 384"/>
                <a:gd name="T16" fmla="*/ 561598 w 2810"/>
                <a:gd name="T17" fmla="*/ 821848 h 384"/>
                <a:gd name="T18" fmla="*/ 585163 w 2810"/>
                <a:gd name="T19" fmla="*/ 724594 h 384"/>
                <a:gd name="T20" fmla="*/ 654003 w 2810"/>
                <a:gd name="T21" fmla="*/ 600241 h 384"/>
                <a:gd name="T22" fmla="*/ 796120 w 2810"/>
                <a:gd name="T23" fmla="*/ 372244 h 384"/>
                <a:gd name="T24" fmla="*/ 934471 w 2810"/>
                <a:gd name="T25" fmla="*/ 132175 h 384"/>
                <a:gd name="T26" fmla="*/ 1004364 w 2810"/>
                <a:gd name="T27" fmla="*/ 18469 h 384"/>
                <a:gd name="T28" fmla="*/ 1035032 w 2810"/>
                <a:gd name="T29" fmla="*/ 39631 h 384"/>
                <a:gd name="T30" fmla="*/ 1128945 w 2810"/>
                <a:gd name="T31" fmla="*/ 190183 h 384"/>
                <a:gd name="T32" fmla="*/ 1282583 w 2810"/>
                <a:gd name="T33" fmla="*/ 457103 h 384"/>
                <a:gd name="T34" fmla="*/ 1431265 w 2810"/>
                <a:gd name="T35" fmla="*/ 809250 h 384"/>
                <a:gd name="T36" fmla="*/ 1555400 w 2810"/>
                <a:gd name="T37" fmla="*/ 1278910 h 384"/>
                <a:gd name="T38" fmla="*/ 1658394 w 2810"/>
                <a:gd name="T39" fmla="*/ 1790513 h 384"/>
                <a:gd name="T40" fmla="*/ 1721325 w 2810"/>
                <a:gd name="T41" fmla="*/ 2113727 h 384"/>
                <a:gd name="T42" fmla="*/ 1739334 w 2810"/>
                <a:gd name="T43" fmla="*/ 2202219 h 384"/>
                <a:gd name="T44" fmla="*/ 1761496 w 2810"/>
                <a:gd name="T45" fmla="*/ 2326899 h 384"/>
                <a:gd name="T46" fmla="*/ 1807413 w 2810"/>
                <a:gd name="T47" fmla="*/ 2554370 h 384"/>
                <a:gd name="T48" fmla="*/ 1862021 w 2810"/>
                <a:gd name="T49" fmla="*/ 2744328 h 384"/>
                <a:gd name="T50" fmla="*/ 1916544 w 2810"/>
                <a:gd name="T51" fmla="*/ 2705862 h 384"/>
                <a:gd name="T52" fmla="*/ 1970994 w 2810"/>
                <a:gd name="T53" fmla="*/ 2469328 h 384"/>
                <a:gd name="T54" fmla="*/ 2009018 w 2810"/>
                <a:gd name="T55" fmla="*/ 2270755 h 384"/>
                <a:gd name="T56" fmla="*/ 2024385 w 2810"/>
                <a:gd name="T57" fmla="*/ 2194673 h 384"/>
                <a:gd name="T58" fmla="*/ 2054897 w 2810"/>
                <a:gd name="T59" fmla="*/ 2113727 h 384"/>
                <a:gd name="T60" fmla="*/ 2134624 w 2810"/>
                <a:gd name="T61" fmla="*/ 1914594 h 384"/>
                <a:gd name="T62" fmla="*/ 2242318 w 2810"/>
                <a:gd name="T63" fmla="*/ 1670918 h 384"/>
                <a:gd name="T64" fmla="*/ 2351492 w 2810"/>
                <a:gd name="T65" fmla="*/ 1631374 h 384"/>
                <a:gd name="T66" fmla="*/ 2459215 w 2810"/>
                <a:gd name="T67" fmla="*/ 1821134 h 384"/>
                <a:gd name="T68" fmla="*/ 2551785 w 2810"/>
                <a:gd name="T69" fmla="*/ 2061627 h 384"/>
                <a:gd name="T70" fmla="*/ 2597685 w 2810"/>
                <a:gd name="T71" fmla="*/ 2171139 h 384"/>
                <a:gd name="T72" fmla="*/ 2612206 w 2810"/>
                <a:gd name="T73" fmla="*/ 2229253 h 384"/>
                <a:gd name="T74" fmla="*/ 2643141 w 2810"/>
                <a:gd name="T75" fmla="*/ 2380667 h 384"/>
                <a:gd name="T76" fmla="*/ 2694757 w 2810"/>
                <a:gd name="T77" fmla="*/ 2639186 h 384"/>
                <a:gd name="T78" fmla="*/ 2794713 w 2810"/>
                <a:gd name="T79" fmla="*/ 2918889 h 384"/>
                <a:gd name="T80" fmla="*/ 2966084 w 2810"/>
                <a:gd name="T81" fmla="*/ 3193916 h 384"/>
                <a:gd name="T82" fmla="*/ 3172379 w 2810"/>
                <a:gd name="T83" fmla="*/ 3450558 h 384"/>
                <a:gd name="T84" fmla="*/ 3296536 w 2810"/>
                <a:gd name="T85" fmla="*/ 3602298 h 38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810" h="384">
                  <a:moveTo>
                    <a:pt x="0" y="306"/>
                  </a:moveTo>
                  <a:lnTo>
                    <a:pt x="4" y="304"/>
                  </a:lnTo>
                  <a:lnTo>
                    <a:pt x="13" y="302"/>
                  </a:lnTo>
                  <a:lnTo>
                    <a:pt x="26" y="298"/>
                  </a:lnTo>
                  <a:lnTo>
                    <a:pt x="43" y="292"/>
                  </a:lnTo>
                  <a:lnTo>
                    <a:pt x="65" y="286"/>
                  </a:lnTo>
                  <a:lnTo>
                    <a:pt x="91" y="278"/>
                  </a:lnTo>
                  <a:lnTo>
                    <a:pt x="121" y="268"/>
                  </a:lnTo>
                  <a:lnTo>
                    <a:pt x="152" y="259"/>
                  </a:lnTo>
                  <a:lnTo>
                    <a:pt x="178" y="250"/>
                  </a:lnTo>
                  <a:lnTo>
                    <a:pt x="200" y="244"/>
                  </a:lnTo>
                  <a:lnTo>
                    <a:pt x="218" y="238"/>
                  </a:lnTo>
                  <a:lnTo>
                    <a:pt x="231" y="234"/>
                  </a:lnTo>
                  <a:lnTo>
                    <a:pt x="239" y="231"/>
                  </a:lnTo>
                  <a:lnTo>
                    <a:pt x="244" y="230"/>
                  </a:lnTo>
                  <a:lnTo>
                    <a:pt x="248" y="227"/>
                  </a:lnTo>
                  <a:lnTo>
                    <a:pt x="257" y="222"/>
                  </a:lnTo>
                  <a:lnTo>
                    <a:pt x="270" y="214"/>
                  </a:lnTo>
                  <a:lnTo>
                    <a:pt x="287" y="203"/>
                  </a:lnTo>
                  <a:lnTo>
                    <a:pt x="309" y="189"/>
                  </a:lnTo>
                  <a:lnTo>
                    <a:pt x="336" y="173"/>
                  </a:lnTo>
                  <a:lnTo>
                    <a:pt x="366" y="154"/>
                  </a:lnTo>
                  <a:lnTo>
                    <a:pt x="396" y="135"/>
                  </a:lnTo>
                  <a:lnTo>
                    <a:pt x="422" y="118"/>
                  </a:lnTo>
                  <a:lnTo>
                    <a:pt x="444" y="105"/>
                  </a:lnTo>
                  <a:lnTo>
                    <a:pt x="461" y="94"/>
                  </a:lnTo>
                  <a:lnTo>
                    <a:pt x="474" y="86"/>
                  </a:lnTo>
                  <a:lnTo>
                    <a:pt x="483" y="80"/>
                  </a:lnTo>
                  <a:lnTo>
                    <a:pt x="487" y="77"/>
                  </a:lnTo>
                  <a:lnTo>
                    <a:pt x="494" y="76"/>
                  </a:lnTo>
                  <a:lnTo>
                    <a:pt x="507" y="73"/>
                  </a:lnTo>
                  <a:lnTo>
                    <a:pt x="526" y="69"/>
                  </a:lnTo>
                  <a:lnTo>
                    <a:pt x="552" y="63"/>
                  </a:lnTo>
                  <a:lnTo>
                    <a:pt x="586" y="56"/>
                  </a:lnTo>
                  <a:lnTo>
                    <a:pt x="625" y="48"/>
                  </a:lnTo>
                  <a:lnTo>
                    <a:pt x="672" y="39"/>
                  </a:lnTo>
                  <a:lnTo>
                    <a:pt x="717" y="29"/>
                  </a:lnTo>
                  <a:lnTo>
                    <a:pt x="756" y="21"/>
                  </a:lnTo>
                  <a:lnTo>
                    <a:pt x="789" y="14"/>
                  </a:lnTo>
                  <a:lnTo>
                    <a:pt x="815" y="9"/>
                  </a:lnTo>
                  <a:lnTo>
                    <a:pt x="835" y="4"/>
                  </a:lnTo>
                  <a:lnTo>
                    <a:pt x="848" y="2"/>
                  </a:lnTo>
                  <a:lnTo>
                    <a:pt x="855" y="0"/>
                  </a:lnTo>
                  <a:lnTo>
                    <a:pt x="861" y="2"/>
                  </a:lnTo>
                  <a:lnTo>
                    <a:pt x="874" y="4"/>
                  </a:lnTo>
                  <a:lnTo>
                    <a:pt x="894" y="8"/>
                  </a:lnTo>
                  <a:lnTo>
                    <a:pt x="920" y="14"/>
                  </a:lnTo>
                  <a:lnTo>
                    <a:pt x="953" y="20"/>
                  </a:lnTo>
                  <a:lnTo>
                    <a:pt x="992" y="28"/>
                  </a:lnTo>
                  <a:lnTo>
                    <a:pt x="1038" y="38"/>
                  </a:lnTo>
                  <a:lnTo>
                    <a:pt x="1083" y="48"/>
                  </a:lnTo>
                  <a:lnTo>
                    <a:pt x="1127" y="59"/>
                  </a:lnTo>
                  <a:lnTo>
                    <a:pt x="1169" y="71"/>
                  </a:lnTo>
                  <a:lnTo>
                    <a:pt x="1208" y="85"/>
                  </a:lnTo>
                  <a:lnTo>
                    <a:pt x="1245" y="100"/>
                  </a:lnTo>
                  <a:lnTo>
                    <a:pt x="1279" y="116"/>
                  </a:lnTo>
                  <a:lnTo>
                    <a:pt x="1313" y="134"/>
                  </a:lnTo>
                  <a:lnTo>
                    <a:pt x="1343" y="153"/>
                  </a:lnTo>
                  <a:lnTo>
                    <a:pt x="1374" y="172"/>
                  </a:lnTo>
                  <a:lnTo>
                    <a:pt x="1400" y="188"/>
                  </a:lnTo>
                  <a:lnTo>
                    <a:pt x="1421" y="202"/>
                  </a:lnTo>
                  <a:lnTo>
                    <a:pt x="1440" y="213"/>
                  </a:lnTo>
                  <a:lnTo>
                    <a:pt x="1453" y="222"/>
                  </a:lnTo>
                  <a:lnTo>
                    <a:pt x="1461" y="227"/>
                  </a:lnTo>
                  <a:lnTo>
                    <a:pt x="1466" y="230"/>
                  </a:lnTo>
                  <a:lnTo>
                    <a:pt x="1468" y="231"/>
                  </a:lnTo>
                  <a:lnTo>
                    <a:pt x="1472" y="234"/>
                  </a:lnTo>
                  <a:lnTo>
                    <a:pt x="1479" y="238"/>
                  </a:lnTo>
                  <a:lnTo>
                    <a:pt x="1487" y="244"/>
                  </a:lnTo>
                  <a:lnTo>
                    <a:pt x="1498" y="250"/>
                  </a:lnTo>
                  <a:lnTo>
                    <a:pt x="1511" y="258"/>
                  </a:lnTo>
                  <a:lnTo>
                    <a:pt x="1526" y="268"/>
                  </a:lnTo>
                  <a:lnTo>
                    <a:pt x="1542" y="277"/>
                  </a:lnTo>
                  <a:lnTo>
                    <a:pt x="1557" y="284"/>
                  </a:lnTo>
                  <a:lnTo>
                    <a:pt x="1572" y="288"/>
                  </a:lnTo>
                  <a:lnTo>
                    <a:pt x="1587" y="290"/>
                  </a:lnTo>
                  <a:lnTo>
                    <a:pt x="1602" y="288"/>
                  </a:lnTo>
                  <a:lnTo>
                    <a:pt x="1618" y="284"/>
                  </a:lnTo>
                  <a:lnTo>
                    <a:pt x="1634" y="278"/>
                  </a:lnTo>
                  <a:lnTo>
                    <a:pt x="1649" y="268"/>
                  </a:lnTo>
                  <a:lnTo>
                    <a:pt x="1664" y="259"/>
                  </a:lnTo>
                  <a:lnTo>
                    <a:pt x="1677" y="250"/>
                  </a:lnTo>
                  <a:lnTo>
                    <a:pt x="1688" y="244"/>
                  </a:lnTo>
                  <a:lnTo>
                    <a:pt x="1696" y="238"/>
                  </a:lnTo>
                  <a:lnTo>
                    <a:pt x="1703" y="234"/>
                  </a:lnTo>
                  <a:lnTo>
                    <a:pt x="1707" y="231"/>
                  </a:lnTo>
                  <a:lnTo>
                    <a:pt x="1709" y="230"/>
                  </a:lnTo>
                  <a:lnTo>
                    <a:pt x="1714" y="229"/>
                  </a:lnTo>
                  <a:lnTo>
                    <a:pt x="1722" y="226"/>
                  </a:lnTo>
                  <a:lnTo>
                    <a:pt x="1735" y="222"/>
                  </a:lnTo>
                  <a:lnTo>
                    <a:pt x="1753" y="216"/>
                  </a:lnTo>
                  <a:lnTo>
                    <a:pt x="1774" y="210"/>
                  </a:lnTo>
                  <a:lnTo>
                    <a:pt x="1802" y="201"/>
                  </a:lnTo>
                  <a:lnTo>
                    <a:pt x="1832" y="192"/>
                  </a:lnTo>
                  <a:lnTo>
                    <a:pt x="1862" y="182"/>
                  </a:lnTo>
                  <a:lnTo>
                    <a:pt x="1893" y="175"/>
                  </a:lnTo>
                  <a:lnTo>
                    <a:pt x="1923" y="171"/>
                  </a:lnTo>
                  <a:lnTo>
                    <a:pt x="1954" y="170"/>
                  </a:lnTo>
                  <a:lnTo>
                    <a:pt x="1985" y="171"/>
                  </a:lnTo>
                  <a:lnTo>
                    <a:pt x="2015" y="175"/>
                  </a:lnTo>
                  <a:lnTo>
                    <a:pt x="2045" y="182"/>
                  </a:lnTo>
                  <a:lnTo>
                    <a:pt x="2076" y="191"/>
                  </a:lnTo>
                  <a:lnTo>
                    <a:pt x="2106" y="201"/>
                  </a:lnTo>
                  <a:lnTo>
                    <a:pt x="2132" y="209"/>
                  </a:lnTo>
                  <a:lnTo>
                    <a:pt x="2154" y="216"/>
                  </a:lnTo>
                  <a:lnTo>
                    <a:pt x="2172" y="222"/>
                  </a:lnTo>
                  <a:lnTo>
                    <a:pt x="2184" y="226"/>
                  </a:lnTo>
                  <a:lnTo>
                    <a:pt x="2193" y="228"/>
                  </a:lnTo>
                  <a:lnTo>
                    <a:pt x="2197" y="230"/>
                  </a:lnTo>
                  <a:lnTo>
                    <a:pt x="2200" y="231"/>
                  </a:lnTo>
                  <a:lnTo>
                    <a:pt x="2205" y="234"/>
                  </a:lnTo>
                  <a:lnTo>
                    <a:pt x="2211" y="238"/>
                  </a:lnTo>
                  <a:lnTo>
                    <a:pt x="2220" y="244"/>
                  </a:lnTo>
                  <a:lnTo>
                    <a:pt x="2231" y="250"/>
                  </a:lnTo>
                  <a:lnTo>
                    <a:pt x="2244" y="258"/>
                  </a:lnTo>
                  <a:lnTo>
                    <a:pt x="2260" y="268"/>
                  </a:lnTo>
                  <a:lnTo>
                    <a:pt x="2275" y="277"/>
                  </a:lnTo>
                  <a:lnTo>
                    <a:pt x="2297" y="287"/>
                  </a:lnTo>
                  <a:lnTo>
                    <a:pt x="2325" y="296"/>
                  </a:lnTo>
                  <a:lnTo>
                    <a:pt x="2359" y="306"/>
                  </a:lnTo>
                  <a:lnTo>
                    <a:pt x="2401" y="316"/>
                  </a:lnTo>
                  <a:lnTo>
                    <a:pt x="2448" y="325"/>
                  </a:lnTo>
                  <a:lnTo>
                    <a:pt x="2504" y="335"/>
                  </a:lnTo>
                  <a:lnTo>
                    <a:pt x="2564" y="344"/>
                  </a:lnTo>
                  <a:lnTo>
                    <a:pt x="2626" y="354"/>
                  </a:lnTo>
                  <a:lnTo>
                    <a:pt x="2678" y="362"/>
                  </a:lnTo>
                  <a:lnTo>
                    <a:pt x="2721" y="369"/>
                  </a:lnTo>
                  <a:lnTo>
                    <a:pt x="2756" y="374"/>
                  </a:lnTo>
                  <a:lnTo>
                    <a:pt x="2783" y="378"/>
                  </a:lnTo>
                  <a:lnTo>
                    <a:pt x="2800" y="381"/>
                  </a:lnTo>
                  <a:lnTo>
                    <a:pt x="2809" y="383"/>
                  </a:lnTo>
                </a:path>
              </a:pathLst>
            </a:custGeom>
            <a:noFill/>
            <a:ln w="28575" cap="rnd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45" name="Freeform 96"/>
            <p:cNvSpPr>
              <a:spLocks/>
            </p:cNvSpPr>
            <p:nvPr/>
          </p:nvSpPr>
          <p:spPr bwMode="auto">
            <a:xfrm>
              <a:off x="853" y="1152"/>
              <a:ext cx="5088" cy="1152"/>
            </a:xfrm>
            <a:custGeom>
              <a:avLst/>
              <a:gdLst>
                <a:gd name="T0" fmla="*/ 39538 w 2820"/>
                <a:gd name="T1" fmla="*/ 4331453 h 537"/>
                <a:gd name="T2" fmla="*/ 193705 w 2820"/>
                <a:gd name="T3" fmla="*/ 4172488 h 537"/>
                <a:gd name="T4" fmla="*/ 453267 w 2820"/>
                <a:gd name="T5" fmla="*/ 3913694 h 537"/>
                <a:gd name="T6" fmla="*/ 648549 w 2820"/>
                <a:gd name="T7" fmla="*/ 3715449 h 537"/>
                <a:gd name="T8" fmla="*/ 726787 w 2820"/>
                <a:gd name="T9" fmla="*/ 3639127 h 537"/>
                <a:gd name="T10" fmla="*/ 789071 w 2820"/>
                <a:gd name="T11" fmla="*/ 3476830 h 537"/>
                <a:gd name="T12" fmla="*/ 944012 w 2820"/>
                <a:gd name="T13" fmla="*/ 3096484 h 537"/>
                <a:gd name="T14" fmla="*/ 1150882 w 2820"/>
                <a:gd name="T15" fmla="*/ 2572124 h 537"/>
                <a:gd name="T16" fmla="*/ 1276817 w 2820"/>
                <a:gd name="T17" fmla="*/ 2262163 h 537"/>
                <a:gd name="T18" fmla="*/ 1312383 w 2820"/>
                <a:gd name="T19" fmla="*/ 2157672 h 537"/>
                <a:gd name="T20" fmla="*/ 1358756 w 2820"/>
                <a:gd name="T21" fmla="*/ 1926584 h 537"/>
                <a:gd name="T22" fmla="*/ 1453163 w 2820"/>
                <a:gd name="T23" fmla="*/ 1461738 h 537"/>
                <a:gd name="T24" fmla="*/ 1545900 w 2820"/>
                <a:gd name="T25" fmla="*/ 996705 h 537"/>
                <a:gd name="T26" fmla="*/ 1592225 w 2820"/>
                <a:gd name="T27" fmla="*/ 762122 h 537"/>
                <a:gd name="T28" fmla="*/ 1614139 w 2820"/>
                <a:gd name="T29" fmla="*/ 695658 h 537"/>
                <a:gd name="T30" fmla="*/ 1675433 w 2820"/>
                <a:gd name="T31" fmla="*/ 530222 h 537"/>
                <a:gd name="T32" fmla="*/ 1780439 w 2820"/>
                <a:gd name="T33" fmla="*/ 274064 h 537"/>
                <a:gd name="T34" fmla="*/ 1857459 w 2820"/>
                <a:gd name="T35" fmla="*/ 84697 h 537"/>
                <a:gd name="T36" fmla="*/ 1889557 w 2820"/>
                <a:gd name="T37" fmla="*/ 0 h 537"/>
                <a:gd name="T38" fmla="*/ 1920785 w 2820"/>
                <a:gd name="T39" fmla="*/ 73955 h 537"/>
                <a:gd name="T40" fmla="*/ 1997863 w 2820"/>
                <a:gd name="T41" fmla="*/ 266393 h 537"/>
                <a:gd name="T42" fmla="*/ 2101353 w 2820"/>
                <a:gd name="T43" fmla="*/ 530222 h 537"/>
                <a:gd name="T44" fmla="*/ 2164926 w 2820"/>
                <a:gd name="T45" fmla="*/ 695658 h 537"/>
                <a:gd name="T46" fmla="*/ 2185009 w 2820"/>
                <a:gd name="T47" fmla="*/ 722641 h 537"/>
                <a:gd name="T48" fmla="*/ 2231425 w 2820"/>
                <a:gd name="T49" fmla="*/ 598463 h 537"/>
                <a:gd name="T50" fmla="*/ 2325867 w 2820"/>
                <a:gd name="T51" fmla="*/ 371339 h 537"/>
                <a:gd name="T52" fmla="*/ 2417875 w 2820"/>
                <a:gd name="T53" fmla="*/ 131989 h 537"/>
                <a:gd name="T54" fmla="*/ 2465114 w 2820"/>
                <a:gd name="T55" fmla="*/ 18404 h 537"/>
                <a:gd name="T56" fmla="*/ 2485896 w 2820"/>
                <a:gd name="T57" fmla="*/ 39481 h 537"/>
                <a:gd name="T58" fmla="*/ 2549128 w 2820"/>
                <a:gd name="T59" fmla="*/ 189685 h 537"/>
                <a:gd name="T60" fmla="*/ 2652894 w 2820"/>
                <a:gd name="T61" fmla="*/ 456267 h 537"/>
                <a:gd name="T62" fmla="*/ 2731264 w 2820"/>
                <a:gd name="T63" fmla="*/ 654488 h 537"/>
                <a:gd name="T64" fmla="*/ 2762257 w 2820"/>
                <a:gd name="T65" fmla="*/ 730132 h 537"/>
                <a:gd name="T66" fmla="*/ 2793272 w 2820"/>
                <a:gd name="T67" fmla="*/ 962222 h 537"/>
                <a:gd name="T68" fmla="*/ 2870531 w 2820"/>
                <a:gd name="T69" fmla="*/ 1542745 h 537"/>
                <a:gd name="T70" fmla="*/ 2974079 w 2820"/>
                <a:gd name="T71" fmla="*/ 2316363 h 537"/>
                <a:gd name="T72" fmla="*/ 3036843 w 2820"/>
                <a:gd name="T73" fmla="*/ 2784706 h 537"/>
                <a:gd name="T74" fmla="*/ 3055932 w 2820"/>
                <a:gd name="T75" fmla="*/ 2927393 h 537"/>
                <a:gd name="T76" fmla="*/ 3077834 w 2820"/>
                <a:gd name="T77" fmla="*/ 3162776 h 537"/>
                <a:gd name="T78" fmla="*/ 3125450 w 2820"/>
                <a:gd name="T79" fmla="*/ 3626537 h 537"/>
                <a:gd name="T80" fmla="*/ 3171356 w 2820"/>
                <a:gd name="T81" fmla="*/ 4106189 h 537"/>
                <a:gd name="T82" fmla="*/ 3195103 w 2820"/>
                <a:gd name="T83" fmla="*/ 4338951 h 537"/>
                <a:gd name="T84" fmla="*/ 3206093 w 2820"/>
                <a:gd name="T85" fmla="*/ 4407108 h 537"/>
                <a:gd name="T86" fmla="*/ 3240453 w 2820"/>
                <a:gd name="T87" fmla="*/ 4562268 h 537"/>
                <a:gd name="T88" fmla="*/ 3295346 w 2820"/>
                <a:gd name="T89" fmla="*/ 4818029 h 537"/>
                <a:gd name="T90" fmla="*/ 3338121 w 2820"/>
                <a:gd name="T91" fmla="*/ 5007903 h 537"/>
                <a:gd name="T92" fmla="*/ 3354536 w 2820"/>
                <a:gd name="T93" fmla="*/ 5092599 h 53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820" h="537">
                  <a:moveTo>
                    <a:pt x="0" y="460"/>
                  </a:moveTo>
                  <a:lnTo>
                    <a:pt x="11" y="458"/>
                  </a:lnTo>
                  <a:lnTo>
                    <a:pt x="33" y="456"/>
                  </a:lnTo>
                  <a:lnTo>
                    <a:pt x="65" y="452"/>
                  </a:lnTo>
                  <a:lnTo>
                    <a:pt x="108" y="446"/>
                  </a:lnTo>
                  <a:lnTo>
                    <a:pt x="163" y="439"/>
                  </a:lnTo>
                  <a:lnTo>
                    <a:pt x="229" y="431"/>
                  </a:lnTo>
                  <a:lnTo>
                    <a:pt x="304" y="422"/>
                  </a:lnTo>
                  <a:lnTo>
                    <a:pt x="381" y="412"/>
                  </a:lnTo>
                  <a:lnTo>
                    <a:pt x="446" y="404"/>
                  </a:lnTo>
                  <a:lnTo>
                    <a:pt x="502" y="397"/>
                  </a:lnTo>
                  <a:lnTo>
                    <a:pt x="545" y="391"/>
                  </a:lnTo>
                  <a:lnTo>
                    <a:pt x="579" y="387"/>
                  </a:lnTo>
                  <a:lnTo>
                    <a:pt x="600" y="384"/>
                  </a:lnTo>
                  <a:lnTo>
                    <a:pt x="611" y="383"/>
                  </a:lnTo>
                  <a:lnTo>
                    <a:pt x="620" y="380"/>
                  </a:lnTo>
                  <a:lnTo>
                    <a:pt x="637" y="375"/>
                  </a:lnTo>
                  <a:lnTo>
                    <a:pt x="663" y="366"/>
                  </a:lnTo>
                  <a:lnTo>
                    <a:pt x="698" y="356"/>
                  </a:lnTo>
                  <a:lnTo>
                    <a:pt x="741" y="342"/>
                  </a:lnTo>
                  <a:lnTo>
                    <a:pt x="793" y="326"/>
                  </a:lnTo>
                  <a:lnTo>
                    <a:pt x="855" y="307"/>
                  </a:lnTo>
                  <a:lnTo>
                    <a:pt x="915" y="288"/>
                  </a:lnTo>
                  <a:lnTo>
                    <a:pt x="967" y="271"/>
                  </a:lnTo>
                  <a:lnTo>
                    <a:pt x="1012" y="258"/>
                  </a:lnTo>
                  <a:lnTo>
                    <a:pt x="1047" y="247"/>
                  </a:lnTo>
                  <a:lnTo>
                    <a:pt x="1073" y="238"/>
                  </a:lnTo>
                  <a:lnTo>
                    <a:pt x="1090" y="233"/>
                  </a:lnTo>
                  <a:lnTo>
                    <a:pt x="1099" y="230"/>
                  </a:lnTo>
                  <a:lnTo>
                    <a:pt x="1103" y="227"/>
                  </a:lnTo>
                  <a:lnTo>
                    <a:pt x="1112" y="222"/>
                  </a:lnTo>
                  <a:lnTo>
                    <a:pt x="1125" y="214"/>
                  </a:lnTo>
                  <a:lnTo>
                    <a:pt x="1142" y="203"/>
                  </a:lnTo>
                  <a:lnTo>
                    <a:pt x="1164" y="189"/>
                  </a:lnTo>
                  <a:lnTo>
                    <a:pt x="1191" y="173"/>
                  </a:lnTo>
                  <a:lnTo>
                    <a:pt x="1221" y="154"/>
                  </a:lnTo>
                  <a:lnTo>
                    <a:pt x="1251" y="135"/>
                  </a:lnTo>
                  <a:lnTo>
                    <a:pt x="1277" y="118"/>
                  </a:lnTo>
                  <a:lnTo>
                    <a:pt x="1299" y="105"/>
                  </a:lnTo>
                  <a:lnTo>
                    <a:pt x="1316" y="94"/>
                  </a:lnTo>
                  <a:lnTo>
                    <a:pt x="1329" y="86"/>
                  </a:lnTo>
                  <a:lnTo>
                    <a:pt x="1338" y="80"/>
                  </a:lnTo>
                  <a:lnTo>
                    <a:pt x="1342" y="77"/>
                  </a:lnTo>
                  <a:lnTo>
                    <a:pt x="1347" y="76"/>
                  </a:lnTo>
                  <a:lnTo>
                    <a:pt x="1356" y="73"/>
                  </a:lnTo>
                  <a:lnTo>
                    <a:pt x="1369" y="69"/>
                  </a:lnTo>
                  <a:lnTo>
                    <a:pt x="1387" y="63"/>
                  </a:lnTo>
                  <a:lnTo>
                    <a:pt x="1408" y="56"/>
                  </a:lnTo>
                  <a:lnTo>
                    <a:pt x="1434" y="48"/>
                  </a:lnTo>
                  <a:lnTo>
                    <a:pt x="1465" y="39"/>
                  </a:lnTo>
                  <a:lnTo>
                    <a:pt x="1496" y="29"/>
                  </a:lnTo>
                  <a:lnTo>
                    <a:pt x="1522" y="21"/>
                  </a:lnTo>
                  <a:lnTo>
                    <a:pt x="1544" y="14"/>
                  </a:lnTo>
                  <a:lnTo>
                    <a:pt x="1561" y="9"/>
                  </a:lnTo>
                  <a:lnTo>
                    <a:pt x="1574" y="4"/>
                  </a:lnTo>
                  <a:lnTo>
                    <a:pt x="1584" y="2"/>
                  </a:lnTo>
                  <a:lnTo>
                    <a:pt x="1588" y="0"/>
                  </a:lnTo>
                  <a:lnTo>
                    <a:pt x="1593" y="2"/>
                  </a:lnTo>
                  <a:lnTo>
                    <a:pt x="1601" y="4"/>
                  </a:lnTo>
                  <a:lnTo>
                    <a:pt x="1614" y="8"/>
                  </a:lnTo>
                  <a:lnTo>
                    <a:pt x="1632" y="14"/>
                  </a:lnTo>
                  <a:lnTo>
                    <a:pt x="1653" y="20"/>
                  </a:lnTo>
                  <a:lnTo>
                    <a:pt x="1679" y="28"/>
                  </a:lnTo>
                  <a:lnTo>
                    <a:pt x="1710" y="38"/>
                  </a:lnTo>
                  <a:lnTo>
                    <a:pt x="1740" y="48"/>
                  </a:lnTo>
                  <a:lnTo>
                    <a:pt x="1766" y="56"/>
                  </a:lnTo>
                  <a:lnTo>
                    <a:pt x="1788" y="63"/>
                  </a:lnTo>
                  <a:lnTo>
                    <a:pt x="1805" y="69"/>
                  </a:lnTo>
                  <a:lnTo>
                    <a:pt x="1819" y="73"/>
                  </a:lnTo>
                  <a:lnTo>
                    <a:pt x="1828" y="76"/>
                  </a:lnTo>
                  <a:lnTo>
                    <a:pt x="1832" y="77"/>
                  </a:lnTo>
                  <a:lnTo>
                    <a:pt x="1836" y="76"/>
                  </a:lnTo>
                  <a:lnTo>
                    <a:pt x="1845" y="73"/>
                  </a:lnTo>
                  <a:lnTo>
                    <a:pt x="1858" y="69"/>
                  </a:lnTo>
                  <a:lnTo>
                    <a:pt x="1875" y="63"/>
                  </a:lnTo>
                  <a:lnTo>
                    <a:pt x="1897" y="56"/>
                  </a:lnTo>
                  <a:lnTo>
                    <a:pt x="1923" y="48"/>
                  </a:lnTo>
                  <a:lnTo>
                    <a:pt x="1954" y="39"/>
                  </a:lnTo>
                  <a:lnTo>
                    <a:pt x="1985" y="29"/>
                  </a:lnTo>
                  <a:lnTo>
                    <a:pt x="2011" y="21"/>
                  </a:lnTo>
                  <a:lnTo>
                    <a:pt x="2032" y="14"/>
                  </a:lnTo>
                  <a:lnTo>
                    <a:pt x="2050" y="9"/>
                  </a:lnTo>
                  <a:lnTo>
                    <a:pt x="2063" y="4"/>
                  </a:lnTo>
                  <a:lnTo>
                    <a:pt x="2071" y="2"/>
                  </a:lnTo>
                  <a:lnTo>
                    <a:pt x="2076" y="0"/>
                  </a:lnTo>
                  <a:lnTo>
                    <a:pt x="2080" y="2"/>
                  </a:lnTo>
                  <a:lnTo>
                    <a:pt x="2089" y="4"/>
                  </a:lnTo>
                  <a:lnTo>
                    <a:pt x="2102" y="8"/>
                  </a:lnTo>
                  <a:lnTo>
                    <a:pt x="2119" y="14"/>
                  </a:lnTo>
                  <a:lnTo>
                    <a:pt x="2142" y="20"/>
                  </a:lnTo>
                  <a:lnTo>
                    <a:pt x="2168" y="28"/>
                  </a:lnTo>
                  <a:lnTo>
                    <a:pt x="2198" y="38"/>
                  </a:lnTo>
                  <a:lnTo>
                    <a:pt x="2229" y="48"/>
                  </a:lnTo>
                  <a:lnTo>
                    <a:pt x="2256" y="56"/>
                  </a:lnTo>
                  <a:lnTo>
                    <a:pt x="2277" y="63"/>
                  </a:lnTo>
                  <a:lnTo>
                    <a:pt x="2295" y="69"/>
                  </a:lnTo>
                  <a:lnTo>
                    <a:pt x="2308" y="73"/>
                  </a:lnTo>
                  <a:lnTo>
                    <a:pt x="2316" y="76"/>
                  </a:lnTo>
                  <a:lnTo>
                    <a:pt x="2321" y="77"/>
                  </a:lnTo>
                  <a:lnTo>
                    <a:pt x="2325" y="81"/>
                  </a:lnTo>
                  <a:lnTo>
                    <a:pt x="2334" y="89"/>
                  </a:lnTo>
                  <a:lnTo>
                    <a:pt x="2347" y="101"/>
                  </a:lnTo>
                  <a:lnTo>
                    <a:pt x="2364" y="118"/>
                  </a:lnTo>
                  <a:lnTo>
                    <a:pt x="2386" y="138"/>
                  </a:lnTo>
                  <a:lnTo>
                    <a:pt x="2412" y="162"/>
                  </a:lnTo>
                  <a:lnTo>
                    <a:pt x="2442" y="191"/>
                  </a:lnTo>
                  <a:lnTo>
                    <a:pt x="2473" y="220"/>
                  </a:lnTo>
                  <a:lnTo>
                    <a:pt x="2499" y="244"/>
                  </a:lnTo>
                  <a:lnTo>
                    <a:pt x="2521" y="264"/>
                  </a:lnTo>
                  <a:lnTo>
                    <a:pt x="2538" y="281"/>
                  </a:lnTo>
                  <a:lnTo>
                    <a:pt x="2552" y="293"/>
                  </a:lnTo>
                  <a:lnTo>
                    <a:pt x="2561" y="302"/>
                  </a:lnTo>
                  <a:lnTo>
                    <a:pt x="2565" y="306"/>
                  </a:lnTo>
                  <a:lnTo>
                    <a:pt x="2568" y="308"/>
                  </a:lnTo>
                  <a:lnTo>
                    <a:pt x="2572" y="314"/>
                  </a:lnTo>
                  <a:lnTo>
                    <a:pt x="2578" y="322"/>
                  </a:lnTo>
                  <a:lnTo>
                    <a:pt x="2586" y="333"/>
                  </a:lnTo>
                  <a:lnTo>
                    <a:pt x="2598" y="347"/>
                  </a:lnTo>
                  <a:lnTo>
                    <a:pt x="2611" y="363"/>
                  </a:lnTo>
                  <a:lnTo>
                    <a:pt x="2626" y="382"/>
                  </a:lnTo>
                  <a:lnTo>
                    <a:pt x="2641" y="402"/>
                  </a:lnTo>
                  <a:lnTo>
                    <a:pt x="2654" y="418"/>
                  </a:lnTo>
                  <a:lnTo>
                    <a:pt x="2665" y="432"/>
                  </a:lnTo>
                  <a:lnTo>
                    <a:pt x="2674" y="443"/>
                  </a:lnTo>
                  <a:lnTo>
                    <a:pt x="2680" y="451"/>
                  </a:lnTo>
                  <a:lnTo>
                    <a:pt x="2685" y="457"/>
                  </a:lnTo>
                  <a:lnTo>
                    <a:pt x="2687" y="460"/>
                  </a:lnTo>
                  <a:lnTo>
                    <a:pt x="2689" y="461"/>
                  </a:lnTo>
                  <a:lnTo>
                    <a:pt x="2694" y="464"/>
                  </a:lnTo>
                  <a:lnTo>
                    <a:pt x="2701" y="468"/>
                  </a:lnTo>
                  <a:lnTo>
                    <a:pt x="2711" y="473"/>
                  </a:lnTo>
                  <a:lnTo>
                    <a:pt x="2723" y="480"/>
                  </a:lnTo>
                  <a:lnTo>
                    <a:pt x="2737" y="488"/>
                  </a:lnTo>
                  <a:lnTo>
                    <a:pt x="2753" y="498"/>
                  </a:lnTo>
                  <a:lnTo>
                    <a:pt x="2769" y="507"/>
                  </a:lnTo>
                  <a:lnTo>
                    <a:pt x="2783" y="515"/>
                  </a:lnTo>
                  <a:lnTo>
                    <a:pt x="2795" y="522"/>
                  </a:lnTo>
                  <a:lnTo>
                    <a:pt x="2805" y="527"/>
                  </a:lnTo>
                  <a:lnTo>
                    <a:pt x="2811" y="531"/>
                  </a:lnTo>
                  <a:lnTo>
                    <a:pt x="2817" y="534"/>
                  </a:lnTo>
                  <a:lnTo>
                    <a:pt x="2819" y="536"/>
                  </a:lnTo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4427" name="Rectangle 97"/>
          <p:cNvSpPr>
            <a:spLocks noChangeArrowheads="1"/>
          </p:cNvSpPr>
          <p:nvPr/>
        </p:nvSpPr>
        <p:spPr bwMode="auto">
          <a:xfrm>
            <a:off x="3643313" y="2460625"/>
            <a:ext cx="71558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ru-RU" altLang="es-ES" sz="1400" u="none" dirty="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Объем</a:t>
            </a:r>
            <a:endParaRPr lang="es-ES" altLang="es-ES" sz="1400" u="none" dirty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428" name="Rectangle 98"/>
          <p:cNvSpPr>
            <a:spLocks noChangeArrowheads="1"/>
          </p:cNvSpPr>
          <p:nvPr/>
        </p:nvSpPr>
        <p:spPr bwMode="auto">
          <a:xfrm>
            <a:off x="3795713" y="4157663"/>
            <a:ext cx="5048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400" u="none">
                <a:latin typeface="Times New Roman" pitchFamily="18" charset="0"/>
                <a:cs typeface="Times New Roman" pitchFamily="18" charset="0"/>
              </a:rPr>
              <a:t>INT</a:t>
            </a:r>
            <a:endParaRPr lang="es-ES" altLang="es-ES" sz="1400" u="none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429" name="Group 99"/>
          <p:cNvGrpSpPr>
            <a:grpSpLocks/>
          </p:cNvGrpSpPr>
          <p:nvPr/>
        </p:nvGrpSpPr>
        <p:grpSpPr bwMode="auto">
          <a:xfrm>
            <a:off x="4921250" y="2765425"/>
            <a:ext cx="1295400" cy="1828800"/>
            <a:chOff x="853" y="1152"/>
            <a:chExt cx="5088" cy="1152"/>
          </a:xfrm>
        </p:grpSpPr>
        <p:sp>
          <p:nvSpPr>
            <p:cNvPr id="14442" name="Freeform 100"/>
            <p:cNvSpPr>
              <a:spLocks/>
            </p:cNvSpPr>
            <p:nvPr/>
          </p:nvSpPr>
          <p:spPr bwMode="auto">
            <a:xfrm>
              <a:off x="853" y="1152"/>
              <a:ext cx="5068" cy="824"/>
            </a:xfrm>
            <a:custGeom>
              <a:avLst/>
              <a:gdLst>
                <a:gd name="T0" fmla="*/ 14908 w 2810"/>
                <a:gd name="T1" fmla="*/ 2879258 h 384"/>
                <a:gd name="T2" fmla="*/ 76924 w 2810"/>
                <a:gd name="T3" fmla="*/ 2727858 h 384"/>
                <a:gd name="T4" fmla="*/ 179894 w 2810"/>
                <a:gd name="T5" fmla="*/ 2469328 h 384"/>
                <a:gd name="T6" fmla="*/ 258309 w 2810"/>
                <a:gd name="T7" fmla="*/ 2270755 h 384"/>
                <a:gd name="T8" fmla="*/ 289208 w 2810"/>
                <a:gd name="T9" fmla="*/ 2194673 h 384"/>
                <a:gd name="T10" fmla="*/ 319867 w 2810"/>
                <a:gd name="T11" fmla="*/ 2039258 h 384"/>
                <a:gd name="T12" fmla="*/ 397999 w 2810"/>
                <a:gd name="T13" fmla="*/ 1647489 h 384"/>
                <a:gd name="T14" fmla="*/ 500020 w 2810"/>
                <a:gd name="T15" fmla="*/ 1123910 h 384"/>
                <a:gd name="T16" fmla="*/ 561598 w 2810"/>
                <a:gd name="T17" fmla="*/ 821848 h 384"/>
                <a:gd name="T18" fmla="*/ 585163 w 2810"/>
                <a:gd name="T19" fmla="*/ 724594 h 384"/>
                <a:gd name="T20" fmla="*/ 654003 w 2810"/>
                <a:gd name="T21" fmla="*/ 600241 h 384"/>
                <a:gd name="T22" fmla="*/ 796120 w 2810"/>
                <a:gd name="T23" fmla="*/ 372244 h 384"/>
                <a:gd name="T24" fmla="*/ 934471 w 2810"/>
                <a:gd name="T25" fmla="*/ 132175 h 384"/>
                <a:gd name="T26" fmla="*/ 1004364 w 2810"/>
                <a:gd name="T27" fmla="*/ 18469 h 384"/>
                <a:gd name="T28" fmla="*/ 1035032 w 2810"/>
                <a:gd name="T29" fmla="*/ 39631 h 384"/>
                <a:gd name="T30" fmla="*/ 1128945 w 2810"/>
                <a:gd name="T31" fmla="*/ 190183 h 384"/>
                <a:gd name="T32" fmla="*/ 1282583 w 2810"/>
                <a:gd name="T33" fmla="*/ 457103 h 384"/>
                <a:gd name="T34" fmla="*/ 1431265 w 2810"/>
                <a:gd name="T35" fmla="*/ 809250 h 384"/>
                <a:gd name="T36" fmla="*/ 1555400 w 2810"/>
                <a:gd name="T37" fmla="*/ 1278910 h 384"/>
                <a:gd name="T38" fmla="*/ 1658394 w 2810"/>
                <a:gd name="T39" fmla="*/ 1790513 h 384"/>
                <a:gd name="T40" fmla="*/ 1721325 w 2810"/>
                <a:gd name="T41" fmla="*/ 2113727 h 384"/>
                <a:gd name="T42" fmla="*/ 1739334 w 2810"/>
                <a:gd name="T43" fmla="*/ 2202219 h 384"/>
                <a:gd name="T44" fmla="*/ 1761496 w 2810"/>
                <a:gd name="T45" fmla="*/ 2326899 h 384"/>
                <a:gd name="T46" fmla="*/ 1807413 w 2810"/>
                <a:gd name="T47" fmla="*/ 2554370 h 384"/>
                <a:gd name="T48" fmla="*/ 1862021 w 2810"/>
                <a:gd name="T49" fmla="*/ 2744328 h 384"/>
                <a:gd name="T50" fmla="*/ 1916544 w 2810"/>
                <a:gd name="T51" fmla="*/ 2705862 h 384"/>
                <a:gd name="T52" fmla="*/ 1970994 w 2810"/>
                <a:gd name="T53" fmla="*/ 2469328 h 384"/>
                <a:gd name="T54" fmla="*/ 2009018 w 2810"/>
                <a:gd name="T55" fmla="*/ 2270755 h 384"/>
                <a:gd name="T56" fmla="*/ 2024385 w 2810"/>
                <a:gd name="T57" fmla="*/ 2194673 h 384"/>
                <a:gd name="T58" fmla="*/ 2054897 w 2810"/>
                <a:gd name="T59" fmla="*/ 2113727 h 384"/>
                <a:gd name="T60" fmla="*/ 2134624 w 2810"/>
                <a:gd name="T61" fmla="*/ 1914594 h 384"/>
                <a:gd name="T62" fmla="*/ 2242318 w 2810"/>
                <a:gd name="T63" fmla="*/ 1670918 h 384"/>
                <a:gd name="T64" fmla="*/ 2351492 w 2810"/>
                <a:gd name="T65" fmla="*/ 1631374 h 384"/>
                <a:gd name="T66" fmla="*/ 2459215 w 2810"/>
                <a:gd name="T67" fmla="*/ 1821134 h 384"/>
                <a:gd name="T68" fmla="*/ 2551785 w 2810"/>
                <a:gd name="T69" fmla="*/ 2061627 h 384"/>
                <a:gd name="T70" fmla="*/ 2597685 w 2810"/>
                <a:gd name="T71" fmla="*/ 2171139 h 384"/>
                <a:gd name="T72" fmla="*/ 2612206 w 2810"/>
                <a:gd name="T73" fmla="*/ 2229253 h 384"/>
                <a:gd name="T74" fmla="*/ 2643141 w 2810"/>
                <a:gd name="T75" fmla="*/ 2380667 h 384"/>
                <a:gd name="T76" fmla="*/ 2694757 w 2810"/>
                <a:gd name="T77" fmla="*/ 2639186 h 384"/>
                <a:gd name="T78" fmla="*/ 2794713 w 2810"/>
                <a:gd name="T79" fmla="*/ 2918889 h 384"/>
                <a:gd name="T80" fmla="*/ 2966084 w 2810"/>
                <a:gd name="T81" fmla="*/ 3193916 h 384"/>
                <a:gd name="T82" fmla="*/ 3172379 w 2810"/>
                <a:gd name="T83" fmla="*/ 3450558 h 384"/>
                <a:gd name="T84" fmla="*/ 3296536 w 2810"/>
                <a:gd name="T85" fmla="*/ 3602298 h 38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810" h="384">
                  <a:moveTo>
                    <a:pt x="0" y="306"/>
                  </a:moveTo>
                  <a:lnTo>
                    <a:pt x="4" y="304"/>
                  </a:lnTo>
                  <a:lnTo>
                    <a:pt x="13" y="302"/>
                  </a:lnTo>
                  <a:lnTo>
                    <a:pt x="26" y="298"/>
                  </a:lnTo>
                  <a:lnTo>
                    <a:pt x="43" y="292"/>
                  </a:lnTo>
                  <a:lnTo>
                    <a:pt x="65" y="286"/>
                  </a:lnTo>
                  <a:lnTo>
                    <a:pt x="91" y="278"/>
                  </a:lnTo>
                  <a:lnTo>
                    <a:pt x="121" y="268"/>
                  </a:lnTo>
                  <a:lnTo>
                    <a:pt x="152" y="259"/>
                  </a:lnTo>
                  <a:lnTo>
                    <a:pt x="178" y="250"/>
                  </a:lnTo>
                  <a:lnTo>
                    <a:pt x="200" y="244"/>
                  </a:lnTo>
                  <a:lnTo>
                    <a:pt x="218" y="238"/>
                  </a:lnTo>
                  <a:lnTo>
                    <a:pt x="231" y="234"/>
                  </a:lnTo>
                  <a:lnTo>
                    <a:pt x="239" y="231"/>
                  </a:lnTo>
                  <a:lnTo>
                    <a:pt x="244" y="230"/>
                  </a:lnTo>
                  <a:lnTo>
                    <a:pt x="248" y="227"/>
                  </a:lnTo>
                  <a:lnTo>
                    <a:pt x="257" y="222"/>
                  </a:lnTo>
                  <a:lnTo>
                    <a:pt x="270" y="214"/>
                  </a:lnTo>
                  <a:lnTo>
                    <a:pt x="287" y="203"/>
                  </a:lnTo>
                  <a:lnTo>
                    <a:pt x="309" y="189"/>
                  </a:lnTo>
                  <a:lnTo>
                    <a:pt x="336" y="173"/>
                  </a:lnTo>
                  <a:lnTo>
                    <a:pt x="366" y="154"/>
                  </a:lnTo>
                  <a:lnTo>
                    <a:pt x="396" y="135"/>
                  </a:lnTo>
                  <a:lnTo>
                    <a:pt x="422" y="118"/>
                  </a:lnTo>
                  <a:lnTo>
                    <a:pt x="444" y="105"/>
                  </a:lnTo>
                  <a:lnTo>
                    <a:pt x="461" y="94"/>
                  </a:lnTo>
                  <a:lnTo>
                    <a:pt x="474" y="86"/>
                  </a:lnTo>
                  <a:lnTo>
                    <a:pt x="483" y="80"/>
                  </a:lnTo>
                  <a:lnTo>
                    <a:pt x="487" y="77"/>
                  </a:lnTo>
                  <a:lnTo>
                    <a:pt x="494" y="76"/>
                  </a:lnTo>
                  <a:lnTo>
                    <a:pt x="507" y="73"/>
                  </a:lnTo>
                  <a:lnTo>
                    <a:pt x="526" y="69"/>
                  </a:lnTo>
                  <a:lnTo>
                    <a:pt x="552" y="63"/>
                  </a:lnTo>
                  <a:lnTo>
                    <a:pt x="586" y="56"/>
                  </a:lnTo>
                  <a:lnTo>
                    <a:pt x="625" y="48"/>
                  </a:lnTo>
                  <a:lnTo>
                    <a:pt x="672" y="39"/>
                  </a:lnTo>
                  <a:lnTo>
                    <a:pt x="717" y="29"/>
                  </a:lnTo>
                  <a:lnTo>
                    <a:pt x="756" y="21"/>
                  </a:lnTo>
                  <a:lnTo>
                    <a:pt x="789" y="14"/>
                  </a:lnTo>
                  <a:lnTo>
                    <a:pt x="815" y="9"/>
                  </a:lnTo>
                  <a:lnTo>
                    <a:pt x="835" y="4"/>
                  </a:lnTo>
                  <a:lnTo>
                    <a:pt x="848" y="2"/>
                  </a:lnTo>
                  <a:lnTo>
                    <a:pt x="855" y="0"/>
                  </a:lnTo>
                  <a:lnTo>
                    <a:pt x="861" y="2"/>
                  </a:lnTo>
                  <a:lnTo>
                    <a:pt x="874" y="4"/>
                  </a:lnTo>
                  <a:lnTo>
                    <a:pt x="894" y="8"/>
                  </a:lnTo>
                  <a:lnTo>
                    <a:pt x="920" y="14"/>
                  </a:lnTo>
                  <a:lnTo>
                    <a:pt x="953" y="20"/>
                  </a:lnTo>
                  <a:lnTo>
                    <a:pt x="992" y="28"/>
                  </a:lnTo>
                  <a:lnTo>
                    <a:pt x="1038" y="38"/>
                  </a:lnTo>
                  <a:lnTo>
                    <a:pt x="1083" y="48"/>
                  </a:lnTo>
                  <a:lnTo>
                    <a:pt x="1127" y="59"/>
                  </a:lnTo>
                  <a:lnTo>
                    <a:pt x="1169" y="71"/>
                  </a:lnTo>
                  <a:lnTo>
                    <a:pt x="1208" y="85"/>
                  </a:lnTo>
                  <a:lnTo>
                    <a:pt x="1245" y="100"/>
                  </a:lnTo>
                  <a:lnTo>
                    <a:pt x="1279" y="116"/>
                  </a:lnTo>
                  <a:lnTo>
                    <a:pt x="1313" y="134"/>
                  </a:lnTo>
                  <a:lnTo>
                    <a:pt x="1343" y="153"/>
                  </a:lnTo>
                  <a:lnTo>
                    <a:pt x="1374" y="172"/>
                  </a:lnTo>
                  <a:lnTo>
                    <a:pt x="1400" y="188"/>
                  </a:lnTo>
                  <a:lnTo>
                    <a:pt x="1421" y="202"/>
                  </a:lnTo>
                  <a:lnTo>
                    <a:pt x="1440" y="213"/>
                  </a:lnTo>
                  <a:lnTo>
                    <a:pt x="1453" y="222"/>
                  </a:lnTo>
                  <a:lnTo>
                    <a:pt x="1461" y="227"/>
                  </a:lnTo>
                  <a:lnTo>
                    <a:pt x="1466" y="230"/>
                  </a:lnTo>
                  <a:lnTo>
                    <a:pt x="1468" y="231"/>
                  </a:lnTo>
                  <a:lnTo>
                    <a:pt x="1472" y="234"/>
                  </a:lnTo>
                  <a:lnTo>
                    <a:pt x="1479" y="238"/>
                  </a:lnTo>
                  <a:lnTo>
                    <a:pt x="1487" y="244"/>
                  </a:lnTo>
                  <a:lnTo>
                    <a:pt x="1498" y="250"/>
                  </a:lnTo>
                  <a:lnTo>
                    <a:pt x="1511" y="258"/>
                  </a:lnTo>
                  <a:lnTo>
                    <a:pt x="1526" y="268"/>
                  </a:lnTo>
                  <a:lnTo>
                    <a:pt x="1542" y="277"/>
                  </a:lnTo>
                  <a:lnTo>
                    <a:pt x="1557" y="284"/>
                  </a:lnTo>
                  <a:lnTo>
                    <a:pt x="1572" y="288"/>
                  </a:lnTo>
                  <a:lnTo>
                    <a:pt x="1587" y="290"/>
                  </a:lnTo>
                  <a:lnTo>
                    <a:pt x="1602" y="288"/>
                  </a:lnTo>
                  <a:lnTo>
                    <a:pt x="1618" y="284"/>
                  </a:lnTo>
                  <a:lnTo>
                    <a:pt x="1634" y="278"/>
                  </a:lnTo>
                  <a:lnTo>
                    <a:pt x="1649" y="268"/>
                  </a:lnTo>
                  <a:lnTo>
                    <a:pt x="1664" y="259"/>
                  </a:lnTo>
                  <a:lnTo>
                    <a:pt x="1677" y="250"/>
                  </a:lnTo>
                  <a:lnTo>
                    <a:pt x="1688" y="244"/>
                  </a:lnTo>
                  <a:lnTo>
                    <a:pt x="1696" y="238"/>
                  </a:lnTo>
                  <a:lnTo>
                    <a:pt x="1703" y="234"/>
                  </a:lnTo>
                  <a:lnTo>
                    <a:pt x="1707" y="231"/>
                  </a:lnTo>
                  <a:lnTo>
                    <a:pt x="1709" y="230"/>
                  </a:lnTo>
                  <a:lnTo>
                    <a:pt x="1714" y="229"/>
                  </a:lnTo>
                  <a:lnTo>
                    <a:pt x="1722" y="226"/>
                  </a:lnTo>
                  <a:lnTo>
                    <a:pt x="1735" y="222"/>
                  </a:lnTo>
                  <a:lnTo>
                    <a:pt x="1753" y="216"/>
                  </a:lnTo>
                  <a:lnTo>
                    <a:pt x="1774" y="210"/>
                  </a:lnTo>
                  <a:lnTo>
                    <a:pt x="1802" y="201"/>
                  </a:lnTo>
                  <a:lnTo>
                    <a:pt x="1832" y="192"/>
                  </a:lnTo>
                  <a:lnTo>
                    <a:pt x="1862" y="182"/>
                  </a:lnTo>
                  <a:lnTo>
                    <a:pt x="1893" y="175"/>
                  </a:lnTo>
                  <a:lnTo>
                    <a:pt x="1923" y="171"/>
                  </a:lnTo>
                  <a:lnTo>
                    <a:pt x="1954" y="170"/>
                  </a:lnTo>
                  <a:lnTo>
                    <a:pt x="1985" y="171"/>
                  </a:lnTo>
                  <a:lnTo>
                    <a:pt x="2015" y="175"/>
                  </a:lnTo>
                  <a:lnTo>
                    <a:pt x="2045" y="182"/>
                  </a:lnTo>
                  <a:lnTo>
                    <a:pt x="2076" y="191"/>
                  </a:lnTo>
                  <a:lnTo>
                    <a:pt x="2106" y="201"/>
                  </a:lnTo>
                  <a:lnTo>
                    <a:pt x="2132" y="209"/>
                  </a:lnTo>
                  <a:lnTo>
                    <a:pt x="2154" y="216"/>
                  </a:lnTo>
                  <a:lnTo>
                    <a:pt x="2172" y="222"/>
                  </a:lnTo>
                  <a:lnTo>
                    <a:pt x="2184" y="226"/>
                  </a:lnTo>
                  <a:lnTo>
                    <a:pt x="2193" y="228"/>
                  </a:lnTo>
                  <a:lnTo>
                    <a:pt x="2197" y="230"/>
                  </a:lnTo>
                  <a:lnTo>
                    <a:pt x="2200" y="231"/>
                  </a:lnTo>
                  <a:lnTo>
                    <a:pt x="2205" y="234"/>
                  </a:lnTo>
                  <a:lnTo>
                    <a:pt x="2211" y="238"/>
                  </a:lnTo>
                  <a:lnTo>
                    <a:pt x="2220" y="244"/>
                  </a:lnTo>
                  <a:lnTo>
                    <a:pt x="2231" y="250"/>
                  </a:lnTo>
                  <a:lnTo>
                    <a:pt x="2244" y="258"/>
                  </a:lnTo>
                  <a:lnTo>
                    <a:pt x="2260" y="268"/>
                  </a:lnTo>
                  <a:lnTo>
                    <a:pt x="2275" y="277"/>
                  </a:lnTo>
                  <a:lnTo>
                    <a:pt x="2297" y="287"/>
                  </a:lnTo>
                  <a:lnTo>
                    <a:pt x="2325" y="296"/>
                  </a:lnTo>
                  <a:lnTo>
                    <a:pt x="2359" y="306"/>
                  </a:lnTo>
                  <a:lnTo>
                    <a:pt x="2401" y="316"/>
                  </a:lnTo>
                  <a:lnTo>
                    <a:pt x="2448" y="325"/>
                  </a:lnTo>
                  <a:lnTo>
                    <a:pt x="2504" y="335"/>
                  </a:lnTo>
                  <a:lnTo>
                    <a:pt x="2564" y="344"/>
                  </a:lnTo>
                  <a:lnTo>
                    <a:pt x="2626" y="354"/>
                  </a:lnTo>
                  <a:lnTo>
                    <a:pt x="2678" y="362"/>
                  </a:lnTo>
                  <a:lnTo>
                    <a:pt x="2721" y="369"/>
                  </a:lnTo>
                  <a:lnTo>
                    <a:pt x="2756" y="374"/>
                  </a:lnTo>
                  <a:lnTo>
                    <a:pt x="2783" y="378"/>
                  </a:lnTo>
                  <a:lnTo>
                    <a:pt x="2800" y="381"/>
                  </a:lnTo>
                  <a:lnTo>
                    <a:pt x="2809" y="383"/>
                  </a:lnTo>
                </a:path>
              </a:pathLst>
            </a:custGeom>
            <a:noFill/>
            <a:ln w="28575" cap="rnd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43" name="Freeform 101"/>
            <p:cNvSpPr>
              <a:spLocks/>
            </p:cNvSpPr>
            <p:nvPr/>
          </p:nvSpPr>
          <p:spPr bwMode="auto">
            <a:xfrm>
              <a:off x="853" y="1152"/>
              <a:ext cx="5088" cy="1152"/>
            </a:xfrm>
            <a:custGeom>
              <a:avLst/>
              <a:gdLst>
                <a:gd name="T0" fmla="*/ 39538 w 2820"/>
                <a:gd name="T1" fmla="*/ 4331453 h 537"/>
                <a:gd name="T2" fmla="*/ 193705 w 2820"/>
                <a:gd name="T3" fmla="*/ 4172488 h 537"/>
                <a:gd name="T4" fmla="*/ 453267 w 2820"/>
                <a:gd name="T5" fmla="*/ 3913694 h 537"/>
                <a:gd name="T6" fmla="*/ 648549 w 2820"/>
                <a:gd name="T7" fmla="*/ 3715449 h 537"/>
                <a:gd name="T8" fmla="*/ 726787 w 2820"/>
                <a:gd name="T9" fmla="*/ 3639127 h 537"/>
                <a:gd name="T10" fmla="*/ 789071 w 2820"/>
                <a:gd name="T11" fmla="*/ 3476830 h 537"/>
                <a:gd name="T12" fmla="*/ 944012 w 2820"/>
                <a:gd name="T13" fmla="*/ 3096484 h 537"/>
                <a:gd name="T14" fmla="*/ 1150882 w 2820"/>
                <a:gd name="T15" fmla="*/ 2572124 h 537"/>
                <a:gd name="T16" fmla="*/ 1276817 w 2820"/>
                <a:gd name="T17" fmla="*/ 2262163 h 537"/>
                <a:gd name="T18" fmla="*/ 1312383 w 2820"/>
                <a:gd name="T19" fmla="*/ 2157672 h 537"/>
                <a:gd name="T20" fmla="*/ 1358756 w 2820"/>
                <a:gd name="T21" fmla="*/ 1926584 h 537"/>
                <a:gd name="T22" fmla="*/ 1453163 w 2820"/>
                <a:gd name="T23" fmla="*/ 1461738 h 537"/>
                <a:gd name="T24" fmla="*/ 1545900 w 2820"/>
                <a:gd name="T25" fmla="*/ 996705 h 537"/>
                <a:gd name="T26" fmla="*/ 1592225 w 2820"/>
                <a:gd name="T27" fmla="*/ 762122 h 537"/>
                <a:gd name="T28" fmla="*/ 1614139 w 2820"/>
                <a:gd name="T29" fmla="*/ 695658 h 537"/>
                <a:gd name="T30" fmla="*/ 1675433 w 2820"/>
                <a:gd name="T31" fmla="*/ 530222 h 537"/>
                <a:gd name="T32" fmla="*/ 1780439 w 2820"/>
                <a:gd name="T33" fmla="*/ 274064 h 537"/>
                <a:gd name="T34" fmla="*/ 1857459 w 2820"/>
                <a:gd name="T35" fmla="*/ 84697 h 537"/>
                <a:gd name="T36" fmla="*/ 1889557 w 2820"/>
                <a:gd name="T37" fmla="*/ 0 h 537"/>
                <a:gd name="T38" fmla="*/ 1920785 w 2820"/>
                <a:gd name="T39" fmla="*/ 73955 h 537"/>
                <a:gd name="T40" fmla="*/ 1997863 w 2820"/>
                <a:gd name="T41" fmla="*/ 266393 h 537"/>
                <a:gd name="T42" fmla="*/ 2101353 w 2820"/>
                <a:gd name="T43" fmla="*/ 530222 h 537"/>
                <a:gd name="T44" fmla="*/ 2164926 w 2820"/>
                <a:gd name="T45" fmla="*/ 695658 h 537"/>
                <a:gd name="T46" fmla="*/ 2185009 w 2820"/>
                <a:gd name="T47" fmla="*/ 722641 h 537"/>
                <a:gd name="T48" fmla="*/ 2231425 w 2820"/>
                <a:gd name="T49" fmla="*/ 598463 h 537"/>
                <a:gd name="T50" fmla="*/ 2325867 w 2820"/>
                <a:gd name="T51" fmla="*/ 371339 h 537"/>
                <a:gd name="T52" fmla="*/ 2417875 w 2820"/>
                <a:gd name="T53" fmla="*/ 131989 h 537"/>
                <a:gd name="T54" fmla="*/ 2465114 w 2820"/>
                <a:gd name="T55" fmla="*/ 18404 h 537"/>
                <a:gd name="T56" fmla="*/ 2485896 w 2820"/>
                <a:gd name="T57" fmla="*/ 39481 h 537"/>
                <a:gd name="T58" fmla="*/ 2549128 w 2820"/>
                <a:gd name="T59" fmla="*/ 189685 h 537"/>
                <a:gd name="T60" fmla="*/ 2652894 w 2820"/>
                <a:gd name="T61" fmla="*/ 456267 h 537"/>
                <a:gd name="T62" fmla="*/ 2731264 w 2820"/>
                <a:gd name="T63" fmla="*/ 654488 h 537"/>
                <a:gd name="T64" fmla="*/ 2762257 w 2820"/>
                <a:gd name="T65" fmla="*/ 730132 h 537"/>
                <a:gd name="T66" fmla="*/ 2793272 w 2820"/>
                <a:gd name="T67" fmla="*/ 962222 h 537"/>
                <a:gd name="T68" fmla="*/ 2870531 w 2820"/>
                <a:gd name="T69" fmla="*/ 1542745 h 537"/>
                <a:gd name="T70" fmla="*/ 2974079 w 2820"/>
                <a:gd name="T71" fmla="*/ 2316363 h 537"/>
                <a:gd name="T72" fmla="*/ 3036843 w 2820"/>
                <a:gd name="T73" fmla="*/ 2784706 h 537"/>
                <a:gd name="T74" fmla="*/ 3055932 w 2820"/>
                <a:gd name="T75" fmla="*/ 2927393 h 537"/>
                <a:gd name="T76" fmla="*/ 3077834 w 2820"/>
                <a:gd name="T77" fmla="*/ 3162776 h 537"/>
                <a:gd name="T78" fmla="*/ 3125450 w 2820"/>
                <a:gd name="T79" fmla="*/ 3626537 h 537"/>
                <a:gd name="T80" fmla="*/ 3171356 w 2820"/>
                <a:gd name="T81" fmla="*/ 4106189 h 537"/>
                <a:gd name="T82" fmla="*/ 3195103 w 2820"/>
                <a:gd name="T83" fmla="*/ 4338951 h 537"/>
                <a:gd name="T84" fmla="*/ 3206093 w 2820"/>
                <a:gd name="T85" fmla="*/ 4407108 h 537"/>
                <a:gd name="T86" fmla="*/ 3240453 w 2820"/>
                <a:gd name="T87" fmla="*/ 4562268 h 537"/>
                <a:gd name="T88" fmla="*/ 3295346 w 2820"/>
                <a:gd name="T89" fmla="*/ 4818029 h 537"/>
                <a:gd name="T90" fmla="*/ 3338121 w 2820"/>
                <a:gd name="T91" fmla="*/ 5007903 h 537"/>
                <a:gd name="T92" fmla="*/ 3354536 w 2820"/>
                <a:gd name="T93" fmla="*/ 5092599 h 53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820" h="537">
                  <a:moveTo>
                    <a:pt x="0" y="460"/>
                  </a:moveTo>
                  <a:lnTo>
                    <a:pt x="11" y="458"/>
                  </a:lnTo>
                  <a:lnTo>
                    <a:pt x="33" y="456"/>
                  </a:lnTo>
                  <a:lnTo>
                    <a:pt x="65" y="452"/>
                  </a:lnTo>
                  <a:lnTo>
                    <a:pt x="108" y="446"/>
                  </a:lnTo>
                  <a:lnTo>
                    <a:pt x="163" y="439"/>
                  </a:lnTo>
                  <a:lnTo>
                    <a:pt x="229" y="431"/>
                  </a:lnTo>
                  <a:lnTo>
                    <a:pt x="304" y="422"/>
                  </a:lnTo>
                  <a:lnTo>
                    <a:pt x="381" y="412"/>
                  </a:lnTo>
                  <a:lnTo>
                    <a:pt x="446" y="404"/>
                  </a:lnTo>
                  <a:lnTo>
                    <a:pt x="502" y="397"/>
                  </a:lnTo>
                  <a:lnTo>
                    <a:pt x="545" y="391"/>
                  </a:lnTo>
                  <a:lnTo>
                    <a:pt x="579" y="387"/>
                  </a:lnTo>
                  <a:lnTo>
                    <a:pt x="600" y="384"/>
                  </a:lnTo>
                  <a:lnTo>
                    <a:pt x="611" y="383"/>
                  </a:lnTo>
                  <a:lnTo>
                    <a:pt x="620" y="380"/>
                  </a:lnTo>
                  <a:lnTo>
                    <a:pt x="637" y="375"/>
                  </a:lnTo>
                  <a:lnTo>
                    <a:pt x="663" y="366"/>
                  </a:lnTo>
                  <a:lnTo>
                    <a:pt x="698" y="356"/>
                  </a:lnTo>
                  <a:lnTo>
                    <a:pt x="741" y="342"/>
                  </a:lnTo>
                  <a:lnTo>
                    <a:pt x="793" y="326"/>
                  </a:lnTo>
                  <a:lnTo>
                    <a:pt x="855" y="307"/>
                  </a:lnTo>
                  <a:lnTo>
                    <a:pt x="915" y="288"/>
                  </a:lnTo>
                  <a:lnTo>
                    <a:pt x="967" y="271"/>
                  </a:lnTo>
                  <a:lnTo>
                    <a:pt x="1012" y="258"/>
                  </a:lnTo>
                  <a:lnTo>
                    <a:pt x="1047" y="247"/>
                  </a:lnTo>
                  <a:lnTo>
                    <a:pt x="1073" y="238"/>
                  </a:lnTo>
                  <a:lnTo>
                    <a:pt x="1090" y="233"/>
                  </a:lnTo>
                  <a:lnTo>
                    <a:pt x="1099" y="230"/>
                  </a:lnTo>
                  <a:lnTo>
                    <a:pt x="1103" y="227"/>
                  </a:lnTo>
                  <a:lnTo>
                    <a:pt x="1112" y="222"/>
                  </a:lnTo>
                  <a:lnTo>
                    <a:pt x="1125" y="214"/>
                  </a:lnTo>
                  <a:lnTo>
                    <a:pt x="1142" y="203"/>
                  </a:lnTo>
                  <a:lnTo>
                    <a:pt x="1164" y="189"/>
                  </a:lnTo>
                  <a:lnTo>
                    <a:pt x="1191" y="173"/>
                  </a:lnTo>
                  <a:lnTo>
                    <a:pt x="1221" y="154"/>
                  </a:lnTo>
                  <a:lnTo>
                    <a:pt x="1251" y="135"/>
                  </a:lnTo>
                  <a:lnTo>
                    <a:pt x="1277" y="118"/>
                  </a:lnTo>
                  <a:lnTo>
                    <a:pt x="1299" y="105"/>
                  </a:lnTo>
                  <a:lnTo>
                    <a:pt x="1316" y="94"/>
                  </a:lnTo>
                  <a:lnTo>
                    <a:pt x="1329" y="86"/>
                  </a:lnTo>
                  <a:lnTo>
                    <a:pt x="1338" y="80"/>
                  </a:lnTo>
                  <a:lnTo>
                    <a:pt x="1342" y="77"/>
                  </a:lnTo>
                  <a:lnTo>
                    <a:pt x="1347" y="76"/>
                  </a:lnTo>
                  <a:lnTo>
                    <a:pt x="1356" y="73"/>
                  </a:lnTo>
                  <a:lnTo>
                    <a:pt x="1369" y="69"/>
                  </a:lnTo>
                  <a:lnTo>
                    <a:pt x="1387" y="63"/>
                  </a:lnTo>
                  <a:lnTo>
                    <a:pt x="1408" y="56"/>
                  </a:lnTo>
                  <a:lnTo>
                    <a:pt x="1434" y="48"/>
                  </a:lnTo>
                  <a:lnTo>
                    <a:pt x="1465" y="39"/>
                  </a:lnTo>
                  <a:lnTo>
                    <a:pt x="1496" y="29"/>
                  </a:lnTo>
                  <a:lnTo>
                    <a:pt x="1522" y="21"/>
                  </a:lnTo>
                  <a:lnTo>
                    <a:pt x="1544" y="14"/>
                  </a:lnTo>
                  <a:lnTo>
                    <a:pt x="1561" y="9"/>
                  </a:lnTo>
                  <a:lnTo>
                    <a:pt x="1574" y="4"/>
                  </a:lnTo>
                  <a:lnTo>
                    <a:pt x="1584" y="2"/>
                  </a:lnTo>
                  <a:lnTo>
                    <a:pt x="1588" y="0"/>
                  </a:lnTo>
                  <a:lnTo>
                    <a:pt x="1593" y="2"/>
                  </a:lnTo>
                  <a:lnTo>
                    <a:pt x="1601" y="4"/>
                  </a:lnTo>
                  <a:lnTo>
                    <a:pt x="1614" y="8"/>
                  </a:lnTo>
                  <a:lnTo>
                    <a:pt x="1632" y="14"/>
                  </a:lnTo>
                  <a:lnTo>
                    <a:pt x="1653" y="20"/>
                  </a:lnTo>
                  <a:lnTo>
                    <a:pt x="1679" y="28"/>
                  </a:lnTo>
                  <a:lnTo>
                    <a:pt x="1710" y="38"/>
                  </a:lnTo>
                  <a:lnTo>
                    <a:pt x="1740" y="48"/>
                  </a:lnTo>
                  <a:lnTo>
                    <a:pt x="1766" y="56"/>
                  </a:lnTo>
                  <a:lnTo>
                    <a:pt x="1788" y="63"/>
                  </a:lnTo>
                  <a:lnTo>
                    <a:pt x="1805" y="69"/>
                  </a:lnTo>
                  <a:lnTo>
                    <a:pt x="1819" y="73"/>
                  </a:lnTo>
                  <a:lnTo>
                    <a:pt x="1828" y="76"/>
                  </a:lnTo>
                  <a:lnTo>
                    <a:pt x="1832" y="77"/>
                  </a:lnTo>
                  <a:lnTo>
                    <a:pt x="1836" y="76"/>
                  </a:lnTo>
                  <a:lnTo>
                    <a:pt x="1845" y="73"/>
                  </a:lnTo>
                  <a:lnTo>
                    <a:pt x="1858" y="69"/>
                  </a:lnTo>
                  <a:lnTo>
                    <a:pt x="1875" y="63"/>
                  </a:lnTo>
                  <a:lnTo>
                    <a:pt x="1897" y="56"/>
                  </a:lnTo>
                  <a:lnTo>
                    <a:pt x="1923" y="48"/>
                  </a:lnTo>
                  <a:lnTo>
                    <a:pt x="1954" y="39"/>
                  </a:lnTo>
                  <a:lnTo>
                    <a:pt x="1985" y="29"/>
                  </a:lnTo>
                  <a:lnTo>
                    <a:pt x="2011" y="21"/>
                  </a:lnTo>
                  <a:lnTo>
                    <a:pt x="2032" y="14"/>
                  </a:lnTo>
                  <a:lnTo>
                    <a:pt x="2050" y="9"/>
                  </a:lnTo>
                  <a:lnTo>
                    <a:pt x="2063" y="4"/>
                  </a:lnTo>
                  <a:lnTo>
                    <a:pt x="2071" y="2"/>
                  </a:lnTo>
                  <a:lnTo>
                    <a:pt x="2076" y="0"/>
                  </a:lnTo>
                  <a:lnTo>
                    <a:pt x="2080" y="2"/>
                  </a:lnTo>
                  <a:lnTo>
                    <a:pt x="2089" y="4"/>
                  </a:lnTo>
                  <a:lnTo>
                    <a:pt x="2102" y="8"/>
                  </a:lnTo>
                  <a:lnTo>
                    <a:pt x="2119" y="14"/>
                  </a:lnTo>
                  <a:lnTo>
                    <a:pt x="2142" y="20"/>
                  </a:lnTo>
                  <a:lnTo>
                    <a:pt x="2168" y="28"/>
                  </a:lnTo>
                  <a:lnTo>
                    <a:pt x="2198" y="38"/>
                  </a:lnTo>
                  <a:lnTo>
                    <a:pt x="2229" y="48"/>
                  </a:lnTo>
                  <a:lnTo>
                    <a:pt x="2256" y="56"/>
                  </a:lnTo>
                  <a:lnTo>
                    <a:pt x="2277" y="63"/>
                  </a:lnTo>
                  <a:lnTo>
                    <a:pt x="2295" y="69"/>
                  </a:lnTo>
                  <a:lnTo>
                    <a:pt x="2308" y="73"/>
                  </a:lnTo>
                  <a:lnTo>
                    <a:pt x="2316" y="76"/>
                  </a:lnTo>
                  <a:lnTo>
                    <a:pt x="2321" y="77"/>
                  </a:lnTo>
                  <a:lnTo>
                    <a:pt x="2325" y="81"/>
                  </a:lnTo>
                  <a:lnTo>
                    <a:pt x="2334" y="89"/>
                  </a:lnTo>
                  <a:lnTo>
                    <a:pt x="2347" y="101"/>
                  </a:lnTo>
                  <a:lnTo>
                    <a:pt x="2364" y="118"/>
                  </a:lnTo>
                  <a:lnTo>
                    <a:pt x="2386" y="138"/>
                  </a:lnTo>
                  <a:lnTo>
                    <a:pt x="2412" y="162"/>
                  </a:lnTo>
                  <a:lnTo>
                    <a:pt x="2442" y="191"/>
                  </a:lnTo>
                  <a:lnTo>
                    <a:pt x="2473" y="220"/>
                  </a:lnTo>
                  <a:lnTo>
                    <a:pt x="2499" y="244"/>
                  </a:lnTo>
                  <a:lnTo>
                    <a:pt x="2521" y="264"/>
                  </a:lnTo>
                  <a:lnTo>
                    <a:pt x="2538" y="281"/>
                  </a:lnTo>
                  <a:lnTo>
                    <a:pt x="2552" y="293"/>
                  </a:lnTo>
                  <a:lnTo>
                    <a:pt x="2561" y="302"/>
                  </a:lnTo>
                  <a:lnTo>
                    <a:pt x="2565" y="306"/>
                  </a:lnTo>
                  <a:lnTo>
                    <a:pt x="2568" y="308"/>
                  </a:lnTo>
                  <a:lnTo>
                    <a:pt x="2572" y="314"/>
                  </a:lnTo>
                  <a:lnTo>
                    <a:pt x="2578" y="322"/>
                  </a:lnTo>
                  <a:lnTo>
                    <a:pt x="2586" y="333"/>
                  </a:lnTo>
                  <a:lnTo>
                    <a:pt x="2598" y="347"/>
                  </a:lnTo>
                  <a:lnTo>
                    <a:pt x="2611" y="363"/>
                  </a:lnTo>
                  <a:lnTo>
                    <a:pt x="2626" y="382"/>
                  </a:lnTo>
                  <a:lnTo>
                    <a:pt x="2641" y="402"/>
                  </a:lnTo>
                  <a:lnTo>
                    <a:pt x="2654" y="418"/>
                  </a:lnTo>
                  <a:lnTo>
                    <a:pt x="2665" y="432"/>
                  </a:lnTo>
                  <a:lnTo>
                    <a:pt x="2674" y="443"/>
                  </a:lnTo>
                  <a:lnTo>
                    <a:pt x="2680" y="451"/>
                  </a:lnTo>
                  <a:lnTo>
                    <a:pt x="2685" y="457"/>
                  </a:lnTo>
                  <a:lnTo>
                    <a:pt x="2687" y="460"/>
                  </a:lnTo>
                  <a:lnTo>
                    <a:pt x="2689" y="461"/>
                  </a:lnTo>
                  <a:lnTo>
                    <a:pt x="2694" y="464"/>
                  </a:lnTo>
                  <a:lnTo>
                    <a:pt x="2701" y="468"/>
                  </a:lnTo>
                  <a:lnTo>
                    <a:pt x="2711" y="473"/>
                  </a:lnTo>
                  <a:lnTo>
                    <a:pt x="2723" y="480"/>
                  </a:lnTo>
                  <a:lnTo>
                    <a:pt x="2737" y="488"/>
                  </a:lnTo>
                  <a:lnTo>
                    <a:pt x="2753" y="498"/>
                  </a:lnTo>
                  <a:lnTo>
                    <a:pt x="2769" y="507"/>
                  </a:lnTo>
                  <a:lnTo>
                    <a:pt x="2783" y="515"/>
                  </a:lnTo>
                  <a:lnTo>
                    <a:pt x="2795" y="522"/>
                  </a:lnTo>
                  <a:lnTo>
                    <a:pt x="2805" y="527"/>
                  </a:lnTo>
                  <a:lnTo>
                    <a:pt x="2811" y="531"/>
                  </a:lnTo>
                  <a:lnTo>
                    <a:pt x="2817" y="534"/>
                  </a:lnTo>
                  <a:lnTo>
                    <a:pt x="2819" y="536"/>
                  </a:lnTo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4430" name="Rectangle 102"/>
          <p:cNvSpPr>
            <a:spLocks noChangeArrowheads="1"/>
          </p:cNvSpPr>
          <p:nvPr/>
        </p:nvSpPr>
        <p:spPr bwMode="auto">
          <a:xfrm>
            <a:off x="4938713" y="2460625"/>
            <a:ext cx="71558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ru-RU" altLang="es-ES" sz="1400" u="none" dirty="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Объем</a:t>
            </a:r>
            <a:endParaRPr lang="es-ES" altLang="es-ES" sz="1400" u="none" dirty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431" name="Rectangle 103"/>
          <p:cNvSpPr>
            <a:spLocks noChangeArrowheads="1"/>
          </p:cNvSpPr>
          <p:nvPr/>
        </p:nvSpPr>
        <p:spPr bwMode="auto">
          <a:xfrm>
            <a:off x="5091113" y="4157663"/>
            <a:ext cx="5048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400" u="none">
                <a:latin typeface="Times New Roman" pitchFamily="18" charset="0"/>
                <a:cs typeface="Times New Roman" pitchFamily="18" charset="0"/>
              </a:rPr>
              <a:t>INT</a:t>
            </a:r>
            <a:endParaRPr lang="es-ES" altLang="es-ES" sz="1400" u="none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432" name="Group 104"/>
          <p:cNvGrpSpPr>
            <a:grpSpLocks/>
          </p:cNvGrpSpPr>
          <p:nvPr/>
        </p:nvGrpSpPr>
        <p:grpSpPr bwMode="auto">
          <a:xfrm>
            <a:off x="6216650" y="2765425"/>
            <a:ext cx="1295400" cy="1828800"/>
            <a:chOff x="853" y="1152"/>
            <a:chExt cx="5088" cy="1152"/>
          </a:xfrm>
        </p:grpSpPr>
        <p:sp>
          <p:nvSpPr>
            <p:cNvPr id="14440" name="Freeform 105"/>
            <p:cNvSpPr>
              <a:spLocks/>
            </p:cNvSpPr>
            <p:nvPr/>
          </p:nvSpPr>
          <p:spPr bwMode="auto">
            <a:xfrm>
              <a:off x="853" y="1152"/>
              <a:ext cx="5068" cy="824"/>
            </a:xfrm>
            <a:custGeom>
              <a:avLst/>
              <a:gdLst>
                <a:gd name="T0" fmla="*/ 14908 w 2810"/>
                <a:gd name="T1" fmla="*/ 2879258 h 384"/>
                <a:gd name="T2" fmla="*/ 76924 w 2810"/>
                <a:gd name="T3" fmla="*/ 2727858 h 384"/>
                <a:gd name="T4" fmla="*/ 179894 w 2810"/>
                <a:gd name="T5" fmla="*/ 2469328 h 384"/>
                <a:gd name="T6" fmla="*/ 258309 w 2810"/>
                <a:gd name="T7" fmla="*/ 2270755 h 384"/>
                <a:gd name="T8" fmla="*/ 289208 w 2810"/>
                <a:gd name="T9" fmla="*/ 2194673 h 384"/>
                <a:gd name="T10" fmla="*/ 319867 w 2810"/>
                <a:gd name="T11" fmla="*/ 2039258 h 384"/>
                <a:gd name="T12" fmla="*/ 397999 w 2810"/>
                <a:gd name="T13" fmla="*/ 1647489 h 384"/>
                <a:gd name="T14" fmla="*/ 500020 w 2810"/>
                <a:gd name="T15" fmla="*/ 1123910 h 384"/>
                <a:gd name="T16" fmla="*/ 561598 w 2810"/>
                <a:gd name="T17" fmla="*/ 821848 h 384"/>
                <a:gd name="T18" fmla="*/ 585163 w 2810"/>
                <a:gd name="T19" fmla="*/ 724594 h 384"/>
                <a:gd name="T20" fmla="*/ 654003 w 2810"/>
                <a:gd name="T21" fmla="*/ 600241 h 384"/>
                <a:gd name="T22" fmla="*/ 796120 w 2810"/>
                <a:gd name="T23" fmla="*/ 372244 h 384"/>
                <a:gd name="T24" fmla="*/ 934471 w 2810"/>
                <a:gd name="T25" fmla="*/ 132175 h 384"/>
                <a:gd name="T26" fmla="*/ 1004364 w 2810"/>
                <a:gd name="T27" fmla="*/ 18469 h 384"/>
                <a:gd name="T28" fmla="*/ 1035032 w 2810"/>
                <a:gd name="T29" fmla="*/ 39631 h 384"/>
                <a:gd name="T30" fmla="*/ 1128945 w 2810"/>
                <a:gd name="T31" fmla="*/ 190183 h 384"/>
                <a:gd name="T32" fmla="*/ 1282583 w 2810"/>
                <a:gd name="T33" fmla="*/ 457103 h 384"/>
                <a:gd name="T34" fmla="*/ 1431265 w 2810"/>
                <a:gd name="T35" fmla="*/ 809250 h 384"/>
                <a:gd name="T36" fmla="*/ 1555400 w 2810"/>
                <a:gd name="T37" fmla="*/ 1278910 h 384"/>
                <a:gd name="T38" fmla="*/ 1658394 w 2810"/>
                <a:gd name="T39" fmla="*/ 1790513 h 384"/>
                <a:gd name="T40" fmla="*/ 1721325 w 2810"/>
                <a:gd name="T41" fmla="*/ 2113727 h 384"/>
                <a:gd name="T42" fmla="*/ 1739334 w 2810"/>
                <a:gd name="T43" fmla="*/ 2202219 h 384"/>
                <a:gd name="T44" fmla="*/ 1761496 w 2810"/>
                <a:gd name="T45" fmla="*/ 2326899 h 384"/>
                <a:gd name="T46" fmla="*/ 1807413 w 2810"/>
                <a:gd name="T47" fmla="*/ 2554370 h 384"/>
                <a:gd name="T48" fmla="*/ 1862021 w 2810"/>
                <a:gd name="T49" fmla="*/ 2744328 h 384"/>
                <a:gd name="T50" fmla="*/ 1916544 w 2810"/>
                <a:gd name="T51" fmla="*/ 2705862 h 384"/>
                <a:gd name="T52" fmla="*/ 1970994 w 2810"/>
                <a:gd name="T53" fmla="*/ 2469328 h 384"/>
                <a:gd name="T54" fmla="*/ 2009018 w 2810"/>
                <a:gd name="T55" fmla="*/ 2270755 h 384"/>
                <a:gd name="T56" fmla="*/ 2024385 w 2810"/>
                <a:gd name="T57" fmla="*/ 2194673 h 384"/>
                <a:gd name="T58" fmla="*/ 2054897 w 2810"/>
                <a:gd name="T59" fmla="*/ 2113727 h 384"/>
                <a:gd name="T60" fmla="*/ 2134624 w 2810"/>
                <a:gd name="T61" fmla="*/ 1914594 h 384"/>
                <a:gd name="T62" fmla="*/ 2242318 w 2810"/>
                <a:gd name="T63" fmla="*/ 1670918 h 384"/>
                <a:gd name="T64" fmla="*/ 2351492 w 2810"/>
                <a:gd name="T65" fmla="*/ 1631374 h 384"/>
                <a:gd name="T66" fmla="*/ 2459215 w 2810"/>
                <a:gd name="T67" fmla="*/ 1821134 h 384"/>
                <a:gd name="T68" fmla="*/ 2551785 w 2810"/>
                <a:gd name="T69" fmla="*/ 2061627 h 384"/>
                <a:gd name="T70" fmla="*/ 2597685 w 2810"/>
                <a:gd name="T71" fmla="*/ 2171139 h 384"/>
                <a:gd name="T72" fmla="*/ 2612206 w 2810"/>
                <a:gd name="T73" fmla="*/ 2229253 h 384"/>
                <a:gd name="T74" fmla="*/ 2643141 w 2810"/>
                <a:gd name="T75" fmla="*/ 2380667 h 384"/>
                <a:gd name="T76" fmla="*/ 2694757 w 2810"/>
                <a:gd name="T77" fmla="*/ 2639186 h 384"/>
                <a:gd name="T78" fmla="*/ 2794713 w 2810"/>
                <a:gd name="T79" fmla="*/ 2918889 h 384"/>
                <a:gd name="T80" fmla="*/ 2966084 w 2810"/>
                <a:gd name="T81" fmla="*/ 3193916 h 384"/>
                <a:gd name="T82" fmla="*/ 3172379 w 2810"/>
                <a:gd name="T83" fmla="*/ 3450558 h 384"/>
                <a:gd name="T84" fmla="*/ 3296536 w 2810"/>
                <a:gd name="T85" fmla="*/ 3602298 h 38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810" h="384">
                  <a:moveTo>
                    <a:pt x="0" y="306"/>
                  </a:moveTo>
                  <a:lnTo>
                    <a:pt x="4" y="304"/>
                  </a:lnTo>
                  <a:lnTo>
                    <a:pt x="13" y="302"/>
                  </a:lnTo>
                  <a:lnTo>
                    <a:pt x="26" y="298"/>
                  </a:lnTo>
                  <a:lnTo>
                    <a:pt x="43" y="292"/>
                  </a:lnTo>
                  <a:lnTo>
                    <a:pt x="65" y="286"/>
                  </a:lnTo>
                  <a:lnTo>
                    <a:pt x="91" y="278"/>
                  </a:lnTo>
                  <a:lnTo>
                    <a:pt x="121" y="268"/>
                  </a:lnTo>
                  <a:lnTo>
                    <a:pt x="152" y="259"/>
                  </a:lnTo>
                  <a:lnTo>
                    <a:pt x="178" y="250"/>
                  </a:lnTo>
                  <a:lnTo>
                    <a:pt x="200" y="244"/>
                  </a:lnTo>
                  <a:lnTo>
                    <a:pt x="218" y="238"/>
                  </a:lnTo>
                  <a:lnTo>
                    <a:pt x="231" y="234"/>
                  </a:lnTo>
                  <a:lnTo>
                    <a:pt x="239" y="231"/>
                  </a:lnTo>
                  <a:lnTo>
                    <a:pt x="244" y="230"/>
                  </a:lnTo>
                  <a:lnTo>
                    <a:pt x="248" y="227"/>
                  </a:lnTo>
                  <a:lnTo>
                    <a:pt x="257" y="222"/>
                  </a:lnTo>
                  <a:lnTo>
                    <a:pt x="270" y="214"/>
                  </a:lnTo>
                  <a:lnTo>
                    <a:pt x="287" y="203"/>
                  </a:lnTo>
                  <a:lnTo>
                    <a:pt x="309" y="189"/>
                  </a:lnTo>
                  <a:lnTo>
                    <a:pt x="336" y="173"/>
                  </a:lnTo>
                  <a:lnTo>
                    <a:pt x="366" y="154"/>
                  </a:lnTo>
                  <a:lnTo>
                    <a:pt x="396" y="135"/>
                  </a:lnTo>
                  <a:lnTo>
                    <a:pt x="422" y="118"/>
                  </a:lnTo>
                  <a:lnTo>
                    <a:pt x="444" y="105"/>
                  </a:lnTo>
                  <a:lnTo>
                    <a:pt x="461" y="94"/>
                  </a:lnTo>
                  <a:lnTo>
                    <a:pt x="474" y="86"/>
                  </a:lnTo>
                  <a:lnTo>
                    <a:pt x="483" y="80"/>
                  </a:lnTo>
                  <a:lnTo>
                    <a:pt x="487" y="77"/>
                  </a:lnTo>
                  <a:lnTo>
                    <a:pt x="494" y="76"/>
                  </a:lnTo>
                  <a:lnTo>
                    <a:pt x="507" y="73"/>
                  </a:lnTo>
                  <a:lnTo>
                    <a:pt x="526" y="69"/>
                  </a:lnTo>
                  <a:lnTo>
                    <a:pt x="552" y="63"/>
                  </a:lnTo>
                  <a:lnTo>
                    <a:pt x="586" y="56"/>
                  </a:lnTo>
                  <a:lnTo>
                    <a:pt x="625" y="48"/>
                  </a:lnTo>
                  <a:lnTo>
                    <a:pt x="672" y="39"/>
                  </a:lnTo>
                  <a:lnTo>
                    <a:pt x="717" y="29"/>
                  </a:lnTo>
                  <a:lnTo>
                    <a:pt x="756" y="21"/>
                  </a:lnTo>
                  <a:lnTo>
                    <a:pt x="789" y="14"/>
                  </a:lnTo>
                  <a:lnTo>
                    <a:pt x="815" y="9"/>
                  </a:lnTo>
                  <a:lnTo>
                    <a:pt x="835" y="4"/>
                  </a:lnTo>
                  <a:lnTo>
                    <a:pt x="848" y="2"/>
                  </a:lnTo>
                  <a:lnTo>
                    <a:pt x="855" y="0"/>
                  </a:lnTo>
                  <a:lnTo>
                    <a:pt x="861" y="2"/>
                  </a:lnTo>
                  <a:lnTo>
                    <a:pt x="874" y="4"/>
                  </a:lnTo>
                  <a:lnTo>
                    <a:pt x="894" y="8"/>
                  </a:lnTo>
                  <a:lnTo>
                    <a:pt x="920" y="14"/>
                  </a:lnTo>
                  <a:lnTo>
                    <a:pt x="953" y="20"/>
                  </a:lnTo>
                  <a:lnTo>
                    <a:pt x="992" y="28"/>
                  </a:lnTo>
                  <a:lnTo>
                    <a:pt x="1038" y="38"/>
                  </a:lnTo>
                  <a:lnTo>
                    <a:pt x="1083" y="48"/>
                  </a:lnTo>
                  <a:lnTo>
                    <a:pt x="1127" y="59"/>
                  </a:lnTo>
                  <a:lnTo>
                    <a:pt x="1169" y="71"/>
                  </a:lnTo>
                  <a:lnTo>
                    <a:pt x="1208" y="85"/>
                  </a:lnTo>
                  <a:lnTo>
                    <a:pt x="1245" y="100"/>
                  </a:lnTo>
                  <a:lnTo>
                    <a:pt x="1279" y="116"/>
                  </a:lnTo>
                  <a:lnTo>
                    <a:pt x="1313" y="134"/>
                  </a:lnTo>
                  <a:lnTo>
                    <a:pt x="1343" y="153"/>
                  </a:lnTo>
                  <a:lnTo>
                    <a:pt x="1374" y="172"/>
                  </a:lnTo>
                  <a:lnTo>
                    <a:pt x="1400" y="188"/>
                  </a:lnTo>
                  <a:lnTo>
                    <a:pt x="1421" y="202"/>
                  </a:lnTo>
                  <a:lnTo>
                    <a:pt x="1440" y="213"/>
                  </a:lnTo>
                  <a:lnTo>
                    <a:pt x="1453" y="222"/>
                  </a:lnTo>
                  <a:lnTo>
                    <a:pt x="1461" y="227"/>
                  </a:lnTo>
                  <a:lnTo>
                    <a:pt x="1466" y="230"/>
                  </a:lnTo>
                  <a:lnTo>
                    <a:pt x="1468" y="231"/>
                  </a:lnTo>
                  <a:lnTo>
                    <a:pt x="1472" y="234"/>
                  </a:lnTo>
                  <a:lnTo>
                    <a:pt x="1479" y="238"/>
                  </a:lnTo>
                  <a:lnTo>
                    <a:pt x="1487" y="244"/>
                  </a:lnTo>
                  <a:lnTo>
                    <a:pt x="1498" y="250"/>
                  </a:lnTo>
                  <a:lnTo>
                    <a:pt x="1511" y="258"/>
                  </a:lnTo>
                  <a:lnTo>
                    <a:pt x="1526" y="268"/>
                  </a:lnTo>
                  <a:lnTo>
                    <a:pt x="1542" y="277"/>
                  </a:lnTo>
                  <a:lnTo>
                    <a:pt x="1557" y="284"/>
                  </a:lnTo>
                  <a:lnTo>
                    <a:pt x="1572" y="288"/>
                  </a:lnTo>
                  <a:lnTo>
                    <a:pt x="1587" y="290"/>
                  </a:lnTo>
                  <a:lnTo>
                    <a:pt x="1602" y="288"/>
                  </a:lnTo>
                  <a:lnTo>
                    <a:pt x="1618" y="284"/>
                  </a:lnTo>
                  <a:lnTo>
                    <a:pt x="1634" y="278"/>
                  </a:lnTo>
                  <a:lnTo>
                    <a:pt x="1649" y="268"/>
                  </a:lnTo>
                  <a:lnTo>
                    <a:pt x="1664" y="259"/>
                  </a:lnTo>
                  <a:lnTo>
                    <a:pt x="1677" y="250"/>
                  </a:lnTo>
                  <a:lnTo>
                    <a:pt x="1688" y="244"/>
                  </a:lnTo>
                  <a:lnTo>
                    <a:pt x="1696" y="238"/>
                  </a:lnTo>
                  <a:lnTo>
                    <a:pt x="1703" y="234"/>
                  </a:lnTo>
                  <a:lnTo>
                    <a:pt x="1707" y="231"/>
                  </a:lnTo>
                  <a:lnTo>
                    <a:pt x="1709" y="230"/>
                  </a:lnTo>
                  <a:lnTo>
                    <a:pt x="1714" y="229"/>
                  </a:lnTo>
                  <a:lnTo>
                    <a:pt x="1722" y="226"/>
                  </a:lnTo>
                  <a:lnTo>
                    <a:pt x="1735" y="222"/>
                  </a:lnTo>
                  <a:lnTo>
                    <a:pt x="1753" y="216"/>
                  </a:lnTo>
                  <a:lnTo>
                    <a:pt x="1774" y="210"/>
                  </a:lnTo>
                  <a:lnTo>
                    <a:pt x="1802" y="201"/>
                  </a:lnTo>
                  <a:lnTo>
                    <a:pt x="1832" y="192"/>
                  </a:lnTo>
                  <a:lnTo>
                    <a:pt x="1862" y="182"/>
                  </a:lnTo>
                  <a:lnTo>
                    <a:pt x="1893" y="175"/>
                  </a:lnTo>
                  <a:lnTo>
                    <a:pt x="1923" y="171"/>
                  </a:lnTo>
                  <a:lnTo>
                    <a:pt x="1954" y="170"/>
                  </a:lnTo>
                  <a:lnTo>
                    <a:pt x="1985" y="171"/>
                  </a:lnTo>
                  <a:lnTo>
                    <a:pt x="2015" y="175"/>
                  </a:lnTo>
                  <a:lnTo>
                    <a:pt x="2045" y="182"/>
                  </a:lnTo>
                  <a:lnTo>
                    <a:pt x="2076" y="191"/>
                  </a:lnTo>
                  <a:lnTo>
                    <a:pt x="2106" y="201"/>
                  </a:lnTo>
                  <a:lnTo>
                    <a:pt x="2132" y="209"/>
                  </a:lnTo>
                  <a:lnTo>
                    <a:pt x="2154" y="216"/>
                  </a:lnTo>
                  <a:lnTo>
                    <a:pt x="2172" y="222"/>
                  </a:lnTo>
                  <a:lnTo>
                    <a:pt x="2184" y="226"/>
                  </a:lnTo>
                  <a:lnTo>
                    <a:pt x="2193" y="228"/>
                  </a:lnTo>
                  <a:lnTo>
                    <a:pt x="2197" y="230"/>
                  </a:lnTo>
                  <a:lnTo>
                    <a:pt x="2200" y="231"/>
                  </a:lnTo>
                  <a:lnTo>
                    <a:pt x="2205" y="234"/>
                  </a:lnTo>
                  <a:lnTo>
                    <a:pt x="2211" y="238"/>
                  </a:lnTo>
                  <a:lnTo>
                    <a:pt x="2220" y="244"/>
                  </a:lnTo>
                  <a:lnTo>
                    <a:pt x="2231" y="250"/>
                  </a:lnTo>
                  <a:lnTo>
                    <a:pt x="2244" y="258"/>
                  </a:lnTo>
                  <a:lnTo>
                    <a:pt x="2260" y="268"/>
                  </a:lnTo>
                  <a:lnTo>
                    <a:pt x="2275" y="277"/>
                  </a:lnTo>
                  <a:lnTo>
                    <a:pt x="2297" y="287"/>
                  </a:lnTo>
                  <a:lnTo>
                    <a:pt x="2325" y="296"/>
                  </a:lnTo>
                  <a:lnTo>
                    <a:pt x="2359" y="306"/>
                  </a:lnTo>
                  <a:lnTo>
                    <a:pt x="2401" y="316"/>
                  </a:lnTo>
                  <a:lnTo>
                    <a:pt x="2448" y="325"/>
                  </a:lnTo>
                  <a:lnTo>
                    <a:pt x="2504" y="335"/>
                  </a:lnTo>
                  <a:lnTo>
                    <a:pt x="2564" y="344"/>
                  </a:lnTo>
                  <a:lnTo>
                    <a:pt x="2626" y="354"/>
                  </a:lnTo>
                  <a:lnTo>
                    <a:pt x="2678" y="362"/>
                  </a:lnTo>
                  <a:lnTo>
                    <a:pt x="2721" y="369"/>
                  </a:lnTo>
                  <a:lnTo>
                    <a:pt x="2756" y="374"/>
                  </a:lnTo>
                  <a:lnTo>
                    <a:pt x="2783" y="378"/>
                  </a:lnTo>
                  <a:lnTo>
                    <a:pt x="2800" y="381"/>
                  </a:lnTo>
                  <a:lnTo>
                    <a:pt x="2809" y="383"/>
                  </a:lnTo>
                </a:path>
              </a:pathLst>
            </a:custGeom>
            <a:noFill/>
            <a:ln w="28575" cap="rnd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41" name="Freeform 106"/>
            <p:cNvSpPr>
              <a:spLocks/>
            </p:cNvSpPr>
            <p:nvPr/>
          </p:nvSpPr>
          <p:spPr bwMode="auto">
            <a:xfrm>
              <a:off x="853" y="1152"/>
              <a:ext cx="5088" cy="1152"/>
            </a:xfrm>
            <a:custGeom>
              <a:avLst/>
              <a:gdLst>
                <a:gd name="T0" fmla="*/ 39538 w 2820"/>
                <a:gd name="T1" fmla="*/ 4331453 h 537"/>
                <a:gd name="T2" fmla="*/ 193705 w 2820"/>
                <a:gd name="T3" fmla="*/ 4172488 h 537"/>
                <a:gd name="T4" fmla="*/ 453267 w 2820"/>
                <a:gd name="T5" fmla="*/ 3913694 h 537"/>
                <a:gd name="T6" fmla="*/ 648549 w 2820"/>
                <a:gd name="T7" fmla="*/ 3715449 h 537"/>
                <a:gd name="T8" fmla="*/ 726787 w 2820"/>
                <a:gd name="T9" fmla="*/ 3639127 h 537"/>
                <a:gd name="T10" fmla="*/ 789071 w 2820"/>
                <a:gd name="T11" fmla="*/ 3476830 h 537"/>
                <a:gd name="T12" fmla="*/ 944012 w 2820"/>
                <a:gd name="T13" fmla="*/ 3096484 h 537"/>
                <a:gd name="T14" fmla="*/ 1150882 w 2820"/>
                <a:gd name="T15" fmla="*/ 2572124 h 537"/>
                <a:gd name="T16" fmla="*/ 1276817 w 2820"/>
                <a:gd name="T17" fmla="*/ 2262163 h 537"/>
                <a:gd name="T18" fmla="*/ 1312383 w 2820"/>
                <a:gd name="T19" fmla="*/ 2157672 h 537"/>
                <a:gd name="T20" fmla="*/ 1358756 w 2820"/>
                <a:gd name="T21" fmla="*/ 1926584 h 537"/>
                <a:gd name="T22" fmla="*/ 1453163 w 2820"/>
                <a:gd name="T23" fmla="*/ 1461738 h 537"/>
                <a:gd name="T24" fmla="*/ 1545900 w 2820"/>
                <a:gd name="T25" fmla="*/ 996705 h 537"/>
                <a:gd name="T26" fmla="*/ 1592225 w 2820"/>
                <a:gd name="T27" fmla="*/ 762122 h 537"/>
                <a:gd name="T28" fmla="*/ 1614139 w 2820"/>
                <a:gd name="T29" fmla="*/ 695658 h 537"/>
                <a:gd name="T30" fmla="*/ 1675433 w 2820"/>
                <a:gd name="T31" fmla="*/ 530222 h 537"/>
                <a:gd name="T32" fmla="*/ 1780439 w 2820"/>
                <a:gd name="T33" fmla="*/ 274064 h 537"/>
                <a:gd name="T34" fmla="*/ 1857459 w 2820"/>
                <a:gd name="T35" fmla="*/ 84697 h 537"/>
                <a:gd name="T36" fmla="*/ 1889557 w 2820"/>
                <a:gd name="T37" fmla="*/ 0 h 537"/>
                <a:gd name="T38" fmla="*/ 1920785 w 2820"/>
                <a:gd name="T39" fmla="*/ 73955 h 537"/>
                <a:gd name="T40" fmla="*/ 1997863 w 2820"/>
                <a:gd name="T41" fmla="*/ 266393 h 537"/>
                <a:gd name="T42" fmla="*/ 2101353 w 2820"/>
                <a:gd name="T43" fmla="*/ 530222 h 537"/>
                <a:gd name="T44" fmla="*/ 2164926 w 2820"/>
                <a:gd name="T45" fmla="*/ 695658 h 537"/>
                <a:gd name="T46" fmla="*/ 2185009 w 2820"/>
                <a:gd name="T47" fmla="*/ 722641 h 537"/>
                <a:gd name="T48" fmla="*/ 2231425 w 2820"/>
                <a:gd name="T49" fmla="*/ 598463 h 537"/>
                <a:gd name="T50" fmla="*/ 2325867 w 2820"/>
                <a:gd name="T51" fmla="*/ 371339 h 537"/>
                <a:gd name="T52" fmla="*/ 2417875 w 2820"/>
                <a:gd name="T53" fmla="*/ 131989 h 537"/>
                <a:gd name="T54" fmla="*/ 2465114 w 2820"/>
                <a:gd name="T55" fmla="*/ 18404 h 537"/>
                <a:gd name="T56" fmla="*/ 2485896 w 2820"/>
                <a:gd name="T57" fmla="*/ 39481 h 537"/>
                <a:gd name="T58" fmla="*/ 2549128 w 2820"/>
                <a:gd name="T59" fmla="*/ 189685 h 537"/>
                <a:gd name="T60" fmla="*/ 2652894 w 2820"/>
                <a:gd name="T61" fmla="*/ 456267 h 537"/>
                <a:gd name="T62" fmla="*/ 2731264 w 2820"/>
                <a:gd name="T63" fmla="*/ 654488 h 537"/>
                <a:gd name="T64" fmla="*/ 2762257 w 2820"/>
                <a:gd name="T65" fmla="*/ 730132 h 537"/>
                <a:gd name="T66" fmla="*/ 2793272 w 2820"/>
                <a:gd name="T67" fmla="*/ 962222 h 537"/>
                <a:gd name="T68" fmla="*/ 2870531 w 2820"/>
                <a:gd name="T69" fmla="*/ 1542745 h 537"/>
                <a:gd name="T70" fmla="*/ 2974079 w 2820"/>
                <a:gd name="T71" fmla="*/ 2316363 h 537"/>
                <a:gd name="T72" fmla="*/ 3036843 w 2820"/>
                <a:gd name="T73" fmla="*/ 2784706 h 537"/>
                <a:gd name="T74" fmla="*/ 3055932 w 2820"/>
                <a:gd name="T75" fmla="*/ 2927393 h 537"/>
                <a:gd name="T76" fmla="*/ 3077834 w 2820"/>
                <a:gd name="T77" fmla="*/ 3162776 h 537"/>
                <a:gd name="T78" fmla="*/ 3125450 w 2820"/>
                <a:gd name="T79" fmla="*/ 3626537 h 537"/>
                <a:gd name="T80" fmla="*/ 3171356 w 2820"/>
                <a:gd name="T81" fmla="*/ 4106189 h 537"/>
                <a:gd name="T82" fmla="*/ 3195103 w 2820"/>
                <a:gd name="T83" fmla="*/ 4338951 h 537"/>
                <a:gd name="T84" fmla="*/ 3206093 w 2820"/>
                <a:gd name="T85" fmla="*/ 4407108 h 537"/>
                <a:gd name="T86" fmla="*/ 3240453 w 2820"/>
                <a:gd name="T87" fmla="*/ 4562268 h 537"/>
                <a:gd name="T88" fmla="*/ 3295346 w 2820"/>
                <a:gd name="T89" fmla="*/ 4818029 h 537"/>
                <a:gd name="T90" fmla="*/ 3338121 w 2820"/>
                <a:gd name="T91" fmla="*/ 5007903 h 537"/>
                <a:gd name="T92" fmla="*/ 3354536 w 2820"/>
                <a:gd name="T93" fmla="*/ 5092599 h 53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820" h="537">
                  <a:moveTo>
                    <a:pt x="0" y="460"/>
                  </a:moveTo>
                  <a:lnTo>
                    <a:pt x="11" y="458"/>
                  </a:lnTo>
                  <a:lnTo>
                    <a:pt x="33" y="456"/>
                  </a:lnTo>
                  <a:lnTo>
                    <a:pt x="65" y="452"/>
                  </a:lnTo>
                  <a:lnTo>
                    <a:pt x="108" y="446"/>
                  </a:lnTo>
                  <a:lnTo>
                    <a:pt x="163" y="439"/>
                  </a:lnTo>
                  <a:lnTo>
                    <a:pt x="229" y="431"/>
                  </a:lnTo>
                  <a:lnTo>
                    <a:pt x="304" y="422"/>
                  </a:lnTo>
                  <a:lnTo>
                    <a:pt x="381" y="412"/>
                  </a:lnTo>
                  <a:lnTo>
                    <a:pt x="446" y="404"/>
                  </a:lnTo>
                  <a:lnTo>
                    <a:pt x="502" y="397"/>
                  </a:lnTo>
                  <a:lnTo>
                    <a:pt x="545" y="391"/>
                  </a:lnTo>
                  <a:lnTo>
                    <a:pt x="579" y="387"/>
                  </a:lnTo>
                  <a:lnTo>
                    <a:pt x="600" y="384"/>
                  </a:lnTo>
                  <a:lnTo>
                    <a:pt x="611" y="383"/>
                  </a:lnTo>
                  <a:lnTo>
                    <a:pt x="620" y="380"/>
                  </a:lnTo>
                  <a:lnTo>
                    <a:pt x="637" y="375"/>
                  </a:lnTo>
                  <a:lnTo>
                    <a:pt x="663" y="366"/>
                  </a:lnTo>
                  <a:lnTo>
                    <a:pt x="698" y="356"/>
                  </a:lnTo>
                  <a:lnTo>
                    <a:pt x="741" y="342"/>
                  </a:lnTo>
                  <a:lnTo>
                    <a:pt x="793" y="326"/>
                  </a:lnTo>
                  <a:lnTo>
                    <a:pt x="855" y="307"/>
                  </a:lnTo>
                  <a:lnTo>
                    <a:pt x="915" y="288"/>
                  </a:lnTo>
                  <a:lnTo>
                    <a:pt x="967" y="271"/>
                  </a:lnTo>
                  <a:lnTo>
                    <a:pt x="1012" y="258"/>
                  </a:lnTo>
                  <a:lnTo>
                    <a:pt x="1047" y="247"/>
                  </a:lnTo>
                  <a:lnTo>
                    <a:pt x="1073" y="238"/>
                  </a:lnTo>
                  <a:lnTo>
                    <a:pt x="1090" y="233"/>
                  </a:lnTo>
                  <a:lnTo>
                    <a:pt x="1099" y="230"/>
                  </a:lnTo>
                  <a:lnTo>
                    <a:pt x="1103" y="227"/>
                  </a:lnTo>
                  <a:lnTo>
                    <a:pt x="1112" y="222"/>
                  </a:lnTo>
                  <a:lnTo>
                    <a:pt x="1125" y="214"/>
                  </a:lnTo>
                  <a:lnTo>
                    <a:pt x="1142" y="203"/>
                  </a:lnTo>
                  <a:lnTo>
                    <a:pt x="1164" y="189"/>
                  </a:lnTo>
                  <a:lnTo>
                    <a:pt x="1191" y="173"/>
                  </a:lnTo>
                  <a:lnTo>
                    <a:pt x="1221" y="154"/>
                  </a:lnTo>
                  <a:lnTo>
                    <a:pt x="1251" y="135"/>
                  </a:lnTo>
                  <a:lnTo>
                    <a:pt x="1277" y="118"/>
                  </a:lnTo>
                  <a:lnTo>
                    <a:pt x="1299" y="105"/>
                  </a:lnTo>
                  <a:lnTo>
                    <a:pt x="1316" y="94"/>
                  </a:lnTo>
                  <a:lnTo>
                    <a:pt x="1329" y="86"/>
                  </a:lnTo>
                  <a:lnTo>
                    <a:pt x="1338" y="80"/>
                  </a:lnTo>
                  <a:lnTo>
                    <a:pt x="1342" y="77"/>
                  </a:lnTo>
                  <a:lnTo>
                    <a:pt x="1347" y="76"/>
                  </a:lnTo>
                  <a:lnTo>
                    <a:pt x="1356" y="73"/>
                  </a:lnTo>
                  <a:lnTo>
                    <a:pt x="1369" y="69"/>
                  </a:lnTo>
                  <a:lnTo>
                    <a:pt x="1387" y="63"/>
                  </a:lnTo>
                  <a:lnTo>
                    <a:pt x="1408" y="56"/>
                  </a:lnTo>
                  <a:lnTo>
                    <a:pt x="1434" y="48"/>
                  </a:lnTo>
                  <a:lnTo>
                    <a:pt x="1465" y="39"/>
                  </a:lnTo>
                  <a:lnTo>
                    <a:pt x="1496" y="29"/>
                  </a:lnTo>
                  <a:lnTo>
                    <a:pt x="1522" y="21"/>
                  </a:lnTo>
                  <a:lnTo>
                    <a:pt x="1544" y="14"/>
                  </a:lnTo>
                  <a:lnTo>
                    <a:pt x="1561" y="9"/>
                  </a:lnTo>
                  <a:lnTo>
                    <a:pt x="1574" y="4"/>
                  </a:lnTo>
                  <a:lnTo>
                    <a:pt x="1584" y="2"/>
                  </a:lnTo>
                  <a:lnTo>
                    <a:pt x="1588" y="0"/>
                  </a:lnTo>
                  <a:lnTo>
                    <a:pt x="1593" y="2"/>
                  </a:lnTo>
                  <a:lnTo>
                    <a:pt x="1601" y="4"/>
                  </a:lnTo>
                  <a:lnTo>
                    <a:pt x="1614" y="8"/>
                  </a:lnTo>
                  <a:lnTo>
                    <a:pt x="1632" y="14"/>
                  </a:lnTo>
                  <a:lnTo>
                    <a:pt x="1653" y="20"/>
                  </a:lnTo>
                  <a:lnTo>
                    <a:pt x="1679" y="28"/>
                  </a:lnTo>
                  <a:lnTo>
                    <a:pt x="1710" y="38"/>
                  </a:lnTo>
                  <a:lnTo>
                    <a:pt x="1740" y="48"/>
                  </a:lnTo>
                  <a:lnTo>
                    <a:pt x="1766" y="56"/>
                  </a:lnTo>
                  <a:lnTo>
                    <a:pt x="1788" y="63"/>
                  </a:lnTo>
                  <a:lnTo>
                    <a:pt x="1805" y="69"/>
                  </a:lnTo>
                  <a:lnTo>
                    <a:pt x="1819" y="73"/>
                  </a:lnTo>
                  <a:lnTo>
                    <a:pt x="1828" y="76"/>
                  </a:lnTo>
                  <a:lnTo>
                    <a:pt x="1832" y="77"/>
                  </a:lnTo>
                  <a:lnTo>
                    <a:pt x="1836" y="76"/>
                  </a:lnTo>
                  <a:lnTo>
                    <a:pt x="1845" y="73"/>
                  </a:lnTo>
                  <a:lnTo>
                    <a:pt x="1858" y="69"/>
                  </a:lnTo>
                  <a:lnTo>
                    <a:pt x="1875" y="63"/>
                  </a:lnTo>
                  <a:lnTo>
                    <a:pt x="1897" y="56"/>
                  </a:lnTo>
                  <a:lnTo>
                    <a:pt x="1923" y="48"/>
                  </a:lnTo>
                  <a:lnTo>
                    <a:pt x="1954" y="39"/>
                  </a:lnTo>
                  <a:lnTo>
                    <a:pt x="1985" y="29"/>
                  </a:lnTo>
                  <a:lnTo>
                    <a:pt x="2011" y="21"/>
                  </a:lnTo>
                  <a:lnTo>
                    <a:pt x="2032" y="14"/>
                  </a:lnTo>
                  <a:lnTo>
                    <a:pt x="2050" y="9"/>
                  </a:lnTo>
                  <a:lnTo>
                    <a:pt x="2063" y="4"/>
                  </a:lnTo>
                  <a:lnTo>
                    <a:pt x="2071" y="2"/>
                  </a:lnTo>
                  <a:lnTo>
                    <a:pt x="2076" y="0"/>
                  </a:lnTo>
                  <a:lnTo>
                    <a:pt x="2080" y="2"/>
                  </a:lnTo>
                  <a:lnTo>
                    <a:pt x="2089" y="4"/>
                  </a:lnTo>
                  <a:lnTo>
                    <a:pt x="2102" y="8"/>
                  </a:lnTo>
                  <a:lnTo>
                    <a:pt x="2119" y="14"/>
                  </a:lnTo>
                  <a:lnTo>
                    <a:pt x="2142" y="20"/>
                  </a:lnTo>
                  <a:lnTo>
                    <a:pt x="2168" y="28"/>
                  </a:lnTo>
                  <a:lnTo>
                    <a:pt x="2198" y="38"/>
                  </a:lnTo>
                  <a:lnTo>
                    <a:pt x="2229" y="48"/>
                  </a:lnTo>
                  <a:lnTo>
                    <a:pt x="2256" y="56"/>
                  </a:lnTo>
                  <a:lnTo>
                    <a:pt x="2277" y="63"/>
                  </a:lnTo>
                  <a:lnTo>
                    <a:pt x="2295" y="69"/>
                  </a:lnTo>
                  <a:lnTo>
                    <a:pt x="2308" y="73"/>
                  </a:lnTo>
                  <a:lnTo>
                    <a:pt x="2316" y="76"/>
                  </a:lnTo>
                  <a:lnTo>
                    <a:pt x="2321" y="77"/>
                  </a:lnTo>
                  <a:lnTo>
                    <a:pt x="2325" y="81"/>
                  </a:lnTo>
                  <a:lnTo>
                    <a:pt x="2334" y="89"/>
                  </a:lnTo>
                  <a:lnTo>
                    <a:pt x="2347" y="101"/>
                  </a:lnTo>
                  <a:lnTo>
                    <a:pt x="2364" y="118"/>
                  </a:lnTo>
                  <a:lnTo>
                    <a:pt x="2386" y="138"/>
                  </a:lnTo>
                  <a:lnTo>
                    <a:pt x="2412" y="162"/>
                  </a:lnTo>
                  <a:lnTo>
                    <a:pt x="2442" y="191"/>
                  </a:lnTo>
                  <a:lnTo>
                    <a:pt x="2473" y="220"/>
                  </a:lnTo>
                  <a:lnTo>
                    <a:pt x="2499" y="244"/>
                  </a:lnTo>
                  <a:lnTo>
                    <a:pt x="2521" y="264"/>
                  </a:lnTo>
                  <a:lnTo>
                    <a:pt x="2538" y="281"/>
                  </a:lnTo>
                  <a:lnTo>
                    <a:pt x="2552" y="293"/>
                  </a:lnTo>
                  <a:lnTo>
                    <a:pt x="2561" y="302"/>
                  </a:lnTo>
                  <a:lnTo>
                    <a:pt x="2565" y="306"/>
                  </a:lnTo>
                  <a:lnTo>
                    <a:pt x="2568" y="308"/>
                  </a:lnTo>
                  <a:lnTo>
                    <a:pt x="2572" y="314"/>
                  </a:lnTo>
                  <a:lnTo>
                    <a:pt x="2578" y="322"/>
                  </a:lnTo>
                  <a:lnTo>
                    <a:pt x="2586" y="333"/>
                  </a:lnTo>
                  <a:lnTo>
                    <a:pt x="2598" y="347"/>
                  </a:lnTo>
                  <a:lnTo>
                    <a:pt x="2611" y="363"/>
                  </a:lnTo>
                  <a:lnTo>
                    <a:pt x="2626" y="382"/>
                  </a:lnTo>
                  <a:lnTo>
                    <a:pt x="2641" y="402"/>
                  </a:lnTo>
                  <a:lnTo>
                    <a:pt x="2654" y="418"/>
                  </a:lnTo>
                  <a:lnTo>
                    <a:pt x="2665" y="432"/>
                  </a:lnTo>
                  <a:lnTo>
                    <a:pt x="2674" y="443"/>
                  </a:lnTo>
                  <a:lnTo>
                    <a:pt x="2680" y="451"/>
                  </a:lnTo>
                  <a:lnTo>
                    <a:pt x="2685" y="457"/>
                  </a:lnTo>
                  <a:lnTo>
                    <a:pt x="2687" y="460"/>
                  </a:lnTo>
                  <a:lnTo>
                    <a:pt x="2689" y="461"/>
                  </a:lnTo>
                  <a:lnTo>
                    <a:pt x="2694" y="464"/>
                  </a:lnTo>
                  <a:lnTo>
                    <a:pt x="2701" y="468"/>
                  </a:lnTo>
                  <a:lnTo>
                    <a:pt x="2711" y="473"/>
                  </a:lnTo>
                  <a:lnTo>
                    <a:pt x="2723" y="480"/>
                  </a:lnTo>
                  <a:lnTo>
                    <a:pt x="2737" y="488"/>
                  </a:lnTo>
                  <a:lnTo>
                    <a:pt x="2753" y="498"/>
                  </a:lnTo>
                  <a:lnTo>
                    <a:pt x="2769" y="507"/>
                  </a:lnTo>
                  <a:lnTo>
                    <a:pt x="2783" y="515"/>
                  </a:lnTo>
                  <a:lnTo>
                    <a:pt x="2795" y="522"/>
                  </a:lnTo>
                  <a:lnTo>
                    <a:pt x="2805" y="527"/>
                  </a:lnTo>
                  <a:lnTo>
                    <a:pt x="2811" y="531"/>
                  </a:lnTo>
                  <a:lnTo>
                    <a:pt x="2817" y="534"/>
                  </a:lnTo>
                  <a:lnTo>
                    <a:pt x="2819" y="536"/>
                  </a:lnTo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4433" name="Rectangle 107"/>
          <p:cNvSpPr>
            <a:spLocks noChangeArrowheads="1"/>
          </p:cNvSpPr>
          <p:nvPr/>
        </p:nvSpPr>
        <p:spPr bwMode="auto">
          <a:xfrm>
            <a:off x="6234113" y="2460625"/>
            <a:ext cx="71558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ru-RU" altLang="es-ES" sz="1400" u="none" dirty="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Объем</a:t>
            </a:r>
            <a:endParaRPr lang="es-ES" altLang="es-ES" sz="1400" u="none" dirty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434" name="Rectangle 108"/>
          <p:cNvSpPr>
            <a:spLocks noChangeArrowheads="1"/>
          </p:cNvSpPr>
          <p:nvPr/>
        </p:nvSpPr>
        <p:spPr bwMode="auto">
          <a:xfrm>
            <a:off x="6386513" y="4157663"/>
            <a:ext cx="5048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400" u="none">
                <a:latin typeface="Times New Roman" pitchFamily="18" charset="0"/>
                <a:cs typeface="Times New Roman" pitchFamily="18" charset="0"/>
              </a:rPr>
              <a:t>INT</a:t>
            </a:r>
            <a:endParaRPr lang="es-ES" altLang="es-ES" sz="1400" u="none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435" name="Group 109"/>
          <p:cNvGrpSpPr>
            <a:grpSpLocks/>
          </p:cNvGrpSpPr>
          <p:nvPr/>
        </p:nvGrpSpPr>
        <p:grpSpPr bwMode="auto">
          <a:xfrm>
            <a:off x="7512050" y="2765425"/>
            <a:ext cx="1295400" cy="1828800"/>
            <a:chOff x="853" y="1152"/>
            <a:chExt cx="5088" cy="1152"/>
          </a:xfrm>
        </p:grpSpPr>
        <p:sp>
          <p:nvSpPr>
            <p:cNvPr id="14438" name="Freeform 110"/>
            <p:cNvSpPr>
              <a:spLocks/>
            </p:cNvSpPr>
            <p:nvPr/>
          </p:nvSpPr>
          <p:spPr bwMode="auto">
            <a:xfrm>
              <a:off x="853" y="1152"/>
              <a:ext cx="5068" cy="824"/>
            </a:xfrm>
            <a:custGeom>
              <a:avLst/>
              <a:gdLst>
                <a:gd name="T0" fmla="*/ 14908 w 2810"/>
                <a:gd name="T1" fmla="*/ 2879258 h 384"/>
                <a:gd name="T2" fmla="*/ 76924 w 2810"/>
                <a:gd name="T3" fmla="*/ 2727858 h 384"/>
                <a:gd name="T4" fmla="*/ 179894 w 2810"/>
                <a:gd name="T5" fmla="*/ 2469328 h 384"/>
                <a:gd name="T6" fmla="*/ 258309 w 2810"/>
                <a:gd name="T7" fmla="*/ 2270755 h 384"/>
                <a:gd name="T8" fmla="*/ 289208 w 2810"/>
                <a:gd name="T9" fmla="*/ 2194673 h 384"/>
                <a:gd name="T10" fmla="*/ 319867 w 2810"/>
                <a:gd name="T11" fmla="*/ 2039258 h 384"/>
                <a:gd name="T12" fmla="*/ 397999 w 2810"/>
                <a:gd name="T13" fmla="*/ 1647489 h 384"/>
                <a:gd name="T14" fmla="*/ 500020 w 2810"/>
                <a:gd name="T15" fmla="*/ 1123910 h 384"/>
                <a:gd name="T16" fmla="*/ 561598 w 2810"/>
                <a:gd name="T17" fmla="*/ 821848 h 384"/>
                <a:gd name="T18" fmla="*/ 585163 w 2810"/>
                <a:gd name="T19" fmla="*/ 724594 h 384"/>
                <a:gd name="T20" fmla="*/ 654003 w 2810"/>
                <a:gd name="T21" fmla="*/ 600241 h 384"/>
                <a:gd name="T22" fmla="*/ 796120 w 2810"/>
                <a:gd name="T23" fmla="*/ 372244 h 384"/>
                <a:gd name="T24" fmla="*/ 934471 w 2810"/>
                <a:gd name="T25" fmla="*/ 132175 h 384"/>
                <a:gd name="T26" fmla="*/ 1004364 w 2810"/>
                <a:gd name="T27" fmla="*/ 18469 h 384"/>
                <a:gd name="T28" fmla="*/ 1035032 w 2810"/>
                <a:gd name="T29" fmla="*/ 39631 h 384"/>
                <a:gd name="T30" fmla="*/ 1128945 w 2810"/>
                <a:gd name="T31" fmla="*/ 190183 h 384"/>
                <a:gd name="T32" fmla="*/ 1282583 w 2810"/>
                <a:gd name="T33" fmla="*/ 457103 h 384"/>
                <a:gd name="T34" fmla="*/ 1431265 w 2810"/>
                <a:gd name="T35" fmla="*/ 809250 h 384"/>
                <a:gd name="T36" fmla="*/ 1555400 w 2810"/>
                <a:gd name="T37" fmla="*/ 1278910 h 384"/>
                <a:gd name="T38" fmla="*/ 1658394 w 2810"/>
                <a:gd name="T39" fmla="*/ 1790513 h 384"/>
                <a:gd name="T40" fmla="*/ 1721325 w 2810"/>
                <a:gd name="T41" fmla="*/ 2113727 h 384"/>
                <a:gd name="T42" fmla="*/ 1739334 w 2810"/>
                <a:gd name="T43" fmla="*/ 2202219 h 384"/>
                <a:gd name="T44" fmla="*/ 1761496 w 2810"/>
                <a:gd name="T45" fmla="*/ 2326899 h 384"/>
                <a:gd name="T46" fmla="*/ 1807413 w 2810"/>
                <a:gd name="T47" fmla="*/ 2554370 h 384"/>
                <a:gd name="T48" fmla="*/ 1862021 w 2810"/>
                <a:gd name="T49" fmla="*/ 2744328 h 384"/>
                <a:gd name="T50" fmla="*/ 1916544 w 2810"/>
                <a:gd name="T51" fmla="*/ 2705862 h 384"/>
                <a:gd name="T52" fmla="*/ 1970994 w 2810"/>
                <a:gd name="T53" fmla="*/ 2469328 h 384"/>
                <a:gd name="T54" fmla="*/ 2009018 w 2810"/>
                <a:gd name="T55" fmla="*/ 2270755 h 384"/>
                <a:gd name="T56" fmla="*/ 2024385 w 2810"/>
                <a:gd name="T57" fmla="*/ 2194673 h 384"/>
                <a:gd name="T58" fmla="*/ 2054897 w 2810"/>
                <a:gd name="T59" fmla="*/ 2113727 h 384"/>
                <a:gd name="T60" fmla="*/ 2134624 w 2810"/>
                <a:gd name="T61" fmla="*/ 1914594 h 384"/>
                <a:gd name="T62" fmla="*/ 2242318 w 2810"/>
                <a:gd name="T63" fmla="*/ 1670918 h 384"/>
                <a:gd name="T64" fmla="*/ 2351492 w 2810"/>
                <a:gd name="T65" fmla="*/ 1631374 h 384"/>
                <a:gd name="T66" fmla="*/ 2459215 w 2810"/>
                <a:gd name="T67" fmla="*/ 1821134 h 384"/>
                <a:gd name="T68" fmla="*/ 2551785 w 2810"/>
                <a:gd name="T69" fmla="*/ 2061627 h 384"/>
                <a:gd name="T70" fmla="*/ 2597685 w 2810"/>
                <a:gd name="T71" fmla="*/ 2171139 h 384"/>
                <a:gd name="T72" fmla="*/ 2612206 w 2810"/>
                <a:gd name="T73" fmla="*/ 2229253 h 384"/>
                <a:gd name="T74" fmla="*/ 2643141 w 2810"/>
                <a:gd name="T75" fmla="*/ 2380667 h 384"/>
                <a:gd name="T76" fmla="*/ 2694757 w 2810"/>
                <a:gd name="T77" fmla="*/ 2639186 h 384"/>
                <a:gd name="T78" fmla="*/ 2794713 w 2810"/>
                <a:gd name="T79" fmla="*/ 2918889 h 384"/>
                <a:gd name="T80" fmla="*/ 2966084 w 2810"/>
                <a:gd name="T81" fmla="*/ 3193916 h 384"/>
                <a:gd name="T82" fmla="*/ 3172379 w 2810"/>
                <a:gd name="T83" fmla="*/ 3450558 h 384"/>
                <a:gd name="T84" fmla="*/ 3296536 w 2810"/>
                <a:gd name="T85" fmla="*/ 3602298 h 38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810" h="384">
                  <a:moveTo>
                    <a:pt x="0" y="306"/>
                  </a:moveTo>
                  <a:lnTo>
                    <a:pt x="4" y="304"/>
                  </a:lnTo>
                  <a:lnTo>
                    <a:pt x="13" y="302"/>
                  </a:lnTo>
                  <a:lnTo>
                    <a:pt x="26" y="298"/>
                  </a:lnTo>
                  <a:lnTo>
                    <a:pt x="43" y="292"/>
                  </a:lnTo>
                  <a:lnTo>
                    <a:pt x="65" y="286"/>
                  </a:lnTo>
                  <a:lnTo>
                    <a:pt x="91" y="278"/>
                  </a:lnTo>
                  <a:lnTo>
                    <a:pt x="121" y="268"/>
                  </a:lnTo>
                  <a:lnTo>
                    <a:pt x="152" y="259"/>
                  </a:lnTo>
                  <a:lnTo>
                    <a:pt x="178" y="250"/>
                  </a:lnTo>
                  <a:lnTo>
                    <a:pt x="200" y="244"/>
                  </a:lnTo>
                  <a:lnTo>
                    <a:pt x="218" y="238"/>
                  </a:lnTo>
                  <a:lnTo>
                    <a:pt x="231" y="234"/>
                  </a:lnTo>
                  <a:lnTo>
                    <a:pt x="239" y="231"/>
                  </a:lnTo>
                  <a:lnTo>
                    <a:pt x="244" y="230"/>
                  </a:lnTo>
                  <a:lnTo>
                    <a:pt x="248" y="227"/>
                  </a:lnTo>
                  <a:lnTo>
                    <a:pt x="257" y="222"/>
                  </a:lnTo>
                  <a:lnTo>
                    <a:pt x="270" y="214"/>
                  </a:lnTo>
                  <a:lnTo>
                    <a:pt x="287" y="203"/>
                  </a:lnTo>
                  <a:lnTo>
                    <a:pt x="309" y="189"/>
                  </a:lnTo>
                  <a:lnTo>
                    <a:pt x="336" y="173"/>
                  </a:lnTo>
                  <a:lnTo>
                    <a:pt x="366" y="154"/>
                  </a:lnTo>
                  <a:lnTo>
                    <a:pt x="396" y="135"/>
                  </a:lnTo>
                  <a:lnTo>
                    <a:pt x="422" y="118"/>
                  </a:lnTo>
                  <a:lnTo>
                    <a:pt x="444" y="105"/>
                  </a:lnTo>
                  <a:lnTo>
                    <a:pt x="461" y="94"/>
                  </a:lnTo>
                  <a:lnTo>
                    <a:pt x="474" y="86"/>
                  </a:lnTo>
                  <a:lnTo>
                    <a:pt x="483" y="80"/>
                  </a:lnTo>
                  <a:lnTo>
                    <a:pt x="487" y="77"/>
                  </a:lnTo>
                  <a:lnTo>
                    <a:pt x="494" y="76"/>
                  </a:lnTo>
                  <a:lnTo>
                    <a:pt x="507" y="73"/>
                  </a:lnTo>
                  <a:lnTo>
                    <a:pt x="526" y="69"/>
                  </a:lnTo>
                  <a:lnTo>
                    <a:pt x="552" y="63"/>
                  </a:lnTo>
                  <a:lnTo>
                    <a:pt x="586" y="56"/>
                  </a:lnTo>
                  <a:lnTo>
                    <a:pt x="625" y="48"/>
                  </a:lnTo>
                  <a:lnTo>
                    <a:pt x="672" y="39"/>
                  </a:lnTo>
                  <a:lnTo>
                    <a:pt x="717" y="29"/>
                  </a:lnTo>
                  <a:lnTo>
                    <a:pt x="756" y="21"/>
                  </a:lnTo>
                  <a:lnTo>
                    <a:pt x="789" y="14"/>
                  </a:lnTo>
                  <a:lnTo>
                    <a:pt x="815" y="9"/>
                  </a:lnTo>
                  <a:lnTo>
                    <a:pt x="835" y="4"/>
                  </a:lnTo>
                  <a:lnTo>
                    <a:pt x="848" y="2"/>
                  </a:lnTo>
                  <a:lnTo>
                    <a:pt x="855" y="0"/>
                  </a:lnTo>
                  <a:lnTo>
                    <a:pt x="861" y="2"/>
                  </a:lnTo>
                  <a:lnTo>
                    <a:pt x="874" y="4"/>
                  </a:lnTo>
                  <a:lnTo>
                    <a:pt x="894" y="8"/>
                  </a:lnTo>
                  <a:lnTo>
                    <a:pt x="920" y="14"/>
                  </a:lnTo>
                  <a:lnTo>
                    <a:pt x="953" y="20"/>
                  </a:lnTo>
                  <a:lnTo>
                    <a:pt x="992" y="28"/>
                  </a:lnTo>
                  <a:lnTo>
                    <a:pt x="1038" y="38"/>
                  </a:lnTo>
                  <a:lnTo>
                    <a:pt x="1083" y="48"/>
                  </a:lnTo>
                  <a:lnTo>
                    <a:pt x="1127" y="59"/>
                  </a:lnTo>
                  <a:lnTo>
                    <a:pt x="1169" y="71"/>
                  </a:lnTo>
                  <a:lnTo>
                    <a:pt x="1208" y="85"/>
                  </a:lnTo>
                  <a:lnTo>
                    <a:pt x="1245" y="100"/>
                  </a:lnTo>
                  <a:lnTo>
                    <a:pt x="1279" y="116"/>
                  </a:lnTo>
                  <a:lnTo>
                    <a:pt x="1313" y="134"/>
                  </a:lnTo>
                  <a:lnTo>
                    <a:pt x="1343" y="153"/>
                  </a:lnTo>
                  <a:lnTo>
                    <a:pt x="1374" y="172"/>
                  </a:lnTo>
                  <a:lnTo>
                    <a:pt x="1400" y="188"/>
                  </a:lnTo>
                  <a:lnTo>
                    <a:pt x="1421" y="202"/>
                  </a:lnTo>
                  <a:lnTo>
                    <a:pt x="1440" y="213"/>
                  </a:lnTo>
                  <a:lnTo>
                    <a:pt x="1453" y="222"/>
                  </a:lnTo>
                  <a:lnTo>
                    <a:pt x="1461" y="227"/>
                  </a:lnTo>
                  <a:lnTo>
                    <a:pt x="1466" y="230"/>
                  </a:lnTo>
                  <a:lnTo>
                    <a:pt x="1468" y="231"/>
                  </a:lnTo>
                  <a:lnTo>
                    <a:pt x="1472" y="234"/>
                  </a:lnTo>
                  <a:lnTo>
                    <a:pt x="1479" y="238"/>
                  </a:lnTo>
                  <a:lnTo>
                    <a:pt x="1487" y="244"/>
                  </a:lnTo>
                  <a:lnTo>
                    <a:pt x="1498" y="250"/>
                  </a:lnTo>
                  <a:lnTo>
                    <a:pt x="1511" y="258"/>
                  </a:lnTo>
                  <a:lnTo>
                    <a:pt x="1526" y="268"/>
                  </a:lnTo>
                  <a:lnTo>
                    <a:pt x="1542" y="277"/>
                  </a:lnTo>
                  <a:lnTo>
                    <a:pt x="1557" y="284"/>
                  </a:lnTo>
                  <a:lnTo>
                    <a:pt x="1572" y="288"/>
                  </a:lnTo>
                  <a:lnTo>
                    <a:pt x="1587" y="290"/>
                  </a:lnTo>
                  <a:lnTo>
                    <a:pt x="1602" y="288"/>
                  </a:lnTo>
                  <a:lnTo>
                    <a:pt x="1618" y="284"/>
                  </a:lnTo>
                  <a:lnTo>
                    <a:pt x="1634" y="278"/>
                  </a:lnTo>
                  <a:lnTo>
                    <a:pt x="1649" y="268"/>
                  </a:lnTo>
                  <a:lnTo>
                    <a:pt x="1664" y="259"/>
                  </a:lnTo>
                  <a:lnTo>
                    <a:pt x="1677" y="250"/>
                  </a:lnTo>
                  <a:lnTo>
                    <a:pt x="1688" y="244"/>
                  </a:lnTo>
                  <a:lnTo>
                    <a:pt x="1696" y="238"/>
                  </a:lnTo>
                  <a:lnTo>
                    <a:pt x="1703" y="234"/>
                  </a:lnTo>
                  <a:lnTo>
                    <a:pt x="1707" y="231"/>
                  </a:lnTo>
                  <a:lnTo>
                    <a:pt x="1709" y="230"/>
                  </a:lnTo>
                  <a:lnTo>
                    <a:pt x="1714" y="229"/>
                  </a:lnTo>
                  <a:lnTo>
                    <a:pt x="1722" y="226"/>
                  </a:lnTo>
                  <a:lnTo>
                    <a:pt x="1735" y="222"/>
                  </a:lnTo>
                  <a:lnTo>
                    <a:pt x="1753" y="216"/>
                  </a:lnTo>
                  <a:lnTo>
                    <a:pt x="1774" y="210"/>
                  </a:lnTo>
                  <a:lnTo>
                    <a:pt x="1802" y="201"/>
                  </a:lnTo>
                  <a:lnTo>
                    <a:pt x="1832" y="192"/>
                  </a:lnTo>
                  <a:lnTo>
                    <a:pt x="1862" y="182"/>
                  </a:lnTo>
                  <a:lnTo>
                    <a:pt x="1893" y="175"/>
                  </a:lnTo>
                  <a:lnTo>
                    <a:pt x="1923" y="171"/>
                  </a:lnTo>
                  <a:lnTo>
                    <a:pt x="1954" y="170"/>
                  </a:lnTo>
                  <a:lnTo>
                    <a:pt x="1985" y="171"/>
                  </a:lnTo>
                  <a:lnTo>
                    <a:pt x="2015" y="175"/>
                  </a:lnTo>
                  <a:lnTo>
                    <a:pt x="2045" y="182"/>
                  </a:lnTo>
                  <a:lnTo>
                    <a:pt x="2076" y="191"/>
                  </a:lnTo>
                  <a:lnTo>
                    <a:pt x="2106" y="201"/>
                  </a:lnTo>
                  <a:lnTo>
                    <a:pt x="2132" y="209"/>
                  </a:lnTo>
                  <a:lnTo>
                    <a:pt x="2154" y="216"/>
                  </a:lnTo>
                  <a:lnTo>
                    <a:pt x="2172" y="222"/>
                  </a:lnTo>
                  <a:lnTo>
                    <a:pt x="2184" y="226"/>
                  </a:lnTo>
                  <a:lnTo>
                    <a:pt x="2193" y="228"/>
                  </a:lnTo>
                  <a:lnTo>
                    <a:pt x="2197" y="230"/>
                  </a:lnTo>
                  <a:lnTo>
                    <a:pt x="2200" y="231"/>
                  </a:lnTo>
                  <a:lnTo>
                    <a:pt x="2205" y="234"/>
                  </a:lnTo>
                  <a:lnTo>
                    <a:pt x="2211" y="238"/>
                  </a:lnTo>
                  <a:lnTo>
                    <a:pt x="2220" y="244"/>
                  </a:lnTo>
                  <a:lnTo>
                    <a:pt x="2231" y="250"/>
                  </a:lnTo>
                  <a:lnTo>
                    <a:pt x="2244" y="258"/>
                  </a:lnTo>
                  <a:lnTo>
                    <a:pt x="2260" y="268"/>
                  </a:lnTo>
                  <a:lnTo>
                    <a:pt x="2275" y="277"/>
                  </a:lnTo>
                  <a:lnTo>
                    <a:pt x="2297" y="287"/>
                  </a:lnTo>
                  <a:lnTo>
                    <a:pt x="2325" y="296"/>
                  </a:lnTo>
                  <a:lnTo>
                    <a:pt x="2359" y="306"/>
                  </a:lnTo>
                  <a:lnTo>
                    <a:pt x="2401" y="316"/>
                  </a:lnTo>
                  <a:lnTo>
                    <a:pt x="2448" y="325"/>
                  </a:lnTo>
                  <a:lnTo>
                    <a:pt x="2504" y="335"/>
                  </a:lnTo>
                  <a:lnTo>
                    <a:pt x="2564" y="344"/>
                  </a:lnTo>
                  <a:lnTo>
                    <a:pt x="2626" y="354"/>
                  </a:lnTo>
                  <a:lnTo>
                    <a:pt x="2678" y="362"/>
                  </a:lnTo>
                  <a:lnTo>
                    <a:pt x="2721" y="369"/>
                  </a:lnTo>
                  <a:lnTo>
                    <a:pt x="2756" y="374"/>
                  </a:lnTo>
                  <a:lnTo>
                    <a:pt x="2783" y="378"/>
                  </a:lnTo>
                  <a:lnTo>
                    <a:pt x="2800" y="381"/>
                  </a:lnTo>
                  <a:lnTo>
                    <a:pt x="2809" y="383"/>
                  </a:lnTo>
                </a:path>
              </a:pathLst>
            </a:custGeom>
            <a:noFill/>
            <a:ln w="28575" cap="rnd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39" name="Freeform 111"/>
            <p:cNvSpPr>
              <a:spLocks/>
            </p:cNvSpPr>
            <p:nvPr/>
          </p:nvSpPr>
          <p:spPr bwMode="auto">
            <a:xfrm>
              <a:off x="853" y="1152"/>
              <a:ext cx="5088" cy="1152"/>
            </a:xfrm>
            <a:custGeom>
              <a:avLst/>
              <a:gdLst>
                <a:gd name="T0" fmla="*/ 39538 w 2820"/>
                <a:gd name="T1" fmla="*/ 4331453 h 537"/>
                <a:gd name="T2" fmla="*/ 193705 w 2820"/>
                <a:gd name="T3" fmla="*/ 4172488 h 537"/>
                <a:gd name="T4" fmla="*/ 453267 w 2820"/>
                <a:gd name="T5" fmla="*/ 3913694 h 537"/>
                <a:gd name="T6" fmla="*/ 648549 w 2820"/>
                <a:gd name="T7" fmla="*/ 3715449 h 537"/>
                <a:gd name="T8" fmla="*/ 726787 w 2820"/>
                <a:gd name="T9" fmla="*/ 3639127 h 537"/>
                <a:gd name="T10" fmla="*/ 789071 w 2820"/>
                <a:gd name="T11" fmla="*/ 3476830 h 537"/>
                <a:gd name="T12" fmla="*/ 944012 w 2820"/>
                <a:gd name="T13" fmla="*/ 3096484 h 537"/>
                <a:gd name="T14" fmla="*/ 1150882 w 2820"/>
                <a:gd name="T15" fmla="*/ 2572124 h 537"/>
                <a:gd name="T16" fmla="*/ 1276817 w 2820"/>
                <a:gd name="T17" fmla="*/ 2262163 h 537"/>
                <a:gd name="T18" fmla="*/ 1312383 w 2820"/>
                <a:gd name="T19" fmla="*/ 2157672 h 537"/>
                <a:gd name="T20" fmla="*/ 1358756 w 2820"/>
                <a:gd name="T21" fmla="*/ 1926584 h 537"/>
                <a:gd name="T22" fmla="*/ 1453163 w 2820"/>
                <a:gd name="T23" fmla="*/ 1461738 h 537"/>
                <a:gd name="T24" fmla="*/ 1545900 w 2820"/>
                <a:gd name="T25" fmla="*/ 996705 h 537"/>
                <a:gd name="T26" fmla="*/ 1592225 w 2820"/>
                <a:gd name="T27" fmla="*/ 762122 h 537"/>
                <a:gd name="T28" fmla="*/ 1614139 w 2820"/>
                <a:gd name="T29" fmla="*/ 695658 h 537"/>
                <a:gd name="T30" fmla="*/ 1675433 w 2820"/>
                <a:gd name="T31" fmla="*/ 530222 h 537"/>
                <a:gd name="T32" fmla="*/ 1780439 w 2820"/>
                <a:gd name="T33" fmla="*/ 274064 h 537"/>
                <a:gd name="T34" fmla="*/ 1857459 w 2820"/>
                <a:gd name="T35" fmla="*/ 84697 h 537"/>
                <a:gd name="T36" fmla="*/ 1889557 w 2820"/>
                <a:gd name="T37" fmla="*/ 0 h 537"/>
                <a:gd name="T38" fmla="*/ 1920785 w 2820"/>
                <a:gd name="T39" fmla="*/ 73955 h 537"/>
                <a:gd name="T40" fmla="*/ 1997863 w 2820"/>
                <a:gd name="T41" fmla="*/ 266393 h 537"/>
                <a:gd name="T42" fmla="*/ 2101353 w 2820"/>
                <a:gd name="T43" fmla="*/ 530222 h 537"/>
                <a:gd name="T44" fmla="*/ 2164926 w 2820"/>
                <a:gd name="T45" fmla="*/ 695658 h 537"/>
                <a:gd name="T46" fmla="*/ 2185009 w 2820"/>
                <a:gd name="T47" fmla="*/ 722641 h 537"/>
                <a:gd name="T48" fmla="*/ 2231425 w 2820"/>
                <a:gd name="T49" fmla="*/ 598463 h 537"/>
                <a:gd name="T50" fmla="*/ 2325867 w 2820"/>
                <a:gd name="T51" fmla="*/ 371339 h 537"/>
                <a:gd name="T52" fmla="*/ 2417875 w 2820"/>
                <a:gd name="T53" fmla="*/ 131989 h 537"/>
                <a:gd name="T54" fmla="*/ 2465114 w 2820"/>
                <a:gd name="T55" fmla="*/ 18404 h 537"/>
                <a:gd name="T56" fmla="*/ 2485896 w 2820"/>
                <a:gd name="T57" fmla="*/ 39481 h 537"/>
                <a:gd name="T58" fmla="*/ 2549128 w 2820"/>
                <a:gd name="T59" fmla="*/ 189685 h 537"/>
                <a:gd name="T60" fmla="*/ 2652894 w 2820"/>
                <a:gd name="T61" fmla="*/ 456267 h 537"/>
                <a:gd name="T62" fmla="*/ 2731264 w 2820"/>
                <a:gd name="T63" fmla="*/ 654488 h 537"/>
                <a:gd name="T64" fmla="*/ 2762257 w 2820"/>
                <a:gd name="T65" fmla="*/ 730132 h 537"/>
                <a:gd name="T66" fmla="*/ 2793272 w 2820"/>
                <a:gd name="T67" fmla="*/ 962222 h 537"/>
                <a:gd name="T68" fmla="*/ 2870531 w 2820"/>
                <a:gd name="T69" fmla="*/ 1542745 h 537"/>
                <a:gd name="T70" fmla="*/ 2974079 w 2820"/>
                <a:gd name="T71" fmla="*/ 2316363 h 537"/>
                <a:gd name="T72" fmla="*/ 3036843 w 2820"/>
                <a:gd name="T73" fmla="*/ 2784706 h 537"/>
                <a:gd name="T74" fmla="*/ 3055932 w 2820"/>
                <a:gd name="T75" fmla="*/ 2927393 h 537"/>
                <a:gd name="T76" fmla="*/ 3077834 w 2820"/>
                <a:gd name="T77" fmla="*/ 3162776 h 537"/>
                <a:gd name="T78" fmla="*/ 3125450 w 2820"/>
                <a:gd name="T79" fmla="*/ 3626537 h 537"/>
                <a:gd name="T80" fmla="*/ 3171356 w 2820"/>
                <a:gd name="T81" fmla="*/ 4106189 h 537"/>
                <a:gd name="T82" fmla="*/ 3195103 w 2820"/>
                <a:gd name="T83" fmla="*/ 4338951 h 537"/>
                <a:gd name="T84" fmla="*/ 3206093 w 2820"/>
                <a:gd name="T85" fmla="*/ 4407108 h 537"/>
                <a:gd name="T86" fmla="*/ 3240453 w 2820"/>
                <a:gd name="T87" fmla="*/ 4562268 h 537"/>
                <a:gd name="T88" fmla="*/ 3295346 w 2820"/>
                <a:gd name="T89" fmla="*/ 4818029 h 537"/>
                <a:gd name="T90" fmla="*/ 3338121 w 2820"/>
                <a:gd name="T91" fmla="*/ 5007903 h 537"/>
                <a:gd name="T92" fmla="*/ 3354536 w 2820"/>
                <a:gd name="T93" fmla="*/ 5092599 h 53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820" h="537">
                  <a:moveTo>
                    <a:pt x="0" y="460"/>
                  </a:moveTo>
                  <a:lnTo>
                    <a:pt x="11" y="458"/>
                  </a:lnTo>
                  <a:lnTo>
                    <a:pt x="33" y="456"/>
                  </a:lnTo>
                  <a:lnTo>
                    <a:pt x="65" y="452"/>
                  </a:lnTo>
                  <a:lnTo>
                    <a:pt x="108" y="446"/>
                  </a:lnTo>
                  <a:lnTo>
                    <a:pt x="163" y="439"/>
                  </a:lnTo>
                  <a:lnTo>
                    <a:pt x="229" y="431"/>
                  </a:lnTo>
                  <a:lnTo>
                    <a:pt x="304" y="422"/>
                  </a:lnTo>
                  <a:lnTo>
                    <a:pt x="381" y="412"/>
                  </a:lnTo>
                  <a:lnTo>
                    <a:pt x="446" y="404"/>
                  </a:lnTo>
                  <a:lnTo>
                    <a:pt x="502" y="397"/>
                  </a:lnTo>
                  <a:lnTo>
                    <a:pt x="545" y="391"/>
                  </a:lnTo>
                  <a:lnTo>
                    <a:pt x="579" y="387"/>
                  </a:lnTo>
                  <a:lnTo>
                    <a:pt x="600" y="384"/>
                  </a:lnTo>
                  <a:lnTo>
                    <a:pt x="611" y="383"/>
                  </a:lnTo>
                  <a:lnTo>
                    <a:pt x="620" y="380"/>
                  </a:lnTo>
                  <a:lnTo>
                    <a:pt x="637" y="375"/>
                  </a:lnTo>
                  <a:lnTo>
                    <a:pt x="663" y="366"/>
                  </a:lnTo>
                  <a:lnTo>
                    <a:pt x="698" y="356"/>
                  </a:lnTo>
                  <a:lnTo>
                    <a:pt x="741" y="342"/>
                  </a:lnTo>
                  <a:lnTo>
                    <a:pt x="793" y="326"/>
                  </a:lnTo>
                  <a:lnTo>
                    <a:pt x="855" y="307"/>
                  </a:lnTo>
                  <a:lnTo>
                    <a:pt x="915" y="288"/>
                  </a:lnTo>
                  <a:lnTo>
                    <a:pt x="967" y="271"/>
                  </a:lnTo>
                  <a:lnTo>
                    <a:pt x="1012" y="258"/>
                  </a:lnTo>
                  <a:lnTo>
                    <a:pt x="1047" y="247"/>
                  </a:lnTo>
                  <a:lnTo>
                    <a:pt x="1073" y="238"/>
                  </a:lnTo>
                  <a:lnTo>
                    <a:pt x="1090" y="233"/>
                  </a:lnTo>
                  <a:lnTo>
                    <a:pt x="1099" y="230"/>
                  </a:lnTo>
                  <a:lnTo>
                    <a:pt x="1103" y="227"/>
                  </a:lnTo>
                  <a:lnTo>
                    <a:pt x="1112" y="222"/>
                  </a:lnTo>
                  <a:lnTo>
                    <a:pt x="1125" y="214"/>
                  </a:lnTo>
                  <a:lnTo>
                    <a:pt x="1142" y="203"/>
                  </a:lnTo>
                  <a:lnTo>
                    <a:pt x="1164" y="189"/>
                  </a:lnTo>
                  <a:lnTo>
                    <a:pt x="1191" y="173"/>
                  </a:lnTo>
                  <a:lnTo>
                    <a:pt x="1221" y="154"/>
                  </a:lnTo>
                  <a:lnTo>
                    <a:pt x="1251" y="135"/>
                  </a:lnTo>
                  <a:lnTo>
                    <a:pt x="1277" y="118"/>
                  </a:lnTo>
                  <a:lnTo>
                    <a:pt x="1299" y="105"/>
                  </a:lnTo>
                  <a:lnTo>
                    <a:pt x="1316" y="94"/>
                  </a:lnTo>
                  <a:lnTo>
                    <a:pt x="1329" y="86"/>
                  </a:lnTo>
                  <a:lnTo>
                    <a:pt x="1338" y="80"/>
                  </a:lnTo>
                  <a:lnTo>
                    <a:pt x="1342" y="77"/>
                  </a:lnTo>
                  <a:lnTo>
                    <a:pt x="1347" y="76"/>
                  </a:lnTo>
                  <a:lnTo>
                    <a:pt x="1356" y="73"/>
                  </a:lnTo>
                  <a:lnTo>
                    <a:pt x="1369" y="69"/>
                  </a:lnTo>
                  <a:lnTo>
                    <a:pt x="1387" y="63"/>
                  </a:lnTo>
                  <a:lnTo>
                    <a:pt x="1408" y="56"/>
                  </a:lnTo>
                  <a:lnTo>
                    <a:pt x="1434" y="48"/>
                  </a:lnTo>
                  <a:lnTo>
                    <a:pt x="1465" y="39"/>
                  </a:lnTo>
                  <a:lnTo>
                    <a:pt x="1496" y="29"/>
                  </a:lnTo>
                  <a:lnTo>
                    <a:pt x="1522" y="21"/>
                  </a:lnTo>
                  <a:lnTo>
                    <a:pt x="1544" y="14"/>
                  </a:lnTo>
                  <a:lnTo>
                    <a:pt x="1561" y="9"/>
                  </a:lnTo>
                  <a:lnTo>
                    <a:pt x="1574" y="4"/>
                  </a:lnTo>
                  <a:lnTo>
                    <a:pt x="1584" y="2"/>
                  </a:lnTo>
                  <a:lnTo>
                    <a:pt x="1588" y="0"/>
                  </a:lnTo>
                  <a:lnTo>
                    <a:pt x="1593" y="2"/>
                  </a:lnTo>
                  <a:lnTo>
                    <a:pt x="1601" y="4"/>
                  </a:lnTo>
                  <a:lnTo>
                    <a:pt x="1614" y="8"/>
                  </a:lnTo>
                  <a:lnTo>
                    <a:pt x="1632" y="14"/>
                  </a:lnTo>
                  <a:lnTo>
                    <a:pt x="1653" y="20"/>
                  </a:lnTo>
                  <a:lnTo>
                    <a:pt x="1679" y="28"/>
                  </a:lnTo>
                  <a:lnTo>
                    <a:pt x="1710" y="38"/>
                  </a:lnTo>
                  <a:lnTo>
                    <a:pt x="1740" y="48"/>
                  </a:lnTo>
                  <a:lnTo>
                    <a:pt x="1766" y="56"/>
                  </a:lnTo>
                  <a:lnTo>
                    <a:pt x="1788" y="63"/>
                  </a:lnTo>
                  <a:lnTo>
                    <a:pt x="1805" y="69"/>
                  </a:lnTo>
                  <a:lnTo>
                    <a:pt x="1819" y="73"/>
                  </a:lnTo>
                  <a:lnTo>
                    <a:pt x="1828" y="76"/>
                  </a:lnTo>
                  <a:lnTo>
                    <a:pt x="1832" y="77"/>
                  </a:lnTo>
                  <a:lnTo>
                    <a:pt x="1836" y="76"/>
                  </a:lnTo>
                  <a:lnTo>
                    <a:pt x="1845" y="73"/>
                  </a:lnTo>
                  <a:lnTo>
                    <a:pt x="1858" y="69"/>
                  </a:lnTo>
                  <a:lnTo>
                    <a:pt x="1875" y="63"/>
                  </a:lnTo>
                  <a:lnTo>
                    <a:pt x="1897" y="56"/>
                  </a:lnTo>
                  <a:lnTo>
                    <a:pt x="1923" y="48"/>
                  </a:lnTo>
                  <a:lnTo>
                    <a:pt x="1954" y="39"/>
                  </a:lnTo>
                  <a:lnTo>
                    <a:pt x="1985" y="29"/>
                  </a:lnTo>
                  <a:lnTo>
                    <a:pt x="2011" y="21"/>
                  </a:lnTo>
                  <a:lnTo>
                    <a:pt x="2032" y="14"/>
                  </a:lnTo>
                  <a:lnTo>
                    <a:pt x="2050" y="9"/>
                  </a:lnTo>
                  <a:lnTo>
                    <a:pt x="2063" y="4"/>
                  </a:lnTo>
                  <a:lnTo>
                    <a:pt x="2071" y="2"/>
                  </a:lnTo>
                  <a:lnTo>
                    <a:pt x="2076" y="0"/>
                  </a:lnTo>
                  <a:lnTo>
                    <a:pt x="2080" y="2"/>
                  </a:lnTo>
                  <a:lnTo>
                    <a:pt x="2089" y="4"/>
                  </a:lnTo>
                  <a:lnTo>
                    <a:pt x="2102" y="8"/>
                  </a:lnTo>
                  <a:lnTo>
                    <a:pt x="2119" y="14"/>
                  </a:lnTo>
                  <a:lnTo>
                    <a:pt x="2142" y="20"/>
                  </a:lnTo>
                  <a:lnTo>
                    <a:pt x="2168" y="28"/>
                  </a:lnTo>
                  <a:lnTo>
                    <a:pt x="2198" y="38"/>
                  </a:lnTo>
                  <a:lnTo>
                    <a:pt x="2229" y="48"/>
                  </a:lnTo>
                  <a:lnTo>
                    <a:pt x="2256" y="56"/>
                  </a:lnTo>
                  <a:lnTo>
                    <a:pt x="2277" y="63"/>
                  </a:lnTo>
                  <a:lnTo>
                    <a:pt x="2295" y="69"/>
                  </a:lnTo>
                  <a:lnTo>
                    <a:pt x="2308" y="73"/>
                  </a:lnTo>
                  <a:lnTo>
                    <a:pt x="2316" y="76"/>
                  </a:lnTo>
                  <a:lnTo>
                    <a:pt x="2321" y="77"/>
                  </a:lnTo>
                  <a:lnTo>
                    <a:pt x="2325" y="81"/>
                  </a:lnTo>
                  <a:lnTo>
                    <a:pt x="2334" y="89"/>
                  </a:lnTo>
                  <a:lnTo>
                    <a:pt x="2347" y="101"/>
                  </a:lnTo>
                  <a:lnTo>
                    <a:pt x="2364" y="118"/>
                  </a:lnTo>
                  <a:lnTo>
                    <a:pt x="2386" y="138"/>
                  </a:lnTo>
                  <a:lnTo>
                    <a:pt x="2412" y="162"/>
                  </a:lnTo>
                  <a:lnTo>
                    <a:pt x="2442" y="191"/>
                  </a:lnTo>
                  <a:lnTo>
                    <a:pt x="2473" y="220"/>
                  </a:lnTo>
                  <a:lnTo>
                    <a:pt x="2499" y="244"/>
                  </a:lnTo>
                  <a:lnTo>
                    <a:pt x="2521" y="264"/>
                  </a:lnTo>
                  <a:lnTo>
                    <a:pt x="2538" y="281"/>
                  </a:lnTo>
                  <a:lnTo>
                    <a:pt x="2552" y="293"/>
                  </a:lnTo>
                  <a:lnTo>
                    <a:pt x="2561" y="302"/>
                  </a:lnTo>
                  <a:lnTo>
                    <a:pt x="2565" y="306"/>
                  </a:lnTo>
                  <a:lnTo>
                    <a:pt x="2568" y="308"/>
                  </a:lnTo>
                  <a:lnTo>
                    <a:pt x="2572" y="314"/>
                  </a:lnTo>
                  <a:lnTo>
                    <a:pt x="2578" y="322"/>
                  </a:lnTo>
                  <a:lnTo>
                    <a:pt x="2586" y="333"/>
                  </a:lnTo>
                  <a:lnTo>
                    <a:pt x="2598" y="347"/>
                  </a:lnTo>
                  <a:lnTo>
                    <a:pt x="2611" y="363"/>
                  </a:lnTo>
                  <a:lnTo>
                    <a:pt x="2626" y="382"/>
                  </a:lnTo>
                  <a:lnTo>
                    <a:pt x="2641" y="402"/>
                  </a:lnTo>
                  <a:lnTo>
                    <a:pt x="2654" y="418"/>
                  </a:lnTo>
                  <a:lnTo>
                    <a:pt x="2665" y="432"/>
                  </a:lnTo>
                  <a:lnTo>
                    <a:pt x="2674" y="443"/>
                  </a:lnTo>
                  <a:lnTo>
                    <a:pt x="2680" y="451"/>
                  </a:lnTo>
                  <a:lnTo>
                    <a:pt x="2685" y="457"/>
                  </a:lnTo>
                  <a:lnTo>
                    <a:pt x="2687" y="460"/>
                  </a:lnTo>
                  <a:lnTo>
                    <a:pt x="2689" y="461"/>
                  </a:lnTo>
                  <a:lnTo>
                    <a:pt x="2694" y="464"/>
                  </a:lnTo>
                  <a:lnTo>
                    <a:pt x="2701" y="468"/>
                  </a:lnTo>
                  <a:lnTo>
                    <a:pt x="2711" y="473"/>
                  </a:lnTo>
                  <a:lnTo>
                    <a:pt x="2723" y="480"/>
                  </a:lnTo>
                  <a:lnTo>
                    <a:pt x="2737" y="488"/>
                  </a:lnTo>
                  <a:lnTo>
                    <a:pt x="2753" y="498"/>
                  </a:lnTo>
                  <a:lnTo>
                    <a:pt x="2769" y="507"/>
                  </a:lnTo>
                  <a:lnTo>
                    <a:pt x="2783" y="515"/>
                  </a:lnTo>
                  <a:lnTo>
                    <a:pt x="2795" y="522"/>
                  </a:lnTo>
                  <a:lnTo>
                    <a:pt x="2805" y="527"/>
                  </a:lnTo>
                  <a:lnTo>
                    <a:pt x="2811" y="531"/>
                  </a:lnTo>
                  <a:lnTo>
                    <a:pt x="2817" y="534"/>
                  </a:lnTo>
                  <a:lnTo>
                    <a:pt x="2819" y="536"/>
                  </a:lnTo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4436" name="Rectangle 112"/>
          <p:cNvSpPr>
            <a:spLocks noChangeArrowheads="1"/>
          </p:cNvSpPr>
          <p:nvPr/>
        </p:nvSpPr>
        <p:spPr bwMode="auto">
          <a:xfrm>
            <a:off x="7529513" y="2460625"/>
            <a:ext cx="71558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ru-RU" altLang="es-ES" sz="1400" u="none" dirty="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Объем</a:t>
            </a:r>
            <a:endParaRPr lang="es-ES" altLang="es-ES" sz="1400" u="none" dirty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437" name="Rectangle 113"/>
          <p:cNvSpPr>
            <a:spLocks noChangeArrowheads="1"/>
          </p:cNvSpPr>
          <p:nvPr/>
        </p:nvSpPr>
        <p:spPr bwMode="auto">
          <a:xfrm>
            <a:off x="7681913" y="4157663"/>
            <a:ext cx="5048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400" u="none">
                <a:latin typeface="Times New Roman" pitchFamily="18" charset="0"/>
                <a:cs typeface="Times New Roman" pitchFamily="18" charset="0"/>
              </a:rPr>
              <a:t>INT</a:t>
            </a:r>
            <a:endParaRPr lang="es-ES" altLang="es-ES" sz="1400" u="none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4" name="Picture 114" descr="DA1_91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225" y="1314450"/>
            <a:ext cx="719138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Picture 115" descr="DA1_91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25" y="1314450"/>
            <a:ext cx="719138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Picture 116" descr="DA1_91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313" y="1314450"/>
            <a:ext cx="719137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Picture 117" descr="DA1_91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713" y="1314450"/>
            <a:ext cx="719137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" name="Picture 118" descr="DA1_91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1314450"/>
            <a:ext cx="719138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" name="Picture 119" descr="DA1_91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1320800"/>
            <a:ext cx="719138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66688" y="90488"/>
            <a:ext cx="103409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6038" rIns="90488" bIns="46038" anchor="ctr"/>
          <a:lstStyle>
            <a:lvl1pPr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447675" indent="-23495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893763" indent="-236538" defTabSz="849313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343025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1790700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2479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7051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1623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6195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3200" u="none">
                <a:solidFill>
                  <a:srgbClr val="FFFFFF"/>
                </a:solidFill>
                <a:latin typeface="Times New Roman" pitchFamily="18" charset="0"/>
              </a:rPr>
              <a:t>Блоковая</a:t>
            </a:r>
            <a:r>
              <a:rPr lang="es-ES" altLang="es-ES" sz="3200" u="none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altLang="es-ES" sz="3200" u="none">
                <a:solidFill>
                  <a:srgbClr val="FFFFFF"/>
                </a:solidFill>
                <a:latin typeface="Times New Roman" pitchFamily="18" charset="0"/>
              </a:rPr>
              <a:t>периодизация</a:t>
            </a:r>
            <a:r>
              <a:rPr lang="es-ES" altLang="es-ES" sz="3200" u="none">
                <a:solidFill>
                  <a:srgbClr val="FFFFFF"/>
                </a:solidFill>
                <a:latin typeface="Times New Roman" pitchFamily="18" charset="0"/>
              </a:rPr>
              <a:t> (</a:t>
            </a:r>
            <a:r>
              <a:rPr lang="ru-RU" altLang="es-ES" sz="3200" u="none">
                <a:solidFill>
                  <a:srgbClr val="FFFFFF"/>
                </a:solidFill>
                <a:latin typeface="Times New Roman" pitchFamily="18" charset="0"/>
              </a:rPr>
              <a:t>концентрированные нагрузки</a:t>
            </a:r>
            <a:r>
              <a:rPr lang="es-ES" altLang="es-ES" sz="3200" u="none">
                <a:solidFill>
                  <a:srgbClr val="FFFFFF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1354138" y="5205413"/>
            <a:ext cx="8077200" cy="5334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endParaRPr lang="es-ES" altLang="es-E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1354138" y="4672013"/>
            <a:ext cx="8077200" cy="5334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endParaRPr lang="es-ES" altLang="es-E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1474788" y="4748213"/>
            <a:ext cx="27463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800" u="none">
                <a:solidFill>
                  <a:srgbClr val="FE9B03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es-ES" altLang="es-ES" sz="1800" u="none">
              <a:solidFill>
                <a:srgbClr val="FE9B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2058988" y="4748213"/>
            <a:ext cx="36353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800" u="none">
                <a:solidFill>
                  <a:srgbClr val="FE9B03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endParaRPr lang="es-ES" altLang="es-ES" sz="1800" u="none">
              <a:solidFill>
                <a:srgbClr val="FE9B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2700338" y="4748213"/>
            <a:ext cx="4540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800" u="none">
                <a:solidFill>
                  <a:srgbClr val="FE9B03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endParaRPr lang="es-ES" altLang="es-ES" sz="1800" u="none">
              <a:solidFill>
                <a:srgbClr val="FE9B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3392488" y="4748213"/>
            <a:ext cx="4413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800" u="none">
                <a:solidFill>
                  <a:srgbClr val="FE9B03"/>
                </a:solidFill>
                <a:latin typeface="Times New Roman" pitchFamily="18" charset="0"/>
                <a:cs typeface="Times New Roman" pitchFamily="18" charset="0"/>
              </a:rPr>
              <a:t>IV</a:t>
            </a:r>
            <a:endParaRPr lang="es-ES" altLang="es-ES" sz="1800" u="none">
              <a:solidFill>
                <a:srgbClr val="FE9B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9" name="Rectangle 9"/>
          <p:cNvSpPr>
            <a:spLocks noChangeArrowheads="1"/>
          </p:cNvSpPr>
          <p:nvPr/>
        </p:nvSpPr>
        <p:spPr bwMode="auto">
          <a:xfrm>
            <a:off x="4122738" y="4748213"/>
            <a:ext cx="35083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800" u="none">
                <a:solidFill>
                  <a:srgbClr val="FE9B03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endParaRPr lang="es-ES" altLang="es-ES" sz="1800" u="none">
              <a:solidFill>
                <a:srgbClr val="FE9B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4764088" y="4748213"/>
            <a:ext cx="4413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800" u="none">
                <a:solidFill>
                  <a:srgbClr val="FE9B03"/>
                </a:solidFill>
                <a:latin typeface="Times New Roman" pitchFamily="18" charset="0"/>
                <a:cs typeface="Times New Roman" pitchFamily="18" charset="0"/>
              </a:rPr>
              <a:t>VI</a:t>
            </a:r>
            <a:endParaRPr lang="es-ES" altLang="es-ES" sz="1800" u="none">
              <a:solidFill>
                <a:srgbClr val="FE9B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71" name="Rectangle 11"/>
          <p:cNvSpPr>
            <a:spLocks noChangeArrowheads="1"/>
          </p:cNvSpPr>
          <p:nvPr/>
        </p:nvSpPr>
        <p:spPr bwMode="auto">
          <a:xfrm>
            <a:off x="5405438" y="4748213"/>
            <a:ext cx="5302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800" u="none">
                <a:solidFill>
                  <a:srgbClr val="FE9B03"/>
                </a:solidFill>
                <a:latin typeface="Times New Roman" pitchFamily="18" charset="0"/>
                <a:cs typeface="Times New Roman" pitchFamily="18" charset="0"/>
              </a:rPr>
              <a:t>VII</a:t>
            </a:r>
            <a:endParaRPr lang="es-ES" altLang="es-ES" sz="1800" u="none">
              <a:solidFill>
                <a:srgbClr val="FE9B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6046788" y="4748213"/>
            <a:ext cx="620712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800" u="none">
                <a:solidFill>
                  <a:srgbClr val="FE9B03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  <a:endParaRPr lang="es-ES" altLang="es-ES" sz="1800" u="none">
              <a:solidFill>
                <a:srgbClr val="FE9B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73" name="Rectangle 13"/>
          <p:cNvSpPr>
            <a:spLocks noChangeArrowheads="1"/>
          </p:cNvSpPr>
          <p:nvPr/>
        </p:nvSpPr>
        <p:spPr bwMode="auto">
          <a:xfrm>
            <a:off x="6821488" y="4748213"/>
            <a:ext cx="4413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800" u="none">
                <a:solidFill>
                  <a:srgbClr val="FE9B03"/>
                </a:solidFill>
                <a:latin typeface="Times New Roman" pitchFamily="18" charset="0"/>
                <a:cs typeface="Times New Roman" pitchFamily="18" charset="0"/>
              </a:rPr>
              <a:t>IX</a:t>
            </a:r>
            <a:endParaRPr lang="es-ES" altLang="es-ES" sz="1800" u="none">
              <a:solidFill>
                <a:srgbClr val="FE9B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74" name="Rectangle 14"/>
          <p:cNvSpPr>
            <a:spLocks noChangeArrowheads="1"/>
          </p:cNvSpPr>
          <p:nvPr/>
        </p:nvSpPr>
        <p:spPr bwMode="auto">
          <a:xfrm>
            <a:off x="7532688" y="4748213"/>
            <a:ext cx="35083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800" u="none">
                <a:solidFill>
                  <a:srgbClr val="FE9B03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s-ES" altLang="es-ES" sz="1800" u="none">
              <a:solidFill>
                <a:srgbClr val="FE9B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75" name="Rectangle 15"/>
          <p:cNvSpPr>
            <a:spLocks noChangeArrowheads="1"/>
          </p:cNvSpPr>
          <p:nvPr/>
        </p:nvSpPr>
        <p:spPr bwMode="auto">
          <a:xfrm>
            <a:off x="8193088" y="4748213"/>
            <a:ext cx="4413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800" u="none">
                <a:solidFill>
                  <a:srgbClr val="FE9B03"/>
                </a:solidFill>
                <a:latin typeface="Times New Roman" pitchFamily="18" charset="0"/>
                <a:cs typeface="Times New Roman" pitchFamily="18" charset="0"/>
              </a:rPr>
              <a:t>XI</a:t>
            </a:r>
            <a:endParaRPr lang="es-ES" altLang="es-ES" sz="1800" u="none">
              <a:solidFill>
                <a:srgbClr val="FE9B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76" name="Rectangle 16"/>
          <p:cNvSpPr>
            <a:spLocks noChangeArrowheads="1"/>
          </p:cNvSpPr>
          <p:nvPr/>
        </p:nvSpPr>
        <p:spPr bwMode="auto">
          <a:xfrm>
            <a:off x="8758238" y="4748213"/>
            <a:ext cx="5302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800" u="none">
                <a:solidFill>
                  <a:srgbClr val="FE9B03"/>
                </a:solidFill>
                <a:latin typeface="Times New Roman" pitchFamily="18" charset="0"/>
                <a:cs typeface="Times New Roman" pitchFamily="18" charset="0"/>
              </a:rPr>
              <a:t>XII</a:t>
            </a:r>
            <a:endParaRPr lang="es-ES" altLang="es-ES" sz="1800" u="none">
              <a:solidFill>
                <a:srgbClr val="FE9B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77" name="Rectangle 17"/>
          <p:cNvSpPr>
            <a:spLocks noChangeArrowheads="1"/>
          </p:cNvSpPr>
          <p:nvPr/>
        </p:nvSpPr>
        <p:spPr bwMode="auto">
          <a:xfrm>
            <a:off x="1354138" y="5205413"/>
            <a:ext cx="1465262" cy="5334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endParaRPr lang="es-ES" altLang="es-E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78" name="Rectangle 18"/>
          <p:cNvSpPr>
            <a:spLocks noChangeArrowheads="1"/>
          </p:cNvSpPr>
          <p:nvPr/>
        </p:nvSpPr>
        <p:spPr bwMode="auto">
          <a:xfrm>
            <a:off x="1600200" y="5357813"/>
            <a:ext cx="9779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ru-RU" altLang="es-ES" sz="1400" u="none">
                <a:latin typeface="Times New Roman" pitchFamily="18" charset="0"/>
                <a:cs typeface="Times New Roman" pitchFamily="18" charset="0"/>
              </a:rPr>
              <a:t>МАКРО</a:t>
            </a:r>
            <a:r>
              <a:rPr lang="en-GB" altLang="es-ES" sz="1400" u="none">
                <a:latin typeface="Times New Roman" pitchFamily="18" charset="0"/>
                <a:cs typeface="Times New Roman" pitchFamily="18" charset="0"/>
              </a:rPr>
              <a:t> I</a:t>
            </a:r>
            <a:endParaRPr lang="es-ES" altLang="es-ES" sz="1400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79" name="Rectangle 19"/>
          <p:cNvSpPr>
            <a:spLocks noChangeArrowheads="1"/>
          </p:cNvSpPr>
          <p:nvPr/>
        </p:nvSpPr>
        <p:spPr bwMode="auto">
          <a:xfrm>
            <a:off x="6248400" y="5205413"/>
            <a:ext cx="1295400" cy="5334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endParaRPr lang="es-ES" altLang="es-E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80" name="Rectangle 20"/>
          <p:cNvSpPr>
            <a:spLocks noChangeArrowheads="1"/>
          </p:cNvSpPr>
          <p:nvPr/>
        </p:nvSpPr>
        <p:spPr bwMode="auto">
          <a:xfrm>
            <a:off x="7543800" y="5205413"/>
            <a:ext cx="1295400" cy="5334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endParaRPr lang="es-ES" altLang="es-E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81" name="Rectangle 21"/>
          <p:cNvSpPr>
            <a:spLocks noChangeArrowheads="1"/>
          </p:cNvSpPr>
          <p:nvPr/>
        </p:nvSpPr>
        <p:spPr bwMode="auto">
          <a:xfrm>
            <a:off x="2819400" y="5205413"/>
            <a:ext cx="1465263" cy="5334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endParaRPr lang="es-ES" altLang="es-E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82" name="Rectangle 22"/>
          <p:cNvSpPr>
            <a:spLocks noChangeArrowheads="1"/>
          </p:cNvSpPr>
          <p:nvPr/>
        </p:nvSpPr>
        <p:spPr bwMode="auto">
          <a:xfrm>
            <a:off x="3013075" y="5357813"/>
            <a:ext cx="10477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ru-RU" altLang="es-ES" sz="1400" u="none">
                <a:latin typeface="Times New Roman" pitchFamily="18" charset="0"/>
                <a:cs typeface="Times New Roman" pitchFamily="18" charset="0"/>
              </a:rPr>
              <a:t>МАКРО</a:t>
            </a:r>
            <a:r>
              <a:rPr lang="en-GB" altLang="es-ES" sz="1400" u="none">
                <a:latin typeface="Times New Roman" pitchFamily="18" charset="0"/>
                <a:cs typeface="Times New Roman" pitchFamily="18" charset="0"/>
              </a:rPr>
              <a:t> II</a:t>
            </a:r>
            <a:endParaRPr lang="es-ES" altLang="es-ES" sz="1400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83" name="Rectangle 23"/>
          <p:cNvSpPr>
            <a:spLocks noChangeArrowheads="1"/>
          </p:cNvSpPr>
          <p:nvPr/>
        </p:nvSpPr>
        <p:spPr bwMode="auto">
          <a:xfrm>
            <a:off x="4765675" y="5357813"/>
            <a:ext cx="11176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ru-RU" altLang="es-ES" sz="1400" u="none">
                <a:latin typeface="Times New Roman" pitchFamily="18" charset="0"/>
                <a:cs typeface="Times New Roman" pitchFamily="18" charset="0"/>
              </a:rPr>
              <a:t>МАКРО</a:t>
            </a:r>
            <a:r>
              <a:rPr lang="en-GB" altLang="es-ES" sz="1400" u="none">
                <a:latin typeface="Times New Roman" pitchFamily="18" charset="0"/>
                <a:cs typeface="Times New Roman" pitchFamily="18" charset="0"/>
              </a:rPr>
              <a:t> III</a:t>
            </a:r>
            <a:endParaRPr lang="es-ES" altLang="es-ES" sz="1400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84" name="Rectangle 24"/>
          <p:cNvSpPr>
            <a:spLocks noChangeArrowheads="1"/>
          </p:cNvSpPr>
          <p:nvPr/>
        </p:nvSpPr>
        <p:spPr bwMode="auto">
          <a:xfrm>
            <a:off x="6343650" y="5357813"/>
            <a:ext cx="110648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ru-RU" altLang="es-ES" sz="1400" u="none">
                <a:latin typeface="Times New Roman" pitchFamily="18" charset="0"/>
                <a:cs typeface="Times New Roman" pitchFamily="18" charset="0"/>
              </a:rPr>
              <a:t>МАКРО</a:t>
            </a:r>
            <a:r>
              <a:rPr lang="en-GB" altLang="es-ES" sz="1400" u="none">
                <a:latin typeface="Times New Roman" pitchFamily="18" charset="0"/>
                <a:cs typeface="Times New Roman" pitchFamily="18" charset="0"/>
              </a:rPr>
              <a:t> IV</a:t>
            </a:r>
            <a:endParaRPr lang="es-ES" altLang="es-ES" sz="1400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85" name="Rectangle 25"/>
          <p:cNvSpPr>
            <a:spLocks noChangeArrowheads="1"/>
          </p:cNvSpPr>
          <p:nvPr/>
        </p:nvSpPr>
        <p:spPr bwMode="auto">
          <a:xfrm>
            <a:off x="7678738" y="5357813"/>
            <a:ext cx="103346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ru-RU" altLang="es-ES" sz="1400" u="none">
                <a:latin typeface="Times New Roman" pitchFamily="18" charset="0"/>
                <a:cs typeface="Times New Roman" pitchFamily="18" charset="0"/>
              </a:rPr>
              <a:t>МАКРО</a:t>
            </a:r>
            <a:r>
              <a:rPr lang="en-GB" altLang="es-ES" sz="1400" u="none">
                <a:latin typeface="Times New Roman" pitchFamily="18" charset="0"/>
                <a:cs typeface="Times New Roman" pitchFamily="18" charset="0"/>
              </a:rPr>
              <a:t> V</a:t>
            </a:r>
            <a:endParaRPr lang="es-ES" altLang="es-ES" sz="1400" u="none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386" name="Group 26"/>
          <p:cNvGrpSpPr>
            <a:grpSpLocks/>
          </p:cNvGrpSpPr>
          <p:nvPr/>
        </p:nvGrpSpPr>
        <p:grpSpPr bwMode="auto">
          <a:xfrm>
            <a:off x="2438400" y="3757613"/>
            <a:ext cx="381000" cy="914400"/>
            <a:chOff x="864" y="2256"/>
            <a:chExt cx="240" cy="576"/>
          </a:xfrm>
        </p:grpSpPr>
        <p:sp>
          <p:nvSpPr>
            <p:cNvPr id="15461" name="Line 27"/>
            <p:cNvSpPr>
              <a:spLocks noChangeShapeType="1"/>
            </p:cNvSpPr>
            <p:nvPr/>
          </p:nvSpPr>
          <p:spPr bwMode="auto">
            <a:xfrm flipV="1">
              <a:off x="864" y="2256"/>
              <a:ext cx="48" cy="576"/>
            </a:xfrm>
            <a:prstGeom prst="line">
              <a:avLst/>
            </a:prstGeom>
            <a:noFill/>
            <a:ln w="28575">
              <a:solidFill>
                <a:srgbClr val="00DFC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62" name="Line 28"/>
            <p:cNvSpPr>
              <a:spLocks noChangeShapeType="1"/>
            </p:cNvSpPr>
            <p:nvPr/>
          </p:nvSpPr>
          <p:spPr bwMode="auto">
            <a:xfrm>
              <a:off x="912" y="2256"/>
              <a:ext cx="144" cy="0"/>
            </a:xfrm>
            <a:prstGeom prst="line">
              <a:avLst/>
            </a:prstGeom>
            <a:noFill/>
            <a:ln w="28575">
              <a:solidFill>
                <a:srgbClr val="00DFC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63" name="Line 29"/>
            <p:cNvSpPr>
              <a:spLocks noChangeShapeType="1"/>
            </p:cNvSpPr>
            <p:nvPr/>
          </p:nvSpPr>
          <p:spPr bwMode="auto">
            <a:xfrm>
              <a:off x="1056" y="2256"/>
              <a:ext cx="48" cy="576"/>
            </a:xfrm>
            <a:prstGeom prst="line">
              <a:avLst/>
            </a:prstGeom>
            <a:noFill/>
            <a:ln w="28575">
              <a:solidFill>
                <a:srgbClr val="00DFC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5387" name="Group 30"/>
          <p:cNvGrpSpPr>
            <a:grpSpLocks/>
          </p:cNvGrpSpPr>
          <p:nvPr/>
        </p:nvGrpSpPr>
        <p:grpSpPr bwMode="auto">
          <a:xfrm>
            <a:off x="1981200" y="3757613"/>
            <a:ext cx="457200" cy="914400"/>
            <a:chOff x="864" y="2256"/>
            <a:chExt cx="240" cy="576"/>
          </a:xfrm>
        </p:grpSpPr>
        <p:sp>
          <p:nvSpPr>
            <p:cNvPr id="15458" name="Line 31"/>
            <p:cNvSpPr>
              <a:spLocks noChangeShapeType="1"/>
            </p:cNvSpPr>
            <p:nvPr/>
          </p:nvSpPr>
          <p:spPr bwMode="auto">
            <a:xfrm flipV="1">
              <a:off x="864" y="2256"/>
              <a:ext cx="48" cy="576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59" name="Line 32"/>
            <p:cNvSpPr>
              <a:spLocks noChangeShapeType="1"/>
            </p:cNvSpPr>
            <p:nvPr/>
          </p:nvSpPr>
          <p:spPr bwMode="auto">
            <a:xfrm>
              <a:off x="912" y="2256"/>
              <a:ext cx="144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60" name="Line 33"/>
            <p:cNvSpPr>
              <a:spLocks noChangeShapeType="1"/>
            </p:cNvSpPr>
            <p:nvPr/>
          </p:nvSpPr>
          <p:spPr bwMode="auto">
            <a:xfrm>
              <a:off x="1056" y="2256"/>
              <a:ext cx="48" cy="576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5388" name="Group 34"/>
          <p:cNvGrpSpPr>
            <a:grpSpLocks/>
          </p:cNvGrpSpPr>
          <p:nvPr/>
        </p:nvGrpSpPr>
        <p:grpSpPr bwMode="auto">
          <a:xfrm>
            <a:off x="1371600" y="3757613"/>
            <a:ext cx="609600" cy="914400"/>
            <a:chOff x="864" y="2256"/>
            <a:chExt cx="240" cy="576"/>
          </a:xfrm>
        </p:grpSpPr>
        <p:sp>
          <p:nvSpPr>
            <p:cNvPr id="15455" name="Line 35"/>
            <p:cNvSpPr>
              <a:spLocks noChangeShapeType="1"/>
            </p:cNvSpPr>
            <p:nvPr/>
          </p:nvSpPr>
          <p:spPr bwMode="auto">
            <a:xfrm flipV="1">
              <a:off x="864" y="2256"/>
              <a:ext cx="48" cy="576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56" name="Line 36"/>
            <p:cNvSpPr>
              <a:spLocks noChangeShapeType="1"/>
            </p:cNvSpPr>
            <p:nvPr/>
          </p:nvSpPr>
          <p:spPr bwMode="auto">
            <a:xfrm>
              <a:off x="912" y="2256"/>
              <a:ext cx="144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57" name="Line 37"/>
            <p:cNvSpPr>
              <a:spLocks noChangeShapeType="1"/>
            </p:cNvSpPr>
            <p:nvPr/>
          </p:nvSpPr>
          <p:spPr bwMode="auto">
            <a:xfrm>
              <a:off x="1056" y="2256"/>
              <a:ext cx="48" cy="576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5389" name="Group 38"/>
          <p:cNvGrpSpPr>
            <a:grpSpLocks/>
          </p:cNvGrpSpPr>
          <p:nvPr/>
        </p:nvGrpSpPr>
        <p:grpSpPr bwMode="auto">
          <a:xfrm>
            <a:off x="3733800" y="3757613"/>
            <a:ext cx="457200" cy="914400"/>
            <a:chOff x="864" y="2256"/>
            <a:chExt cx="240" cy="576"/>
          </a:xfrm>
        </p:grpSpPr>
        <p:sp>
          <p:nvSpPr>
            <p:cNvPr id="15452" name="Line 39"/>
            <p:cNvSpPr>
              <a:spLocks noChangeShapeType="1"/>
            </p:cNvSpPr>
            <p:nvPr/>
          </p:nvSpPr>
          <p:spPr bwMode="auto">
            <a:xfrm flipV="1">
              <a:off x="864" y="2256"/>
              <a:ext cx="48" cy="576"/>
            </a:xfrm>
            <a:prstGeom prst="line">
              <a:avLst/>
            </a:prstGeom>
            <a:noFill/>
            <a:ln w="28575">
              <a:solidFill>
                <a:srgbClr val="00DFC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53" name="Line 40"/>
            <p:cNvSpPr>
              <a:spLocks noChangeShapeType="1"/>
            </p:cNvSpPr>
            <p:nvPr/>
          </p:nvSpPr>
          <p:spPr bwMode="auto">
            <a:xfrm>
              <a:off x="912" y="2256"/>
              <a:ext cx="144" cy="0"/>
            </a:xfrm>
            <a:prstGeom prst="line">
              <a:avLst/>
            </a:prstGeom>
            <a:noFill/>
            <a:ln w="28575">
              <a:solidFill>
                <a:srgbClr val="00DFC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54" name="Line 41"/>
            <p:cNvSpPr>
              <a:spLocks noChangeShapeType="1"/>
            </p:cNvSpPr>
            <p:nvPr/>
          </p:nvSpPr>
          <p:spPr bwMode="auto">
            <a:xfrm>
              <a:off x="1056" y="2256"/>
              <a:ext cx="48" cy="576"/>
            </a:xfrm>
            <a:prstGeom prst="line">
              <a:avLst/>
            </a:prstGeom>
            <a:noFill/>
            <a:ln w="28575">
              <a:solidFill>
                <a:srgbClr val="00DFC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5390" name="Group 42"/>
          <p:cNvGrpSpPr>
            <a:grpSpLocks/>
          </p:cNvGrpSpPr>
          <p:nvPr/>
        </p:nvGrpSpPr>
        <p:grpSpPr bwMode="auto">
          <a:xfrm>
            <a:off x="3276600" y="3757613"/>
            <a:ext cx="457200" cy="914400"/>
            <a:chOff x="864" y="2256"/>
            <a:chExt cx="240" cy="576"/>
          </a:xfrm>
        </p:grpSpPr>
        <p:sp>
          <p:nvSpPr>
            <p:cNvPr id="15449" name="Line 43"/>
            <p:cNvSpPr>
              <a:spLocks noChangeShapeType="1"/>
            </p:cNvSpPr>
            <p:nvPr/>
          </p:nvSpPr>
          <p:spPr bwMode="auto">
            <a:xfrm flipV="1">
              <a:off x="864" y="2256"/>
              <a:ext cx="48" cy="576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50" name="Line 44"/>
            <p:cNvSpPr>
              <a:spLocks noChangeShapeType="1"/>
            </p:cNvSpPr>
            <p:nvPr/>
          </p:nvSpPr>
          <p:spPr bwMode="auto">
            <a:xfrm>
              <a:off x="912" y="2256"/>
              <a:ext cx="144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51" name="Line 45"/>
            <p:cNvSpPr>
              <a:spLocks noChangeShapeType="1"/>
            </p:cNvSpPr>
            <p:nvPr/>
          </p:nvSpPr>
          <p:spPr bwMode="auto">
            <a:xfrm>
              <a:off x="1056" y="2256"/>
              <a:ext cx="48" cy="576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5391" name="Group 46"/>
          <p:cNvGrpSpPr>
            <a:grpSpLocks/>
          </p:cNvGrpSpPr>
          <p:nvPr/>
        </p:nvGrpSpPr>
        <p:grpSpPr bwMode="auto">
          <a:xfrm>
            <a:off x="2819400" y="3757613"/>
            <a:ext cx="457200" cy="914400"/>
            <a:chOff x="864" y="2256"/>
            <a:chExt cx="240" cy="576"/>
          </a:xfrm>
        </p:grpSpPr>
        <p:sp>
          <p:nvSpPr>
            <p:cNvPr id="15446" name="Line 47"/>
            <p:cNvSpPr>
              <a:spLocks noChangeShapeType="1"/>
            </p:cNvSpPr>
            <p:nvPr/>
          </p:nvSpPr>
          <p:spPr bwMode="auto">
            <a:xfrm flipV="1">
              <a:off x="864" y="2256"/>
              <a:ext cx="48" cy="576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47" name="Line 48"/>
            <p:cNvSpPr>
              <a:spLocks noChangeShapeType="1"/>
            </p:cNvSpPr>
            <p:nvPr/>
          </p:nvSpPr>
          <p:spPr bwMode="auto">
            <a:xfrm>
              <a:off x="912" y="2256"/>
              <a:ext cx="144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48" name="Line 49"/>
            <p:cNvSpPr>
              <a:spLocks noChangeShapeType="1"/>
            </p:cNvSpPr>
            <p:nvPr/>
          </p:nvSpPr>
          <p:spPr bwMode="auto">
            <a:xfrm>
              <a:off x="1056" y="2256"/>
              <a:ext cx="48" cy="576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5392" name="Group 50"/>
          <p:cNvGrpSpPr>
            <a:grpSpLocks/>
          </p:cNvGrpSpPr>
          <p:nvPr/>
        </p:nvGrpSpPr>
        <p:grpSpPr bwMode="auto">
          <a:xfrm>
            <a:off x="5791200" y="3757613"/>
            <a:ext cx="457200" cy="914400"/>
            <a:chOff x="864" y="2256"/>
            <a:chExt cx="240" cy="576"/>
          </a:xfrm>
        </p:grpSpPr>
        <p:sp>
          <p:nvSpPr>
            <p:cNvPr id="15443" name="Line 51"/>
            <p:cNvSpPr>
              <a:spLocks noChangeShapeType="1"/>
            </p:cNvSpPr>
            <p:nvPr/>
          </p:nvSpPr>
          <p:spPr bwMode="auto">
            <a:xfrm flipV="1">
              <a:off x="864" y="2256"/>
              <a:ext cx="48" cy="576"/>
            </a:xfrm>
            <a:prstGeom prst="line">
              <a:avLst/>
            </a:prstGeom>
            <a:noFill/>
            <a:ln w="28575">
              <a:solidFill>
                <a:srgbClr val="00DFC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44" name="Line 52"/>
            <p:cNvSpPr>
              <a:spLocks noChangeShapeType="1"/>
            </p:cNvSpPr>
            <p:nvPr/>
          </p:nvSpPr>
          <p:spPr bwMode="auto">
            <a:xfrm>
              <a:off x="912" y="2256"/>
              <a:ext cx="144" cy="0"/>
            </a:xfrm>
            <a:prstGeom prst="line">
              <a:avLst/>
            </a:prstGeom>
            <a:noFill/>
            <a:ln w="28575">
              <a:solidFill>
                <a:srgbClr val="00DFC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45" name="Line 53"/>
            <p:cNvSpPr>
              <a:spLocks noChangeShapeType="1"/>
            </p:cNvSpPr>
            <p:nvPr/>
          </p:nvSpPr>
          <p:spPr bwMode="auto">
            <a:xfrm>
              <a:off x="1056" y="2256"/>
              <a:ext cx="48" cy="576"/>
            </a:xfrm>
            <a:prstGeom prst="line">
              <a:avLst/>
            </a:prstGeom>
            <a:noFill/>
            <a:ln w="28575">
              <a:solidFill>
                <a:srgbClr val="00DFC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5393" name="Group 54"/>
          <p:cNvGrpSpPr>
            <a:grpSpLocks/>
          </p:cNvGrpSpPr>
          <p:nvPr/>
        </p:nvGrpSpPr>
        <p:grpSpPr bwMode="auto">
          <a:xfrm>
            <a:off x="5105400" y="3757613"/>
            <a:ext cx="685800" cy="914400"/>
            <a:chOff x="864" y="2256"/>
            <a:chExt cx="240" cy="576"/>
          </a:xfrm>
        </p:grpSpPr>
        <p:sp>
          <p:nvSpPr>
            <p:cNvPr id="15440" name="Line 55"/>
            <p:cNvSpPr>
              <a:spLocks noChangeShapeType="1"/>
            </p:cNvSpPr>
            <p:nvPr/>
          </p:nvSpPr>
          <p:spPr bwMode="auto">
            <a:xfrm flipV="1">
              <a:off x="864" y="2256"/>
              <a:ext cx="48" cy="576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41" name="Line 56"/>
            <p:cNvSpPr>
              <a:spLocks noChangeShapeType="1"/>
            </p:cNvSpPr>
            <p:nvPr/>
          </p:nvSpPr>
          <p:spPr bwMode="auto">
            <a:xfrm>
              <a:off x="912" y="2256"/>
              <a:ext cx="144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42" name="Line 57"/>
            <p:cNvSpPr>
              <a:spLocks noChangeShapeType="1"/>
            </p:cNvSpPr>
            <p:nvPr/>
          </p:nvSpPr>
          <p:spPr bwMode="auto">
            <a:xfrm>
              <a:off x="1056" y="2256"/>
              <a:ext cx="48" cy="576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5394" name="Group 58"/>
          <p:cNvGrpSpPr>
            <a:grpSpLocks/>
          </p:cNvGrpSpPr>
          <p:nvPr/>
        </p:nvGrpSpPr>
        <p:grpSpPr bwMode="auto">
          <a:xfrm>
            <a:off x="4267200" y="3757613"/>
            <a:ext cx="838200" cy="914400"/>
            <a:chOff x="864" y="2256"/>
            <a:chExt cx="240" cy="576"/>
          </a:xfrm>
        </p:grpSpPr>
        <p:sp>
          <p:nvSpPr>
            <p:cNvPr id="15437" name="Line 59"/>
            <p:cNvSpPr>
              <a:spLocks noChangeShapeType="1"/>
            </p:cNvSpPr>
            <p:nvPr/>
          </p:nvSpPr>
          <p:spPr bwMode="auto">
            <a:xfrm flipV="1">
              <a:off x="864" y="2256"/>
              <a:ext cx="48" cy="576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38" name="Line 60"/>
            <p:cNvSpPr>
              <a:spLocks noChangeShapeType="1"/>
            </p:cNvSpPr>
            <p:nvPr/>
          </p:nvSpPr>
          <p:spPr bwMode="auto">
            <a:xfrm>
              <a:off x="912" y="2256"/>
              <a:ext cx="144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39" name="Line 61"/>
            <p:cNvSpPr>
              <a:spLocks noChangeShapeType="1"/>
            </p:cNvSpPr>
            <p:nvPr/>
          </p:nvSpPr>
          <p:spPr bwMode="auto">
            <a:xfrm>
              <a:off x="1056" y="2256"/>
              <a:ext cx="48" cy="576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5395" name="Group 62"/>
          <p:cNvGrpSpPr>
            <a:grpSpLocks/>
          </p:cNvGrpSpPr>
          <p:nvPr/>
        </p:nvGrpSpPr>
        <p:grpSpPr bwMode="auto">
          <a:xfrm>
            <a:off x="7162800" y="3757613"/>
            <a:ext cx="381000" cy="914400"/>
            <a:chOff x="864" y="2256"/>
            <a:chExt cx="240" cy="576"/>
          </a:xfrm>
        </p:grpSpPr>
        <p:sp>
          <p:nvSpPr>
            <p:cNvPr id="15434" name="Line 63"/>
            <p:cNvSpPr>
              <a:spLocks noChangeShapeType="1"/>
            </p:cNvSpPr>
            <p:nvPr/>
          </p:nvSpPr>
          <p:spPr bwMode="auto">
            <a:xfrm flipV="1">
              <a:off x="864" y="2256"/>
              <a:ext cx="48" cy="576"/>
            </a:xfrm>
            <a:prstGeom prst="line">
              <a:avLst/>
            </a:prstGeom>
            <a:noFill/>
            <a:ln w="28575">
              <a:solidFill>
                <a:srgbClr val="00DFC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35" name="Line 64"/>
            <p:cNvSpPr>
              <a:spLocks noChangeShapeType="1"/>
            </p:cNvSpPr>
            <p:nvPr/>
          </p:nvSpPr>
          <p:spPr bwMode="auto">
            <a:xfrm>
              <a:off x="912" y="2256"/>
              <a:ext cx="144" cy="0"/>
            </a:xfrm>
            <a:prstGeom prst="line">
              <a:avLst/>
            </a:prstGeom>
            <a:noFill/>
            <a:ln w="28575">
              <a:solidFill>
                <a:srgbClr val="00DFC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36" name="Line 65"/>
            <p:cNvSpPr>
              <a:spLocks noChangeShapeType="1"/>
            </p:cNvSpPr>
            <p:nvPr/>
          </p:nvSpPr>
          <p:spPr bwMode="auto">
            <a:xfrm>
              <a:off x="1056" y="2256"/>
              <a:ext cx="48" cy="576"/>
            </a:xfrm>
            <a:prstGeom prst="line">
              <a:avLst/>
            </a:prstGeom>
            <a:noFill/>
            <a:ln w="28575">
              <a:solidFill>
                <a:srgbClr val="00DFC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5396" name="Group 66"/>
          <p:cNvGrpSpPr>
            <a:grpSpLocks/>
          </p:cNvGrpSpPr>
          <p:nvPr/>
        </p:nvGrpSpPr>
        <p:grpSpPr bwMode="auto">
          <a:xfrm>
            <a:off x="6781800" y="3757613"/>
            <a:ext cx="381000" cy="914400"/>
            <a:chOff x="864" y="2256"/>
            <a:chExt cx="240" cy="576"/>
          </a:xfrm>
        </p:grpSpPr>
        <p:sp>
          <p:nvSpPr>
            <p:cNvPr id="15431" name="Line 67"/>
            <p:cNvSpPr>
              <a:spLocks noChangeShapeType="1"/>
            </p:cNvSpPr>
            <p:nvPr/>
          </p:nvSpPr>
          <p:spPr bwMode="auto">
            <a:xfrm flipV="1">
              <a:off x="864" y="2256"/>
              <a:ext cx="48" cy="576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32" name="Line 68"/>
            <p:cNvSpPr>
              <a:spLocks noChangeShapeType="1"/>
            </p:cNvSpPr>
            <p:nvPr/>
          </p:nvSpPr>
          <p:spPr bwMode="auto">
            <a:xfrm>
              <a:off x="912" y="2256"/>
              <a:ext cx="144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33" name="Line 69"/>
            <p:cNvSpPr>
              <a:spLocks noChangeShapeType="1"/>
            </p:cNvSpPr>
            <p:nvPr/>
          </p:nvSpPr>
          <p:spPr bwMode="auto">
            <a:xfrm>
              <a:off x="1056" y="2256"/>
              <a:ext cx="48" cy="576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5397" name="Group 70"/>
          <p:cNvGrpSpPr>
            <a:grpSpLocks/>
          </p:cNvGrpSpPr>
          <p:nvPr/>
        </p:nvGrpSpPr>
        <p:grpSpPr bwMode="auto">
          <a:xfrm>
            <a:off x="6248400" y="3757613"/>
            <a:ext cx="533400" cy="914400"/>
            <a:chOff x="864" y="2256"/>
            <a:chExt cx="240" cy="576"/>
          </a:xfrm>
        </p:grpSpPr>
        <p:sp>
          <p:nvSpPr>
            <p:cNvPr id="15428" name="Line 71"/>
            <p:cNvSpPr>
              <a:spLocks noChangeShapeType="1"/>
            </p:cNvSpPr>
            <p:nvPr/>
          </p:nvSpPr>
          <p:spPr bwMode="auto">
            <a:xfrm flipV="1">
              <a:off x="864" y="2256"/>
              <a:ext cx="48" cy="576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29" name="Line 72"/>
            <p:cNvSpPr>
              <a:spLocks noChangeShapeType="1"/>
            </p:cNvSpPr>
            <p:nvPr/>
          </p:nvSpPr>
          <p:spPr bwMode="auto">
            <a:xfrm>
              <a:off x="912" y="2256"/>
              <a:ext cx="144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30" name="Line 73"/>
            <p:cNvSpPr>
              <a:spLocks noChangeShapeType="1"/>
            </p:cNvSpPr>
            <p:nvPr/>
          </p:nvSpPr>
          <p:spPr bwMode="auto">
            <a:xfrm>
              <a:off x="1056" y="2256"/>
              <a:ext cx="48" cy="576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5398" name="Group 74"/>
          <p:cNvGrpSpPr>
            <a:grpSpLocks/>
          </p:cNvGrpSpPr>
          <p:nvPr/>
        </p:nvGrpSpPr>
        <p:grpSpPr bwMode="auto">
          <a:xfrm>
            <a:off x="8458200" y="3757613"/>
            <a:ext cx="381000" cy="914400"/>
            <a:chOff x="864" y="2256"/>
            <a:chExt cx="240" cy="576"/>
          </a:xfrm>
        </p:grpSpPr>
        <p:sp>
          <p:nvSpPr>
            <p:cNvPr id="15425" name="Line 75"/>
            <p:cNvSpPr>
              <a:spLocks noChangeShapeType="1"/>
            </p:cNvSpPr>
            <p:nvPr/>
          </p:nvSpPr>
          <p:spPr bwMode="auto">
            <a:xfrm flipV="1">
              <a:off x="864" y="2256"/>
              <a:ext cx="48" cy="576"/>
            </a:xfrm>
            <a:prstGeom prst="line">
              <a:avLst/>
            </a:prstGeom>
            <a:noFill/>
            <a:ln w="28575">
              <a:solidFill>
                <a:srgbClr val="00DFC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26" name="Line 76"/>
            <p:cNvSpPr>
              <a:spLocks noChangeShapeType="1"/>
            </p:cNvSpPr>
            <p:nvPr/>
          </p:nvSpPr>
          <p:spPr bwMode="auto">
            <a:xfrm>
              <a:off x="912" y="2256"/>
              <a:ext cx="144" cy="0"/>
            </a:xfrm>
            <a:prstGeom prst="line">
              <a:avLst/>
            </a:prstGeom>
            <a:noFill/>
            <a:ln w="28575">
              <a:solidFill>
                <a:srgbClr val="00DFC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27" name="Line 77"/>
            <p:cNvSpPr>
              <a:spLocks noChangeShapeType="1"/>
            </p:cNvSpPr>
            <p:nvPr/>
          </p:nvSpPr>
          <p:spPr bwMode="auto">
            <a:xfrm>
              <a:off x="1056" y="2256"/>
              <a:ext cx="48" cy="576"/>
            </a:xfrm>
            <a:prstGeom prst="line">
              <a:avLst/>
            </a:prstGeom>
            <a:noFill/>
            <a:ln w="28575">
              <a:solidFill>
                <a:srgbClr val="00DFC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5399" name="Group 78"/>
          <p:cNvGrpSpPr>
            <a:grpSpLocks/>
          </p:cNvGrpSpPr>
          <p:nvPr/>
        </p:nvGrpSpPr>
        <p:grpSpPr bwMode="auto">
          <a:xfrm>
            <a:off x="8077200" y="3757613"/>
            <a:ext cx="381000" cy="914400"/>
            <a:chOff x="864" y="2256"/>
            <a:chExt cx="240" cy="576"/>
          </a:xfrm>
        </p:grpSpPr>
        <p:sp>
          <p:nvSpPr>
            <p:cNvPr id="15422" name="Line 79"/>
            <p:cNvSpPr>
              <a:spLocks noChangeShapeType="1"/>
            </p:cNvSpPr>
            <p:nvPr/>
          </p:nvSpPr>
          <p:spPr bwMode="auto">
            <a:xfrm flipV="1">
              <a:off x="864" y="2256"/>
              <a:ext cx="48" cy="576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23" name="Line 80"/>
            <p:cNvSpPr>
              <a:spLocks noChangeShapeType="1"/>
            </p:cNvSpPr>
            <p:nvPr/>
          </p:nvSpPr>
          <p:spPr bwMode="auto">
            <a:xfrm>
              <a:off x="912" y="2256"/>
              <a:ext cx="144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24" name="Line 81"/>
            <p:cNvSpPr>
              <a:spLocks noChangeShapeType="1"/>
            </p:cNvSpPr>
            <p:nvPr/>
          </p:nvSpPr>
          <p:spPr bwMode="auto">
            <a:xfrm>
              <a:off x="1056" y="2256"/>
              <a:ext cx="48" cy="576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5400" name="Group 82"/>
          <p:cNvGrpSpPr>
            <a:grpSpLocks/>
          </p:cNvGrpSpPr>
          <p:nvPr/>
        </p:nvGrpSpPr>
        <p:grpSpPr bwMode="auto">
          <a:xfrm>
            <a:off x="7543800" y="3757613"/>
            <a:ext cx="533400" cy="914400"/>
            <a:chOff x="864" y="2256"/>
            <a:chExt cx="240" cy="576"/>
          </a:xfrm>
        </p:grpSpPr>
        <p:sp>
          <p:nvSpPr>
            <p:cNvPr id="15419" name="Line 83"/>
            <p:cNvSpPr>
              <a:spLocks noChangeShapeType="1"/>
            </p:cNvSpPr>
            <p:nvPr/>
          </p:nvSpPr>
          <p:spPr bwMode="auto">
            <a:xfrm flipV="1">
              <a:off x="864" y="2256"/>
              <a:ext cx="48" cy="576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20" name="Line 84"/>
            <p:cNvSpPr>
              <a:spLocks noChangeShapeType="1"/>
            </p:cNvSpPr>
            <p:nvPr/>
          </p:nvSpPr>
          <p:spPr bwMode="auto">
            <a:xfrm>
              <a:off x="912" y="2256"/>
              <a:ext cx="144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21" name="Line 85"/>
            <p:cNvSpPr>
              <a:spLocks noChangeShapeType="1"/>
            </p:cNvSpPr>
            <p:nvPr/>
          </p:nvSpPr>
          <p:spPr bwMode="auto">
            <a:xfrm>
              <a:off x="1056" y="2256"/>
              <a:ext cx="48" cy="576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5401" name="Rectangle 86"/>
          <p:cNvSpPr>
            <a:spLocks noChangeArrowheads="1"/>
          </p:cNvSpPr>
          <p:nvPr/>
        </p:nvSpPr>
        <p:spPr bwMode="auto">
          <a:xfrm>
            <a:off x="1516063" y="3473450"/>
            <a:ext cx="3143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400" u="none">
                <a:latin typeface="Times New Roman" pitchFamily="18" charset="0"/>
                <a:cs typeface="Times New Roman" pitchFamily="18" charset="0"/>
              </a:rPr>
              <a:t>A</a:t>
            </a:r>
            <a:endParaRPr lang="es-ES" altLang="es-ES" sz="1400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02" name="Rectangle 87"/>
          <p:cNvSpPr>
            <a:spLocks noChangeArrowheads="1"/>
          </p:cNvSpPr>
          <p:nvPr/>
        </p:nvSpPr>
        <p:spPr bwMode="auto">
          <a:xfrm>
            <a:off x="2057400" y="3473450"/>
            <a:ext cx="3048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400" u="none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es-ES" altLang="es-ES" sz="1400" u="none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03" name="Rectangle 88"/>
          <p:cNvSpPr>
            <a:spLocks noChangeArrowheads="1"/>
          </p:cNvSpPr>
          <p:nvPr/>
        </p:nvSpPr>
        <p:spPr bwMode="auto">
          <a:xfrm>
            <a:off x="2506663" y="3473450"/>
            <a:ext cx="3143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400" u="none">
                <a:solidFill>
                  <a:srgbClr val="00DFCA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endParaRPr lang="es-ES" altLang="es-ES" sz="1400" u="none">
              <a:solidFill>
                <a:srgbClr val="00DFC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04" name="Rectangle 89"/>
          <p:cNvSpPr>
            <a:spLocks noChangeArrowheads="1"/>
          </p:cNvSpPr>
          <p:nvPr/>
        </p:nvSpPr>
        <p:spPr bwMode="auto">
          <a:xfrm>
            <a:off x="2887663" y="3473450"/>
            <a:ext cx="3143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400" u="none">
                <a:latin typeface="Times New Roman" pitchFamily="18" charset="0"/>
                <a:cs typeface="Times New Roman" pitchFamily="18" charset="0"/>
              </a:rPr>
              <a:t>A</a:t>
            </a:r>
            <a:endParaRPr lang="es-ES" altLang="es-ES" sz="1400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05" name="Rectangle 90"/>
          <p:cNvSpPr>
            <a:spLocks noChangeArrowheads="1"/>
          </p:cNvSpPr>
          <p:nvPr/>
        </p:nvSpPr>
        <p:spPr bwMode="auto">
          <a:xfrm>
            <a:off x="3352800" y="3473450"/>
            <a:ext cx="3048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400" u="none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es-ES" altLang="es-ES" sz="1400" u="none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06" name="Rectangle 91"/>
          <p:cNvSpPr>
            <a:spLocks noChangeArrowheads="1"/>
          </p:cNvSpPr>
          <p:nvPr/>
        </p:nvSpPr>
        <p:spPr bwMode="auto">
          <a:xfrm>
            <a:off x="3810000" y="3473450"/>
            <a:ext cx="3143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400" u="none">
                <a:solidFill>
                  <a:srgbClr val="00DFCA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endParaRPr lang="es-ES" altLang="es-ES" sz="1400" u="none">
              <a:solidFill>
                <a:srgbClr val="00DFC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07" name="Rectangle 92"/>
          <p:cNvSpPr>
            <a:spLocks noChangeArrowheads="1"/>
          </p:cNvSpPr>
          <p:nvPr/>
        </p:nvSpPr>
        <p:spPr bwMode="auto">
          <a:xfrm>
            <a:off x="4564063" y="3473450"/>
            <a:ext cx="3143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400" u="none">
                <a:latin typeface="Times New Roman" pitchFamily="18" charset="0"/>
                <a:cs typeface="Times New Roman" pitchFamily="18" charset="0"/>
              </a:rPr>
              <a:t>A</a:t>
            </a:r>
            <a:endParaRPr lang="es-ES" altLang="es-ES" sz="1400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08" name="Rectangle 93"/>
          <p:cNvSpPr>
            <a:spLocks noChangeArrowheads="1"/>
          </p:cNvSpPr>
          <p:nvPr/>
        </p:nvSpPr>
        <p:spPr bwMode="auto">
          <a:xfrm>
            <a:off x="5334000" y="3473450"/>
            <a:ext cx="3048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400" u="none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es-ES" altLang="es-ES" sz="1400" u="none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09" name="Rectangle 94"/>
          <p:cNvSpPr>
            <a:spLocks noChangeArrowheads="1"/>
          </p:cNvSpPr>
          <p:nvPr/>
        </p:nvSpPr>
        <p:spPr bwMode="auto">
          <a:xfrm>
            <a:off x="5859463" y="3473450"/>
            <a:ext cx="3143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400" u="none">
                <a:solidFill>
                  <a:srgbClr val="00DFCA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endParaRPr lang="es-ES" altLang="es-ES" sz="1400" u="none">
              <a:solidFill>
                <a:srgbClr val="00DFC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10" name="Rectangle 95"/>
          <p:cNvSpPr>
            <a:spLocks noChangeArrowheads="1"/>
          </p:cNvSpPr>
          <p:nvPr/>
        </p:nvSpPr>
        <p:spPr bwMode="auto">
          <a:xfrm>
            <a:off x="6392863" y="3473450"/>
            <a:ext cx="3143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400" u="none">
                <a:latin typeface="Times New Roman" pitchFamily="18" charset="0"/>
                <a:cs typeface="Times New Roman" pitchFamily="18" charset="0"/>
              </a:rPr>
              <a:t>A</a:t>
            </a:r>
            <a:endParaRPr lang="es-ES" altLang="es-ES" sz="1400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11" name="Rectangle 96"/>
          <p:cNvSpPr>
            <a:spLocks noChangeArrowheads="1"/>
          </p:cNvSpPr>
          <p:nvPr/>
        </p:nvSpPr>
        <p:spPr bwMode="auto">
          <a:xfrm>
            <a:off x="6781800" y="3473450"/>
            <a:ext cx="3048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400" u="none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es-ES" altLang="es-ES" sz="1400" u="none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12" name="Rectangle 97"/>
          <p:cNvSpPr>
            <a:spLocks noChangeArrowheads="1"/>
          </p:cNvSpPr>
          <p:nvPr/>
        </p:nvSpPr>
        <p:spPr bwMode="auto">
          <a:xfrm>
            <a:off x="7231063" y="3473450"/>
            <a:ext cx="3143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400" u="none">
                <a:solidFill>
                  <a:srgbClr val="00DFCA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endParaRPr lang="es-ES" altLang="es-ES" sz="1400" u="none">
              <a:solidFill>
                <a:srgbClr val="00DFC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13" name="Rectangle 98"/>
          <p:cNvSpPr>
            <a:spLocks noChangeArrowheads="1"/>
          </p:cNvSpPr>
          <p:nvPr/>
        </p:nvSpPr>
        <p:spPr bwMode="auto">
          <a:xfrm>
            <a:off x="7620000" y="3473450"/>
            <a:ext cx="3143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400" u="none">
                <a:latin typeface="Times New Roman" pitchFamily="18" charset="0"/>
                <a:cs typeface="Times New Roman" pitchFamily="18" charset="0"/>
              </a:rPr>
              <a:t>A</a:t>
            </a:r>
            <a:endParaRPr lang="es-ES" altLang="es-ES" sz="1400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14" name="Rectangle 99"/>
          <p:cNvSpPr>
            <a:spLocks noChangeArrowheads="1"/>
          </p:cNvSpPr>
          <p:nvPr/>
        </p:nvSpPr>
        <p:spPr bwMode="auto">
          <a:xfrm>
            <a:off x="8154988" y="3473450"/>
            <a:ext cx="3048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400" u="none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es-ES" altLang="es-ES" sz="1400" u="none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15" name="Rectangle 100"/>
          <p:cNvSpPr>
            <a:spLocks noChangeArrowheads="1"/>
          </p:cNvSpPr>
          <p:nvPr/>
        </p:nvSpPr>
        <p:spPr bwMode="auto">
          <a:xfrm>
            <a:off x="8526463" y="3473450"/>
            <a:ext cx="3143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400" u="none">
                <a:solidFill>
                  <a:srgbClr val="00DFCA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endParaRPr lang="es-ES" altLang="es-ES" sz="1400" u="none">
              <a:solidFill>
                <a:srgbClr val="00DFC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16" name="Rectangle 101"/>
          <p:cNvSpPr>
            <a:spLocks noChangeArrowheads="1"/>
          </p:cNvSpPr>
          <p:nvPr/>
        </p:nvSpPr>
        <p:spPr bwMode="auto">
          <a:xfrm>
            <a:off x="1466850" y="1763713"/>
            <a:ext cx="19335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2000" u="none"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ru-RU" altLang="es-ES" sz="2000" u="none">
                <a:latin typeface="Times New Roman" pitchFamily="18" charset="0"/>
                <a:cs typeface="Times New Roman" pitchFamily="18" charset="0"/>
              </a:rPr>
              <a:t>Накопление</a:t>
            </a:r>
            <a:endParaRPr lang="es-ES" altLang="es-ES" sz="2000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17" name="Rectangle 102"/>
          <p:cNvSpPr>
            <a:spLocks noChangeArrowheads="1"/>
          </p:cNvSpPr>
          <p:nvPr/>
        </p:nvSpPr>
        <p:spPr bwMode="auto">
          <a:xfrm>
            <a:off x="4019550" y="1747838"/>
            <a:ext cx="23669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2000" u="none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T: </a:t>
            </a:r>
            <a:r>
              <a:rPr lang="ru-RU" altLang="es-ES" sz="2000" u="none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Преобразование</a:t>
            </a:r>
            <a:endParaRPr lang="es-ES" altLang="es-ES" sz="2000" u="none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18" name="Rectangle 103"/>
          <p:cNvSpPr>
            <a:spLocks noChangeArrowheads="1"/>
          </p:cNvSpPr>
          <p:nvPr/>
        </p:nvSpPr>
        <p:spPr bwMode="auto">
          <a:xfrm>
            <a:off x="7058025" y="1747838"/>
            <a:ext cx="187483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2000" u="none">
                <a:solidFill>
                  <a:srgbClr val="00DFCA"/>
                </a:solidFill>
                <a:latin typeface="Times New Roman" pitchFamily="18" charset="0"/>
                <a:cs typeface="Times New Roman" pitchFamily="18" charset="0"/>
              </a:rPr>
              <a:t>R: </a:t>
            </a:r>
            <a:r>
              <a:rPr lang="ru-RU" altLang="es-ES" sz="2000" u="none">
                <a:solidFill>
                  <a:srgbClr val="00DFCA"/>
                </a:solidFill>
                <a:latin typeface="Times New Roman" pitchFamily="18" charset="0"/>
                <a:cs typeface="Times New Roman" pitchFamily="18" charset="0"/>
              </a:rPr>
              <a:t>Реализация</a:t>
            </a:r>
            <a:endParaRPr lang="es-ES" altLang="es-ES" sz="2000" u="none">
              <a:solidFill>
                <a:srgbClr val="00DFC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4" name="Imagen 10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163" y="2295525"/>
            <a:ext cx="7366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" name="Imagen 10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025" y="2295525"/>
            <a:ext cx="7381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" name="Imagen 1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2295525"/>
            <a:ext cx="7381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Imagen 1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550" y="2295525"/>
            <a:ext cx="7381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" name="Imagen 1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563" y="2295525"/>
            <a:ext cx="7381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138113" y="90488"/>
            <a:ext cx="103409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6038" rIns="90488" bIns="46038" anchor="ctr"/>
          <a:lstStyle>
            <a:lvl1pPr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447675" indent="-23495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893763" indent="-236538" defTabSz="849313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343025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1790700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2479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7051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1623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6195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3200" u="none">
                <a:solidFill>
                  <a:srgbClr val="FFFFFF"/>
                </a:solidFill>
                <a:latin typeface="Times New Roman" pitchFamily="18" charset="0"/>
              </a:rPr>
              <a:t>Периодизация для видов спорта с длительным соревновательным периодом</a:t>
            </a:r>
            <a:endParaRPr lang="es-ES" altLang="es-ES" sz="32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1125538" y="5299075"/>
            <a:ext cx="8077200" cy="533400"/>
          </a:xfrm>
          <a:prstGeom prst="rect">
            <a:avLst/>
          </a:prstGeom>
          <a:noFill/>
          <a:ln w="9525">
            <a:solidFill>
              <a:srgbClr val="FAFD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endParaRPr lang="es-ES" altLang="es-E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1125538" y="4765675"/>
            <a:ext cx="8077200" cy="5334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endParaRPr lang="es-ES" altLang="es-E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1246188" y="4841875"/>
            <a:ext cx="27463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800" u="none">
                <a:solidFill>
                  <a:srgbClr val="FE9B03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es-ES" altLang="es-ES" sz="1800" u="none">
              <a:solidFill>
                <a:srgbClr val="FE9B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1830388" y="4841875"/>
            <a:ext cx="36353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800" u="none">
                <a:solidFill>
                  <a:srgbClr val="FE9B03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endParaRPr lang="es-ES" altLang="es-ES" sz="1800" u="none">
              <a:solidFill>
                <a:srgbClr val="FE9B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2471738" y="4841875"/>
            <a:ext cx="4540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800" u="none">
                <a:solidFill>
                  <a:srgbClr val="FE9B03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endParaRPr lang="es-ES" altLang="es-ES" sz="1800" u="none">
              <a:solidFill>
                <a:srgbClr val="FE9B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3163888" y="4841875"/>
            <a:ext cx="4413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800" u="none">
                <a:solidFill>
                  <a:srgbClr val="FE9B03"/>
                </a:solidFill>
                <a:latin typeface="Times New Roman" pitchFamily="18" charset="0"/>
                <a:cs typeface="Times New Roman" pitchFamily="18" charset="0"/>
              </a:rPr>
              <a:t>IV</a:t>
            </a:r>
            <a:endParaRPr lang="es-ES" altLang="es-ES" sz="1800" u="none">
              <a:solidFill>
                <a:srgbClr val="FE9B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3894138" y="4841875"/>
            <a:ext cx="35083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800" u="none">
                <a:solidFill>
                  <a:srgbClr val="FE9B03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endParaRPr lang="es-ES" altLang="es-ES" sz="1800" u="none">
              <a:solidFill>
                <a:srgbClr val="FE9B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94" name="Rectangle 10"/>
          <p:cNvSpPr>
            <a:spLocks noChangeArrowheads="1"/>
          </p:cNvSpPr>
          <p:nvPr/>
        </p:nvSpPr>
        <p:spPr bwMode="auto">
          <a:xfrm>
            <a:off x="4535488" y="4841875"/>
            <a:ext cx="4413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800" u="none">
                <a:solidFill>
                  <a:srgbClr val="FE9B03"/>
                </a:solidFill>
                <a:latin typeface="Times New Roman" pitchFamily="18" charset="0"/>
                <a:cs typeface="Times New Roman" pitchFamily="18" charset="0"/>
              </a:rPr>
              <a:t>VI</a:t>
            </a:r>
            <a:endParaRPr lang="es-ES" altLang="es-ES" sz="1800" u="none">
              <a:solidFill>
                <a:srgbClr val="FE9B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95" name="Rectangle 11"/>
          <p:cNvSpPr>
            <a:spLocks noChangeArrowheads="1"/>
          </p:cNvSpPr>
          <p:nvPr/>
        </p:nvSpPr>
        <p:spPr bwMode="auto">
          <a:xfrm>
            <a:off x="5176838" y="4841875"/>
            <a:ext cx="5302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800" u="none">
                <a:solidFill>
                  <a:srgbClr val="FE9B03"/>
                </a:solidFill>
                <a:latin typeface="Times New Roman" pitchFamily="18" charset="0"/>
                <a:cs typeface="Times New Roman" pitchFamily="18" charset="0"/>
              </a:rPr>
              <a:t>VII</a:t>
            </a:r>
            <a:endParaRPr lang="es-ES" altLang="es-ES" sz="1800" u="none">
              <a:solidFill>
                <a:srgbClr val="FE9B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96" name="Rectangle 12"/>
          <p:cNvSpPr>
            <a:spLocks noChangeArrowheads="1"/>
          </p:cNvSpPr>
          <p:nvPr/>
        </p:nvSpPr>
        <p:spPr bwMode="auto">
          <a:xfrm>
            <a:off x="5818188" y="4841875"/>
            <a:ext cx="620712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800" u="none">
                <a:solidFill>
                  <a:srgbClr val="FE9B03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  <a:endParaRPr lang="es-ES" altLang="es-ES" sz="1800" u="none">
              <a:solidFill>
                <a:srgbClr val="FE9B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6592888" y="4841875"/>
            <a:ext cx="4413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800" u="none">
                <a:solidFill>
                  <a:srgbClr val="FE9B03"/>
                </a:solidFill>
                <a:latin typeface="Times New Roman" pitchFamily="18" charset="0"/>
                <a:cs typeface="Times New Roman" pitchFamily="18" charset="0"/>
              </a:rPr>
              <a:t>IX</a:t>
            </a:r>
            <a:endParaRPr lang="es-ES" altLang="es-ES" sz="1800" u="none">
              <a:solidFill>
                <a:srgbClr val="FE9B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98" name="Rectangle 14"/>
          <p:cNvSpPr>
            <a:spLocks noChangeArrowheads="1"/>
          </p:cNvSpPr>
          <p:nvPr/>
        </p:nvSpPr>
        <p:spPr bwMode="auto">
          <a:xfrm>
            <a:off x="7304088" y="4841875"/>
            <a:ext cx="35083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800" u="none">
                <a:solidFill>
                  <a:srgbClr val="FE9B03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s-ES" altLang="es-ES" sz="1800" u="none">
              <a:solidFill>
                <a:srgbClr val="FE9B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99" name="Rectangle 15"/>
          <p:cNvSpPr>
            <a:spLocks noChangeArrowheads="1"/>
          </p:cNvSpPr>
          <p:nvPr/>
        </p:nvSpPr>
        <p:spPr bwMode="auto">
          <a:xfrm>
            <a:off x="7964488" y="4841875"/>
            <a:ext cx="4413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800" u="none">
                <a:solidFill>
                  <a:srgbClr val="FE9B03"/>
                </a:solidFill>
                <a:latin typeface="Times New Roman" pitchFamily="18" charset="0"/>
                <a:cs typeface="Times New Roman" pitchFamily="18" charset="0"/>
              </a:rPr>
              <a:t>XI</a:t>
            </a:r>
            <a:endParaRPr lang="es-ES" altLang="es-ES" sz="1800" u="none">
              <a:solidFill>
                <a:srgbClr val="FE9B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400" name="Rectangle 16"/>
          <p:cNvSpPr>
            <a:spLocks noChangeArrowheads="1"/>
          </p:cNvSpPr>
          <p:nvPr/>
        </p:nvSpPr>
        <p:spPr bwMode="auto">
          <a:xfrm>
            <a:off x="8529638" y="4841875"/>
            <a:ext cx="5302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800" u="none">
                <a:solidFill>
                  <a:srgbClr val="FE9B03"/>
                </a:solidFill>
                <a:latin typeface="Times New Roman" pitchFamily="18" charset="0"/>
                <a:cs typeface="Times New Roman" pitchFamily="18" charset="0"/>
              </a:rPr>
              <a:t>XII</a:t>
            </a:r>
            <a:endParaRPr lang="es-ES" altLang="es-ES" sz="1800" u="none">
              <a:solidFill>
                <a:srgbClr val="FE9B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401" name="Rectangle 17"/>
          <p:cNvSpPr>
            <a:spLocks noChangeArrowheads="1"/>
          </p:cNvSpPr>
          <p:nvPr/>
        </p:nvSpPr>
        <p:spPr bwMode="auto">
          <a:xfrm>
            <a:off x="1125538" y="5299075"/>
            <a:ext cx="1160462" cy="5334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endParaRPr lang="es-ES" altLang="es-E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402" name="Rectangle 18"/>
          <p:cNvSpPr>
            <a:spLocks noChangeArrowheads="1"/>
          </p:cNvSpPr>
          <p:nvPr/>
        </p:nvSpPr>
        <p:spPr bwMode="auto">
          <a:xfrm>
            <a:off x="2286000" y="5299075"/>
            <a:ext cx="5621338" cy="5334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endParaRPr lang="es-ES" altLang="es-E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403" name="Rectangle 19"/>
          <p:cNvSpPr>
            <a:spLocks noChangeArrowheads="1"/>
          </p:cNvSpPr>
          <p:nvPr/>
        </p:nvSpPr>
        <p:spPr bwMode="auto">
          <a:xfrm>
            <a:off x="7907338" y="5299075"/>
            <a:ext cx="1295400" cy="5334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endParaRPr lang="es-ES" altLang="es-E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404" name="Rectangle 20"/>
          <p:cNvSpPr>
            <a:spLocks noChangeArrowheads="1"/>
          </p:cNvSpPr>
          <p:nvPr/>
        </p:nvSpPr>
        <p:spPr bwMode="auto">
          <a:xfrm>
            <a:off x="1295400" y="5375275"/>
            <a:ext cx="110511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ru-RU" altLang="es-ES" sz="1400" u="none" dirty="0" smtClean="0">
                <a:latin typeface="Times New Roman" pitchFamily="18" charset="0"/>
                <a:cs typeface="Times New Roman" pitchFamily="18" charset="0"/>
              </a:rPr>
              <a:t>Фаза </a:t>
            </a:r>
          </a:p>
          <a:p>
            <a:r>
              <a:rPr lang="ru-RU" altLang="es-ES" sz="1400" u="none" dirty="0" smtClean="0">
                <a:latin typeface="Times New Roman" pitchFamily="18" charset="0"/>
                <a:cs typeface="Times New Roman" pitchFamily="18" charset="0"/>
              </a:rPr>
              <a:t>подготовки</a:t>
            </a:r>
            <a:endParaRPr lang="es-ES" altLang="es-ES" sz="1400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405" name="Rectangle 21"/>
          <p:cNvSpPr>
            <a:spLocks noChangeArrowheads="1"/>
          </p:cNvSpPr>
          <p:nvPr/>
        </p:nvSpPr>
        <p:spPr bwMode="auto">
          <a:xfrm>
            <a:off x="3962400" y="5461000"/>
            <a:ext cx="28194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ru-RU" altLang="es-ES" sz="1400" u="none">
                <a:latin typeface="Times New Roman" pitchFamily="18" charset="0"/>
                <a:cs typeface="Times New Roman" pitchFamily="18" charset="0"/>
              </a:rPr>
              <a:t>СОРЕВНОВАТЕЛЬНАЯ ФАЗА</a:t>
            </a:r>
            <a:endParaRPr lang="es-ES" altLang="es-ES" sz="1400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406" name="Rectangle 22"/>
          <p:cNvSpPr>
            <a:spLocks noChangeArrowheads="1"/>
          </p:cNvSpPr>
          <p:nvPr/>
        </p:nvSpPr>
        <p:spPr bwMode="auto">
          <a:xfrm>
            <a:off x="7907338" y="5461000"/>
            <a:ext cx="10477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ru-RU" altLang="es-ES" sz="1400" u="none">
                <a:latin typeface="Times New Roman" pitchFamily="18" charset="0"/>
                <a:cs typeface="Times New Roman" pitchFamily="18" charset="0"/>
              </a:rPr>
              <a:t>ПЕРЕХОД</a:t>
            </a:r>
            <a:endParaRPr lang="es-ES" altLang="es-ES" sz="1400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407" name="Line 23"/>
          <p:cNvSpPr>
            <a:spLocks noChangeShapeType="1"/>
          </p:cNvSpPr>
          <p:nvPr/>
        </p:nvSpPr>
        <p:spPr bwMode="auto">
          <a:xfrm flipV="1">
            <a:off x="1125538" y="2632075"/>
            <a:ext cx="0" cy="21336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408" name="Rectangle 24"/>
          <p:cNvSpPr>
            <a:spLocks noChangeArrowheads="1"/>
          </p:cNvSpPr>
          <p:nvPr/>
        </p:nvSpPr>
        <p:spPr bwMode="auto">
          <a:xfrm>
            <a:off x="1370013" y="3109913"/>
            <a:ext cx="366553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ru-RU" altLang="es-ES" sz="1400" u="none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ОСНОВА ФИЗИЧЕСКОЙ ПОДГОТОВКИ</a:t>
            </a:r>
            <a:endParaRPr lang="es-ES" altLang="es-ES" sz="1400" u="none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409" name="Rectangle 25"/>
          <p:cNvSpPr>
            <a:spLocks noChangeArrowheads="1"/>
          </p:cNvSpPr>
          <p:nvPr/>
        </p:nvSpPr>
        <p:spPr bwMode="auto">
          <a:xfrm>
            <a:off x="2082800" y="4176713"/>
            <a:ext cx="4633913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ru-RU" altLang="es-ES" sz="1400" u="none">
                <a:latin typeface="Times New Roman" pitchFamily="18" charset="0"/>
                <a:cs typeface="Times New Roman" pitchFamily="18" charset="0"/>
              </a:rPr>
              <a:t>УРОВЕНЬ ОБЩЕЙ ФИЗИЧЕСКОЙ ПОДГОТОВКИ</a:t>
            </a:r>
            <a:endParaRPr lang="es-ES" altLang="es-ES" sz="1400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410" name="Freeform 26"/>
          <p:cNvSpPr>
            <a:spLocks/>
          </p:cNvSpPr>
          <p:nvPr/>
        </p:nvSpPr>
        <p:spPr bwMode="auto">
          <a:xfrm>
            <a:off x="1143000" y="4022725"/>
            <a:ext cx="8077200" cy="153988"/>
          </a:xfrm>
          <a:custGeom>
            <a:avLst/>
            <a:gdLst>
              <a:gd name="T0" fmla="*/ 0 w 4309"/>
              <a:gd name="T1" fmla="*/ 2147483646 h 90"/>
              <a:gd name="T2" fmla="*/ 2147483646 w 4309"/>
              <a:gd name="T3" fmla="*/ 2147483646 h 90"/>
              <a:gd name="T4" fmla="*/ 2147483646 w 4309"/>
              <a:gd name="T5" fmla="*/ 0 h 90"/>
              <a:gd name="T6" fmla="*/ 2147483646 w 4309"/>
              <a:gd name="T7" fmla="*/ 2147483646 h 9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309" h="90">
                <a:moveTo>
                  <a:pt x="0" y="90"/>
                </a:moveTo>
                <a:cubicBezTo>
                  <a:pt x="147" y="75"/>
                  <a:pt x="295" y="60"/>
                  <a:pt x="680" y="45"/>
                </a:cubicBezTo>
                <a:cubicBezTo>
                  <a:pt x="1065" y="30"/>
                  <a:pt x="1708" y="0"/>
                  <a:pt x="2313" y="0"/>
                </a:cubicBezTo>
                <a:cubicBezTo>
                  <a:pt x="2918" y="0"/>
                  <a:pt x="3984" y="38"/>
                  <a:pt x="4309" y="45"/>
                </a:cubicBezTo>
              </a:path>
            </a:pathLst>
          </a:cu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411" name="Freeform 27"/>
          <p:cNvSpPr>
            <a:spLocks/>
          </p:cNvSpPr>
          <p:nvPr/>
        </p:nvSpPr>
        <p:spPr bwMode="auto">
          <a:xfrm>
            <a:off x="1398588" y="3462338"/>
            <a:ext cx="7821612" cy="714375"/>
          </a:xfrm>
          <a:custGeom>
            <a:avLst/>
            <a:gdLst>
              <a:gd name="T0" fmla="*/ 0 w 4173"/>
              <a:gd name="T1" fmla="*/ 2147483646 h 416"/>
              <a:gd name="T2" fmla="*/ 2147483646 w 4173"/>
              <a:gd name="T3" fmla="*/ 2147483646 h 416"/>
              <a:gd name="T4" fmla="*/ 2147483646 w 4173"/>
              <a:gd name="T5" fmla="*/ 2147483646 h 416"/>
              <a:gd name="T6" fmla="*/ 2147483646 w 4173"/>
              <a:gd name="T7" fmla="*/ 2147483646 h 416"/>
              <a:gd name="T8" fmla="*/ 2147483646 w 4173"/>
              <a:gd name="T9" fmla="*/ 2147483646 h 416"/>
              <a:gd name="T10" fmla="*/ 2147483646 w 4173"/>
              <a:gd name="T11" fmla="*/ 2147483646 h 416"/>
              <a:gd name="T12" fmla="*/ 2147483646 w 4173"/>
              <a:gd name="T13" fmla="*/ 2147483646 h 416"/>
              <a:gd name="T14" fmla="*/ 2147483646 w 4173"/>
              <a:gd name="T15" fmla="*/ 2147483646 h 416"/>
              <a:gd name="T16" fmla="*/ 2147483646 w 4173"/>
              <a:gd name="T17" fmla="*/ 2147483646 h 416"/>
              <a:gd name="T18" fmla="*/ 2147483646 w 4173"/>
              <a:gd name="T19" fmla="*/ 2147483646 h 416"/>
              <a:gd name="T20" fmla="*/ 2147483646 w 4173"/>
              <a:gd name="T21" fmla="*/ 2147483646 h 416"/>
              <a:gd name="T22" fmla="*/ 2147483646 w 4173"/>
              <a:gd name="T23" fmla="*/ 2147483646 h 416"/>
              <a:gd name="T24" fmla="*/ 2147483646 w 4173"/>
              <a:gd name="T25" fmla="*/ 2147483646 h 416"/>
              <a:gd name="T26" fmla="*/ 2147483646 w 4173"/>
              <a:gd name="T27" fmla="*/ 2147483646 h 416"/>
              <a:gd name="T28" fmla="*/ 2147483646 w 4173"/>
              <a:gd name="T29" fmla="*/ 2147483646 h 416"/>
              <a:gd name="T30" fmla="*/ 2147483646 w 4173"/>
              <a:gd name="T31" fmla="*/ 2147483646 h 416"/>
              <a:gd name="T32" fmla="*/ 2147483646 w 4173"/>
              <a:gd name="T33" fmla="*/ 2147483646 h 41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173" h="416">
                <a:moveTo>
                  <a:pt x="0" y="416"/>
                </a:moveTo>
                <a:cubicBezTo>
                  <a:pt x="208" y="261"/>
                  <a:pt x="416" y="106"/>
                  <a:pt x="544" y="53"/>
                </a:cubicBezTo>
                <a:cubicBezTo>
                  <a:pt x="672" y="0"/>
                  <a:pt x="695" y="99"/>
                  <a:pt x="771" y="99"/>
                </a:cubicBezTo>
                <a:cubicBezTo>
                  <a:pt x="847" y="99"/>
                  <a:pt x="938" y="68"/>
                  <a:pt x="998" y="53"/>
                </a:cubicBezTo>
                <a:cubicBezTo>
                  <a:pt x="1058" y="38"/>
                  <a:pt x="1051" y="0"/>
                  <a:pt x="1134" y="8"/>
                </a:cubicBezTo>
                <a:cubicBezTo>
                  <a:pt x="1217" y="16"/>
                  <a:pt x="1406" y="99"/>
                  <a:pt x="1497" y="99"/>
                </a:cubicBezTo>
                <a:cubicBezTo>
                  <a:pt x="1588" y="99"/>
                  <a:pt x="1603" y="16"/>
                  <a:pt x="1678" y="8"/>
                </a:cubicBezTo>
                <a:cubicBezTo>
                  <a:pt x="1753" y="0"/>
                  <a:pt x="1890" y="53"/>
                  <a:pt x="1950" y="53"/>
                </a:cubicBezTo>
                <a:cubicBezTo>
                  <a:pt x="2010" y="53"/>
                  <a:pt x="1973" y="8"/>
                  <a:pt x="2041" y="8"/>
                </a:cubicBezTo>
                <a:cubicBezTo>
                  <a:pt x="2109" y="8"/>
                  <a:pt x="2267" y="53"/>
                  <a:pt x="2358" y="53"/>
                </a:cubicBezTo>
                <a:cubicBezTo>
                  <a:pt x="2449" y="53"/>
                  <a:pt x="2509" y="8"/>
                  <a:pt x="2585" y="8"/>
                </a:cubicBezTo>
                <a:cubicBezTo>
                  <a:pt x="2661" y="8"/>
                  <a:pt x="2752" y="53"/>
                  <a:pt x="2812" y="53"/>
                </a:cubicBezTo>
                <a:cubicBezTo>
                  <a:pt x="2872" y="53"/>
                  <a:pt x="2895" y="8"/>
                  <a:pt x="2948" y="8"/>
                </a:cubicBezTo>
                <a:cubicBezTo>
                  <a:pt x="3001" y="8"/>
                  <a:pt x="3077" y="53"/>
                  <a:pt x="3130" y="53"/>
                </a:cubicBezTo>
                <a:cubicBezTo>
                  <a:pt x="3183" y="53"/>
                  <a:pt x="3213" y="8"/>
                  <a:pt x="3266" y="8"/>
                </a:cubicBezTo>
                <a:cubicBezTo>
                  <a:pt x="3319" y="8"/>
                  <a:pt x="3296" y="23"/>
                  <a:pt x="3447" y="53"/>
                </a:cubicBezTo>
                <a:cubicBezTo>
                  <a:pt x="3598" y="83"/>
                  <a:pt x="3885" y="136"/>
                  <a:pt x="4173" y="190"/>
                </a:cubicBezTo>
              </a:path>
            </a:pathLst>
          </a:custGeom>
          <a:noFill/>
          <a:ln w="28575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412" name="Line 28"/>
          <p:cNvSpPr>
            <a:spLocks noChangeShapeType="1"/>
          </p:cNvSpPr>
          <p:nvPr/>
        </p:nvSpPr>
        <p:spPr bwMode="auto">
          <a:xfrm flipV="1">
            <a:off x="4968875" y="3243263"/>
            <a:ext cx="509588" cy="309562"/>
          </a:xfrm>
          <a:prstGeom prst="line">
            <a:avLst/>
          </a:prstGeom>
          <a:noFill/>
          <a:ln w="28575">
            <a:solidFill>
              <a:srgbClr val="00DFCA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413" name="Line 29"/>
          <p:cNvSpPr>
            <a:spLocks noChangeShapeType="1"/>
          </p:cNvSpPr>
          <p:nvPr/>
        </p:nvSpPr>
        <p:spPr bwMode="auto">
          <a:xfrm>
            <a:off x="5478463" y="3243263"/>
            <a:ext cx="255587" cy="309562"/>
          </a:xfrm>
          <a:prstGeom prst="line">
            <a:avLst/>
          </a:prstGeom>
          <a:noFill/>
          <a:ln w="28575">
            <a:solidFill>
              <a:srgbClr val="00DFCA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414" name="Line 30"/>
          <p:cNvSpPr>
            <a:spLocks noChangeShapeType="1"/>
          </p:cNvSpPr>
          <p:nvPr/>
        </p:nvSpPr>
        <p:spPr bwMode="auto">
          <a:xfrm flipV="1">
            <a:off x="5903913" y="3243263"/>
            <a:ext cx="595312" cy="309562"/>
          </a:xfrm>
          <a:prstGeom prst="line">
            <a:avLst/>
          </a:prstGeom>
          <a:noFill/>
          <a:ln w="28575">
            <a:solidFill>
              <a:srgbClr val="00DFCA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415" name="Line 31"/>
          <p:cNvSpPr>
            <a:spLocks noChangeShapeType="1"/>
          </p:cNvSpPr>
          <p:nvPr/>
        </p:nvSpPr>
        <p:spPr bwMode="auto">
          <a:xfrm>
            <a:off x="6499225" y="3243263"/>
            <a:ext cx="254000" cy="309562"/>
          </a:xfrm>
          <a:prstGeom prst="line">
            <a:avLst/>
          </a:prstGeom>
          <a:noFill/>
          <a:ln w="28575">
            <a:solidFill>
              <a:srgbClr val="00DFCA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416" name="Line 32"/>
          <p:cNvSpPr>
            <a:spLocks noChangeShapeType="1"/>
          </p:cNvSpPr>
          <p:nvPr/>
        </p:nvSpPr>
        <p:spPr bwMode="auto">
          <a:xfrm flipV="1">
            <a:off x="7008813" y="3165475"/>
            <a:ext cx="595312" cy="311150"/>
          </a:xfrm>
          <a:prstGeom prst="line">
            <a:avLst/>
          </a:prstGeom>
          <a:noFill/>
          <a:ln w="28575">
            <a:solidFill>
              <a:srgbClr val="00DFCA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417" name="Line 33"/>
          <p:cNvSpPr>
            <a:spLocks noChangeShapeType="1"/>
          </p:cNvSpPr>
          <p:nvPr/>
        </p:nvSpPr>
        <p:spPr bwMode="auto">
          <a:xfrm>
            <a:off x="7604125" y="3165475"/>
            <a:ext cx="320675" cy="381000"/>
          </a:xfrm>
          <a:prstGeom prst="line">
            <a:avLst/>
          </a:prstGeom>
          <a:noFill/>
          <a:ln w="28575">
            <a:solidFill>
              <a:srgbClr val="00DFCA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418" name="Rectangle 34"/>
          <p:cNvSpPr>
            <a:spLocks noChangeArrowheads="1"/>
          </p:cNvSpPr>
          <p:nvPr/>
        </p:nvSpPr>
        <p:spPr bwMode="auto">
          <a:xfrm>
            <a:off x="5114925" y="2728913"/>
            <a:ext cx="49784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ru-RU" altLang="es-ES" sz="1400" u="none">
                <a:solidFill>
                  <a:srgbClr val="00DFCA"/>
                </a:solidFill>
                <a:latin typeface="Times New Roman" pitchFamily="18" charset="0"/>
                <a:cs typeface="Times New Roman" pitchFamily="18" charset="0"/>
              </a:rPr>
              <a:t>ПИКОВЫЕ ЗНАЧЕНИЯ ФИЗИЧЕСКОЙ ПОДГОТОВКИ</a:t>
            </a:r>
            <a:endParaRPr lang="es-ES" altLang="es-ES" sz="1400" u="none">
              <a:solidFill>
                <a:srgbClr val="00DFC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Line 32"/>
          <p:cNvSpPr>
            <a:spLocks noChangeShapeType="1"/>
          </p:cNvSpPr>
          <p:nvPr/>
        </p:nvSpPr>
        <p:spPr bwMode="auto">
          <a:xfrm flipV="1">
            <a:off x="7008813" y="3165475"/>
            <a:ext cx="595312" cy="311150"/>
          </a:xfrm>
          <a:prstGeom prst="line">
            <a:avLst/>
          </a:prstGeom>
          <a:noFill/>
          <a:ln w="28575">
            <a:solidFill>
              <a:srgbClr val="00DFCA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37" name="Picture 35" descr="DA1_91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225" y="1968500"/>
            <a:ext cx="719138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6" descr="DA1_91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25" y="1897063"/>
            <a:ext cx="719138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7" descr="DA1_91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88" y="2257425"/>
            <a:ext cx="719137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8" descr="DA1_91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425" y="1603375"/>
            <a:ext cx="719138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9" descr="DA1_91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1603375"/>
            <a:ext cx="719138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0" descr="DA1_91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575" y="1603375"/>
            <a:ext cx="719138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10645775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6038" rIns="90488" bIns="46038" anchor="ctr"/>
          <a:lstStyle>
            <a:lvl1pPr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447675" indent="-23495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893763" indent="-236538" defTabSz="849313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343025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1790700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2479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7051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1623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6195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3600" u="none">
                <a:solidFill>
                  <a:srgbClr val="FFFFFF"/>
                </a:solidFill>
                <a:latin typeface="Times New Roman" pitchFamily="18" charset="0"/>
              </a:rPr>
              <a:t>ОБЩАЯ ТРЕНИРОВОЧНАЯ НАГРУЗКА 50-НЕДЕЛЬНОГО СЕЗОНА В ТРИАТЛОНЕ</a:t>
            </a:r>
            <a:endParaRPr lang="es-ES" altLang="es-ES" sz="36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746375" y="6572250"/>
            <a:ext cx="5645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GB" altLang="es-ES" sz="1800" u="none">
                <a:solidFill>
                  <a:srgbClr val="FFFFFF"/>
                </a:solidFill>
                <a:latin typeface="Times New Roman" pitchFamily="18" charset="0"/>
              </a:rPr>
              <a:t>Mujika, </a:t>
            </a:r>
            <a:r>
              <a:rPr lang="en-GB" altLang="es-ES" sz="1800" i="1" u="none">
                <a:solidFill>
                  <a:srgbClr val="FFFFFF"/>
                </a:solidFill>
                <a:latin typeface="Times New Roman" pitchFamily="18" charset="0"/>
              </a:rPr>
              <a:t>Int. J. Sports Physiol. Perform.</a:t>
            </a:r>
            <a:r>
              <a:rPr lang="en-GB" altLang="es-ES" sz="1800" u="none">
                <a:solidFill>
                  <a:srgbClr val="FFFFFF"/>
                </a:solidFill>
                <a:latin typeface="Times New Roman" pitchFamily="18" charset="0"/>
              </a:rPr>
              <a:t> 9: 727-731, 2014</a:t>
            </a:r>
          </a:p>
        </p:txBody>
      </p:sp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1638300"/>
            <a:ext cx="10442575" cy="403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11150"/>
            <a:ext cx="10645775" cy="1100138"/>
          </a:xfrm>
        </p:spPr>
        <p:txBody>
          <a:bodyPr lIns="90488" tIns="46038" rIns="90488" bIns="46038" anchor="t" anchorCtr="1"/>
          <a:lstStyle/>
          <a:p>
            <a:pPr defTabSz="849313">
              <a:lnSpc>
                <a:spcPct val="100000"/>
              </a:lnSpc>
            </a:pPr>
            <a:r>
              <a:rPr lang="ru-RU" altLang="es-ES" sz="3600" smtClean="0">
                <a:solidFill>
                  <a:srgbClr val="FFFFFF"/>
                </a:solidFill>
                <a:latin typeface="Times New Roman" pitchFamily="18" charset="0"/>
              </a:rPr>
              <a:t>ПРОГРАММА ТРЕНИРОВКИ ЖЕНСКОЙ СБОРНОЙ КОМАНДЫ ПО ФУТБОЛУ</a:t>
            </a:r>
            <a:endParaRPr lang="es-ES_tradnl" altLang="es-ES" sz="36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3" name="Picture 3" descr="Team_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568" y="1603053"/>
            <a:ext cx="792480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52388"/>
            <a:ext cx="10340975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6038" rIns="90488" bIns="46038" anchor="ctr"/>
          <a:lstStyle>
            <a:lvl1pPr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447675" indent="-23495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893763" indent="-236538" defTabSz="849313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343025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1790700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2479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7051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1623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6195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3200" u="none">
                <a:solidFill>
                  <a:srgbClr val="FFFFFF"/>
                </a:solidFill>
                <a:latin typeface="Times New Roman" pitchFamily="18" charset="0"/>
              </a:rPr>
              <a:t>Программа подготовки к Кубку мира</a:t>
            </a:r>
            <a:r>
              <a:rPr lang="es-ES" altLang="es-ES" sz="3200" u="none">
                <a:solidFill>
                  <a:srgbClr val="FFFFFF"/>
                </a:solidFill>
                <a:latin typeface="Times New Roman" pitchFamily="18" charset="0"/>
              </a:rPr>
              <a:t> 2003  </a:t>
            </a: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1624013" y="4543425"/>
            <a:ext cx="228600" cy="304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1852613" y="4543425"/>
            <a:ext cx="228600" cy="304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2081213" y="4543425"/>
            <a:ext cx="228600" cy="304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2309813" y="4543425"/>
            <a:ext cx="228600" cy="304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2538413" y="4543425"/>
            <a:ext cx="228600" cy="304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2767013" y="4543425"/>
            <a:ext cx="228600" cy="304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2995613" y="4543425"/>
            <a:ext cx="228600" cy="304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3224213" y="4543425"/>
            <a:ext cx="228600" cy="304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3452813" y="4543425"/>
            <a:ext cx="228600" cy="304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19468" name="Rectangle 12"/>
          <p:cNvSpPr>
            <a:spLocks noChangeArrowheads="1"/>
          </p:cNvSpPr>
          <p:nvPr/>
        </p:nvSpPr>
        <p:spPr bwMode="auto">
          <a:xfrm>
            <a:off x="3681413" y="4543425"/>
            <a:ext cx="228600" cy="304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3910013" y="4543425"/>
            <a:ext cx="228600" cy="304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19470" name="Rectangle 14"/>
          <p:cNvSpPr>
            <a:spLocks noChangeArrowheads="1"/>
          </p:cNvSpPr>
          <p:nvPr/>
        </p:nvSpPr>
        <p:spPr bwMode="auto">
          <a:xfrm>
            <a:off x="4138613" y="4543425"/>
            <a:ext cx="228600" cy="304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4367213" y="4543425"/>
            <a:ext cx="228600" cy="304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19472" name="Rectangle 16"/>
          <p:cNvSpPr>
            <a:spLocks noChangeArrowheads="1"/>
          </p:cNvSpPr>
          <p:nvPr/>
        </p:nvSpPr>
        <p:spPr bwMode="auto">
          <a:xfrm>
            <a:off x="4595813" y="4543425"/>
            <a:ext cx="228600" cy="304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19473" name="Rectangle 17"/>
          <p:cNvSpPr>
            <a:spLocks noChangeArrowheads="1"/>
          </p:cNvSpPr>
          <p:nvPr/>
        </p:nvSpPr>
        <p:spPr bwMode="auto">
          <a:xfrm>
            <a:off x="4824413" y="4543425"/>
            <a:ext cx="228600" cy="304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19474" name="Rectangle 18"/>
          <p:cNvSpPr>
            <a:spLocks noChangeArrowheads="1"/>
          </p:cNvSpPr>
          <p:nvPr/>
        </p:nvSpPr>
        <p:spPr bwMode="auto">
          <a:xfrm>
            <a:off x="5053013" y="4543425"/>
            <a:ext cx="228600" cy="304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19475" name="Rectangle 19"/>
          <p:cNvSpPr>
            <a:spLocks noChangeArrowheads="1"/>
          </p:cNvSpPr>
          <p:nvPr/>
        </p:nvSpPr>
        <p:spPr bwMode="auto">
          <a:xfrm>
            <a:off x="5281613" y="4543425"/>
            <a:ext cx="228600" cy="304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19476" name="Rectangle 20"/>
          <p:cNvSpPr>
            <a:spLocks noChangeArrowheads="1"/>
          </p:cNvSpPr>
          <p:nvPr/>
        </p:nvSpPr>
        <p:spPr bwMode="auto">
          <a:xfrm>
            <a:off x="5510213" y="4543425"/>
            <a:ext cx="228600" cy="304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19477" name="Rectangle 21"/>
          <p:cNvSpPr>
            <a:spLocks noChangeArrowheads="1"/>
          </p:cNvSpPr>
          <p:nvPr/>
        </p:nvSpPr>
        <p:spPr bwMode="auto">
          <a:xfrm>
            <a:off x="5738813" y="4543425"/>
            <a:ext cx="228600" cy="304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19478" name="Rectangle 22"/>
          <p:cNvSpPr>
            <a:spLocks noChangeArrowheads="1"/>
          </p:cNvSpPr>
          <p:nvPr/>
        </p:nvSpPr>
        <p:spPr bwMode="auto">
          <a:xfrm>
            <a:off x="5967413" y="4543425"/>
            <a:ext cx="228600" cy="304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19479" name="Rectangle 23"/>
          <p:cNvSpPr>
            <a:spLocks noChangeArrowheads="1"/>
          </p:cNvSpPr>
          <p:nvPr/>
        </p:nvSpPr>
        <p:spPr bwMode="auto">
          <a:xfrm>
            <a:off x="6196013" y="4543425"/>
            <a:ext cx="228600" cy="304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19480" name="Rectangle 24"/>
          <p:cNvSpPr>
            <a:spLocks noChangeArrowheads="1"/>
          </p:cNvSpPr>
          <p:nvPr/>
        </p:nvSpPr>
        <p:spPr bwMode="auto">
          <a:xfrm>
            <a:off x="6424613" y="4543425"/>
            <a:ext cx="228600" cy="304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19481" name="Rectangle 25"/>
          <p:cNvSpPr>
            <a:spLocks noChangeArrowheads="1"/>
          </p:cNvSpPr>
          <p:nvPr/>
        </p:nvSpPr>
        <p:spPr bwMode="auto">
          <a:xfrm>
            <a:off x="6653213" y="4543425"/>
            <a:ext cx="228600" cy="304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19482" name="Rectangle 26"/>
          <p:cNvSpPr>
            <a:spLocks noChangeArrowheads="1"/>
          </p:cNvSpPr>
          <p:nvPr/>
        </p:nvSpPr>
        <p:spPr bwMode="auto">
          <a:xfrm>
            <a:off x="6881813" y="4543425"/>
            <a:ext cx="228600" cy="304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19483" name="Rectangle 27"/>
          <p:cNvSpPr>
            <a:spLocks noChangeArrowheads="1"/>
          </p:cNvSpPr>
          <p:nvPr/>
        </p:nvSpPr>
        <p:spPr bwMode="auto">
          <a:xfrm>
            <a:off x="7110413" y="4543425"/>
            <a:ext cx="228600" cy="304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19484" name="Rectangle 28"/>
          <p:cNvSpPr>
            <a:spLocks noChangeArrowheads="1"/>
          </p:cNvSpPr>
          <p:nvPr/>
        </p:nvSpPr>
        <p:spPr bwMode="auto">
          <a:xfrm>
            <a:off x="7339013" y="4543425"/>
            <a:ext cx="228600" cy="304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19485" name="Rectangle 29"/>
          <p:cNvSpPr>
            <a:spLocks noChangeArrowheads="1"/>
          </p:cNvSpPr>
          <p:nvPr/>
        </p:nvSpPr>
        <p:spPr bwMode="auto">
          <a:xfrm>
            <a:off x="7567613" y="4543425"/>
            <a:ext cx="228600" cy="304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19486" name="Rectangle 30"/>
          <p:cNvSpPr>
            <a:spLocks noChangeArrowheads="1"/>
          </p:cNvSpPr>
          <p:nvPr/>
        </p:nvSpPr>
        <p:spPr bwMode="auto">
          <a:xfrm>
            <a:off x="7796213" y="4543425"/>
            <a:ext cx="228600" cy="304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19487" name="Rectangle 31"/>
          <p:cNvSpPr>
            <a:spLocks noChangeArrowheads="1"/>
          </p:cNvSpPr>
          <p:nvPr/>
        </p:nvSpPr>
        <p:spPr bwMode="auto">
          <a:xfrm>
            <a:off x="8024813" y="4543425"/>
            <a:ext cx="228600" cy="304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19488" name="Rectangle 32"/>
          <p:cNvSpPr>
            <a:spLocks noChangeArrowheads="1"/>
          </p:cNvSpPr>
          <p:nvPr/>
        </p:nvSpPr>
        <p:spPr bwMode="auto">
          <a:xfrm>
            <a:off x="8253413" y="4543425"/>
            <a:ext cx="228600" cy="304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19489" name="Rectangle 33"/>
          <p:cNvSpPr>
            <a:spLocks noChangeArrowheads="1"/>
          </p:cNvSpPr>
          <p:nvPr/>
        </p:nvSpPr>
        <p:spPr bwMode="auto">
          <a:xfrm>
            <a:off x="8482013" y="4543425"/>
            <a:ext cx="228600" cy="304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19490" name="Rectangle 34"/>
          <p:cNvSpPr>
            <a:spLocks noChangeArrowheads="1"/>
          </p:cNvSpPr>
          <p:nvPr/>
        </p:nvSpPr>
        <p:spPr bwMode="auto">
          <a:xfrm>
            <a:off x="8710613" y="4543425"/>
            <a:ext cx="228600" cy="304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19491" name="Rectangle 35"/>
          <p:cNvSpPr>
            <a:spLocks noChangeArrowheads="1"/>
          </p:cNvSpPr>
          <p:nvPr/>
        </p:nvSpPr>
        <p:spPr bwMode="auto">
          <a:xfrm>
            <a:off x="8939213" y="4543425"/>
            <a:ext cx="228600" cy="304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19492" name="Rectangle 36"/>
          <p:cNvSpPr>
            <a:spLocks noChangeArrowheads="1"/>
          </p:cNvSpPr>
          <p:nvPr/>
        </p:nvSpPr>
        <p:spPr bwMode="auto">
          <a:xfrm>
            <a:off x="1624013" y="4848225"/>
            <a:ext cx="838200" cy="304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19493" name="Rectangle 37"/>
          <p:cNvSpPr>
            <a:spLocks noChangeArrowheads="1"/>
          </p:cNvSpPr>
          <p:nvPr/>
        </p:nvSpPr>
        <p:spPr bwMode="auto">
          <a:xfrm>
            <a:off x="2462213" y="4848225"/>
            <a:ext cx="838200" cy="304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19494" name="Rectangle 38"/>
          <p:cNvSpPr>
            <a:spLocks noChangeArrowheads="1"/>
          </p:cNvSpPr>
          <p:nvPr/>
        </p:nvSpPr>
        <p:spPr bwMode="auto">
          <a:xfrm>
            <a:off x="3300413" y="4848225"/>
            <a:ext cx="1143000" cy="304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19495" name="Rectangle 39"/>
          <p:cNvSpPr>
            <a:spLocks noChangeArrowheads="1"/>
          </p:cNvSpPr>
          <p:nvPr/>
        </p:nvSpPr>
        <p:spPr bwMode="auto">
          <a:xfrm>
            <a:off x="4443413" y="4848225"/>
            <a:ext cx="990600" cy="304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19496" name="Rectangle 40"/>
          <p:cNvSpPr>
            <a:spLocks noChangeArrowheads="1"/>
          </p:cNvSpPr>
          <p:nvPr/>
        </p:nvSpPr>
        <p:spPr bwMode="auto">
          <a:xfrm>
            <a:off x="5434013" y="4848225"/>
            <a:ext cx="990600" cy="304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19497" name="Rectangle 41"/>
          <p:cNvSpPr>
            <a:spLocks noChangeArrowheads="1"/>
          </p:cNvSpPr>
          <p:nvPr/>
        </p:nvSpPr>
        <p:spPr bwMode="auto">
          <a:xfrm>
            <a:off x="6424613" y="4848225"/>
            <a:ext cx="990600" cy="304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19498" name="Rectangle 42"/>
          <p:cNvSpPr>
            <a:spLocks noChangeArrowheads="1"/>
          </p:cNvSpPr>
          <p:nvPr/>
        </p:nvSpPr>
        <p:spPr bwMode="auto">
          <a:xfrm>
            <a:off x="7415213" y="4848225"/>
            <a:ext cx="1066800" cy="304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19499" name="Rectangle 43"/>
          <p:cNvSpPr>
            <a:spLocks noChangeArrowheads="1"/>
          </p:cNvSpPr>
          <p:nvPr/>
        </p:nvSpPr>
        <p:spPr bwMode="auto">
          <a:xfrm>
            <a:off x="8482013" y="4848225"/>
            <a:ext cx="685800" cy="304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19500" name="Rectangle 44"/>
          <p:cNvSpPr>
            <a:spLocks noChangeArrowheads="1"/>
          </p:cNvSpPr>
          <p:nvPr/>
        </p:nvSpPr>
        <p:spPr bwMode="auto">
          <a:xfrm>
            <a:off x="1624013" y="5153025"/>
            <a:ext cx="685800" cy="304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19501" name="Rectangle 45"/>
          <p:cNvSpPr>
            <a:spLocks noChangeArrowheads="1"/>
          </p:cNvSpPr>
          <p:nvPr/>
        </p:nvSpPr>
        <p:spPr bwMode="auto">
          <a:xfrm>
            <a:off x="2309813" y="5153025"/>
            <a:ext cx="685800" cy="304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19502" name="Rectangle 46"/>
          <p:cNvSpPr>
            <a:spLocks noChangeArrowheads="1"/>
          </p:cNvSpPr>
          <p:nvPr/>
        </p:nvSpPr>
        <p:spPr bwMode="auto">
          <a:xfrm>
            <a:off x="2995613" y="5153025"/>
            <a:ext cx="457200" cy="304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19503" name="Rectangle 47"/>
          <p:cNvSpPr>
            <a:spLocks noChangeArrowheads="1"/>
          </p:cNvSpPr>
          <p:nvPr/>
        </p:nvSpPr>
        <p:spPr bwMode="auto">
          <a:xfrm>
            <a:off x="3452813" y="5153025"/>
            <a:ext cx="228600" cy="304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19504" name="Rectangle 48"/>
          <p:cNvSpPr>
            <a:spLocks noChangeArrowheads="1"/>
          </p:cNvSpPr>
          <p:nvPr/>
        </p:nvSpPr>
        <p:spPr bwMode="auto">
          <a:xfrm>
            <a:off x="3681413" y="5153025"/>
            <a:ext cx="228600" cy="304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19505" name="Rectangle 49"/>
          <p:cNvSpPr>
            <a:spLocks noChangeArrowheads="1"/>
          </p:cNvSpPr>
          <p:nvPr/>
        </p:nvSpPr>
        <p:spPr bwMode="auto">
          <a:xfrm>
            <a:off x="3910013" y="5153025"/>
            <a:ext cx="228600" cy="304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19506" name="Rectangle 50"/>
          <p:cNvSpPr>
            <a:spLocks noChangeArrowheads="1"/>
          </p:cNvSpPr>
          <p:nvPr/>
        </p:nvSpPr>
        <p:spPr bwMode="auto">
          <a:xfrm>
            <a:off x="4138613" y="5153025"/>
            <a:ext cx="2971800" cy="304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19507" name="Rectangle 51"/>
          <p:cNvSpPr>
            <a:spLocks noChangeArrowheads="1"/>
          </p:cNvSpPr>
          <p:nvPr/>
        </p:nvSpPr>
        <p:spPr bwMode="auto">
          <a:xfrm>
            <a:off x="7110413" y="5153025"/>
            <a:ext cx="914400" cy="304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19508" name="Rectangle 52"/>
          <p:cNvSpPr>
            <a:spLocks noChangeArrowheads="1"/>
          </p:cNvSpPr>
          <p:nvPr/>
        </p:nvSpPr>
        <p:spPr bwMode="auto">
          <a:xfrm>
            <a:off x="8024813" y="5153025"/>
            <a:ext cx="685800" cy="304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19509" name="Rectangle 53"/>
          <p:cNvSpPr>
            <a:spLocks noChangeArrowheads="1"/>
          </p:cNvSpPr>
          <p:nvPr/>
        </p:nvSpPr>
        <p:spPr bwMode="auto">
          <a:xfrm>
            <a:off x="8710613" y="5153025"/>
            <a:ext cx="457200" cy="304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19510" name="Rectangle 54"/>
          <p:cNvSpPr>
            <a:spLocks noChangeArrowheads="1"/>
          </p:cNvSpPr>
          <p:nvPr/>
        </p:nvSpPr>
        <p:spPr bwMode="auto">
          <a:xfrm>
            <a:off x="1624013" y="5457825"/>
            <a:ext cx="2286000" cy="304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19511" name="Rectangle 55"/>
          <p:cNvSpPr>
            <a:spLocks noChangeArrowheads="1"/>
          </p:cNvSpPr>
          <p:nvPr/>
        </p:nvSpPr>
        <p:spPr bwMode="auto">
          <a:xfrm>
            <a:off x="3910013" y="5457825"/>
            <a:ext cx="228600" cy="304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19512" name="Rectangle 56"/>
          <p:cNvSpPr>
            <a:spLocks noChangeArrowheads="1"/>
          </p:cNvSpPr>
          <p:nvPr/>
        </p:nvSpPr>
        <p:spPr bwMode="auto">
          <a:xfrm>
            <a:off x="4138613" y="5457825"/>
            <a:ext cx="5029200" cy="304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19513" name="Rectangle 57"/>
          <p:cNvSpPr>
            <a:spLocks noChangeArrowheads="1"/>
          </p:cNvSpPr>
          <p:nvPr/>
        </p:nvSpPr>
        <p:spPr bwMode="auto">
          <a:xfrm>
            <a:off x="1624013" y="5762625"/>
            <a:ext cx="7543800" cy="304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19514" name="Rectangle 58"/>
          <p:cNvSpPr>
            <a:spLocks noChangeArrowheads="1"/>
          </p:cNvSpPr>
          <p:nvPr/>
        </p:nvSpPr>
        <p:spPr bwMode="auto">
          <a:xfrm>
            <a:off x="3109913" y="5783263"/>
            <a:ext cx="465137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1400" u="none">
                <a:solidFill>
                  <a:schemeClr val="hlink"/>
                </a:solidFill>
                <a:latin typeface="Times New Roman" pitchFamily="18" charset="0"/>
              </a:rPr>
              <a:t>ПРОГРАММА ПОДГОТОВКИ К КУБКУ МИРА </a:t>
            </a:r>
            <a:r>
              <a:rPr lang="es-ES" altLang="es-ES" sz="1400" u="none">
                <a:solidFill>
                  <a:schemeClr val="hlink"/>
                </a:solidFill>
                <a:latin typeface="Times New Roman" pitchFamily="18" charset="0"/>
              </a:rPr>
              <a:t>2003</a:t>
            </a:r>
          </a:p>
        </p:txBody>
      </p:sp>
      <p:sp>
        <p:nvSpPr>
          <p:cNvPr id="19515" name="Rectangle 59"/>
          <p:cNvSpPr>
            <a:spLocks noChangeArrowheads="1"/>
          </p:cNvSpPr>
          <p:nvPr/>
        </p:nvSpPr>
        <p:spPr bwMode="auto">
          <a:xfrm>
            <a:off x="1976438" y="5478463"/>
            <a:ext cx="153828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1400" u="none">
                <a:solidFill>
                  <a:srgbClr val="FFFFFF"/>
                </a:solidFill>
                <a:latin typeface="Times New Roman" pitchFamily="18" charset="0"/>
              </a:rPr>
              <a:t>МАКРОЦИКЛ</a:t>
            </a:r>
            <a:r>
              <a:rPr lang="es-ES" altLang="es-ES" sz="1400" u="none">
                <a:solidFill>
                  <a:srgbClr val="FFFFFF"/>
                </a:solidFill>
                <a:latin typeface="Times New Roman" pitchFamily="18" charset="0"/>
              </a:rPr>
              <a:t> 1</a:t>
            </a:r>
          </a:p>
        </p:txBody>
      </p:sp>
      <p:sp>
        <p:nvSpPr>
          <p:cNvPr id="19516" name="Rectangle 60"/>
          <p:cNvSpPr>
            <a:spLocks noChangeArrowheads="1"/>
          </p:cNvSpPr>
          <p:nvPr/>
        </p:nvSpPr>
        <p:spPr bwMode="auto">
          <a:xfrm>
            <a:off x="5753100" y="5478463"/>
            <a:ext cx="1538288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1400" u="none">
                <a:solidFill>
                  <a:srgbClr val="FFFFFF"/>
                </a:solidFill>
                <a:latin typeface="Times New Roman" pitchFamily="18" charset="0"/>
              </a:rPr>
              <a:t>МАКРОЦИКЛ </a:t>
            </a:r>
            <a:r>
              <a:rPr lang="es-ES" altLang="es-ES" sz="1400" u="none">
                <a:solidFill>
                  <a:srgbClr val="FFFFFF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19517" name="Rectangle 61"/>
          <p:cNvSpPr>
            <a:spLocks noChangeArrowheads="1"/>
          </p:cNvSpPr>
          <p:nvPr/>
        </p:nvSpPr>
        <p:spPr bwMode="auto">
          <a:xfrm>
            <a:off x="1630363" y="4913313"/>
            <a:ext cx="817562" cy="23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1000" u="none">
                <a:solidFill>
                  <a:srgbClr val="FFFFFF"/>
                </a:solidFill>
                <a:latin typeface="Times New Roman" pitchFamily="18" charset="0"/>
              </a:rPr>
              <a:t>ФЕВРАЛЬ</a:t>
            </a:r>
            <a:endParaRPr lang="es-ES" altLang="es-ES" sz="10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9518" name="Rectangle 62"/>
          <p:cNvSpPr>
            <a:spLocks noChangeArrowheads="1"/>
          </p:cNvSpPr>
          <p:nvPr/>
        </p:nvSpPr>
        <p:spPr bwMode="auto">
          <a:xfrm>
            <a:off x="2592388" y="4924425"/>
            <a:ext cx="561975" cy="23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1000" u="none">
                <a:solidFill>
                  <a:srgbClr val="FFFFFF"/>
                </a:solidFill>
                <a:latin typeface="Times New Roman" pitchFamily="18" charset="0"/>
              </a:rPr>
              <a:t>МАРТ</a:t>
            </a:r>
            <a:endParaRPr lang="es-ES" altLang="es-ES" sz="10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9519" name="Rectangle 63"/>
          <p:cNvSpPr>
            <a:spLocks noChangeArrowheads="1"/>
          </p:cNvSpPr>
          <p:nvPr/>
        </p:nvSpPr>
        <p:spPr bwMode="auto">
          <a:xfrm>
            <a:off x="3502025" y="4924425"/>
            <a:ext cx="720725" cy="23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1000" u="none">
                <a:solidFill>
                  <a:srgbClr val="FFFFFF"/>
                </a:solidFill>
                <a:latin typeface="Times New Roman" pitchFamily="18" charset="0"/>
              </a:rPr>
              <a:t>АПРЕЛЬ</a:t>
            </a:r>
            <a:endParaRPr lang="es-ES" altLang="es-ES" sz="10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9520" name="Rectangle 64"/>
          <p:cNvSpPr>
            <a:spLocks noChangeArrowheads="1"/>
          </p:cNvSpPr>
          <p:nvPr/>
        </p:nvSpPr>
        <p:spPr bwMode="auto">
          <a:xfrm>
            <a:off x="4643438" y="4924425"/>
            <a:ext cx="498475" cy="23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1000" u="none">
                <a:solidFill>
                  <a:srgbClr val="FFFFFF"/>
                </a:solidFill>
                <a:latin typeface="Times New Roman" pitchFamily="18" charset="0"/>
              </a:rPr>
              <a:t>МАЙ</a:t>
            </a:r>
            <a:endParaRPr lang="es-ES" altLang="es-ES" sz="10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9521" name="Rectangle 65"/>
          <p:cNvSpPr>
            <a:spLocks noChangeArrowheads="1"/>
          </p:cNvSpPr>
          <p:nvPr/>
        </p:nvSpPr>
        <p:spPr bwMode="auto">
          <a:xfrm>
            <a:off x="5648325" y="4924425"/>
            <a:ext cx="612775" cy="23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1000" u="none">
                <a:solidFill>
                  <a:srgbClr val="FFFFFF"/>
                </a:solidFill>
                <a:latin typeface="Times New Roman" pitchFamily="18" charset="0"/>
              </a:rPr>
              <a:t>ИЮНЬ</a:t>
            </a:r>
            <a:endParaRPr lang="es-ES" altLang="es-ES" sz="10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9522" name="Rectangle 66"/>
          <p:cNvSpPr>
            <a:spLocks noChangeArrowheads="1"/>
          </p:cNvSpPr>
          <p:nvPr/>
        </p:nvSpPr>
        <p:spPr bwMode="auto">
          <a:xfrm>
            <a:off x="6659563" y="4924425"/>
            <a:ext cx="609600" cy="23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1000" u="none">
                <a:solidFill>
                  <a:srgbClr val="FFFFFF"/>
                </a:solidFill>
                <a:latin typeface="Times New Roman" pitchFamily="18" charset="0"/>
              </a:rPr>
              <a:t>ИЮЛЬ</a:t>
            </a:r>
            <a:endParaRPr lang="es-ES" altLang="es-ES" sz="10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9523" name="Rectangle 67"/>
          <p:cNvSpPr>
            <a:spLocks noChangeArrowheads="1"/>
          </p:cNvSpPr>
          <p:nvPr/>
        </p:nvSpPr>
        <p:spPr bwMode="auto">
          <a:xfrm>
            <a:off x="7612063" y="4924425"/>
            <a:ext cx="717550" cy="23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1000" u="none">
                <a:solidFill>
                  <a:srgbClr val="FFFFFF"/>
                </a:solidFill>
                <a:latin typeface="Times New Roman" pitchFamily="18" charset="0"/>
              </a:rPr>
              <a:t>АВГУСТ</a:t>
            </a:r>
            <a:endParaRPr lang="es-ES" altLang="es-ES" sz="10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9524" name="Rectangle 68"/>
          <p:cNvSpPr>
            <a:spLocks noChangeArrowheads="1"/>
          </p:cNvSpPr>
          <p:nvPr/>
        </p:nvSpPr>
        <p:spPr bwMode="auto">
          <a:xfrm>
            <a:off x="8413750" y="4924425"/>
            <a:ext cx="889000" cy="23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1000" u="none">
                <a:solidFill>
                  <a:srgbClr val="FFFFFF"/>
                </a:solidFill>
                <a:latin typeface="Times New Roman" pitchFamily="18" charset="0"/>
              </a:rPr>
              <a:t>СЕНТЯБРЬ</a:t>
            </a:r>
            <a:endParaRPr lang="es-ES" altLang="es-ES" sz="10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9525" name="Rectangle 69"/>
          <p:cNvSpPr>
            <a:spLocks noChangeArrowheads="1"/>
          </p:cNvSpPr>
          <p:nvPr/>
        </p:nvSpPr>
        <p:spPr bwMode="auto">
          <a:xfrm>
            <a:off x="1560513" y="5200650"/>
            <a:ext cx="8604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1200" u="none">
                <a:solidFill>
                  <a:srgbClr val="FFFFFF"/>
                </a:solidFill>
                <a:latin typeface="Times New Roman" pitchFamily="18" charset="0"/>
              </a:rPr>
              <a:t>ОСНОВА</a:t>
            </a:r>
            <a:endParaRPr lang="es-ES" altLang="es-ES" sz="12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9526" name="Rectangle 70"/>
          <p:cNvSpPr>
            <a:spLocks noChangeArrowheads="1"/>
          </p:cNvSpPr>
          <p:nvPr/>
        </p:nvSpPr>
        <p:spPr bwMode="auto">
          <a:xfrm>
            <a:off x="2168525" y="5200650"/>
            <a:ext cx="927100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1200" u="none">
                <a:solidFill>
                  <a:srgbClr val="FFFFFF"/>
                </a:solidFill>
                <a:latin typeface="Times New Roman" pitchFamily="18" charset="0"/>
              </a:rPr>
              <a:t>ПЕРЕХОД</a:t>
            </a:r>
            <a:endParaRPr lang="es-ES" altLang="es-ES" sz="12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9527" name="Rectangle 71"/>
          <p:cNvSpPr>
            <a:spLocks noChangeArrowheads="1"/>
          </p:cNvSpPr>
          <p:nvPr/>
        </p:nvSpPr>
        <p:spPr bwMode="auto">
          <a:xfrm>
            <a:off x="2995613" y="5200650"/>
            <a:ext cx="404812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s-ES" altLang="es-ES" sz="1200" u="none">
                <a:solidFill>
                  <a:srgbClr val="FFFFFF"/>
                </a:solidFill>
                <a:latin typeface="Times New Roman" pitchFamily="18" charset="0"/>
              </a:rPr>
              <a:t>S/P</a:t>
            </a:r>
          </a:p>
        </p:txBody>
      </p:sp>
      <p:sp>
        <p:nvSpPr>
          <p:cNvPr id="19528" name="Rectangle 72"/>
          <p:cNvSpPr>
            <a:spLocks noChangeArrowheads="1"/>
          </p:cNvSpPr>
          <p:nvPr/>
        </p:nvSpPr>
        <p:spPr bwMode="auto">
          <a:xfrm>
            <a:off x="3452813" y="5200650"/>
            <a:ext cx="28575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s-ES" altLang="es-ES" sz="1200" u="none">
                <a:solidFill>
                  <a:srgbClr val="FFFFFF"/>
                </a:solidFill>
                <a:latin typeface="Times New Roman" pitchFamily="18" charset="0"/>
              </a:rPr>
              <a:t>T</a:t>
            </a:r>
          </a:p>
        </p:txBody>
      </p:sp>
      <p:sp>
        <p:nvSpPr>
          <p:cNvPr id="19529" name="Rectangle 73"/>
          <p:cNvSpPr>
            <a:spLocks noChangeArrowheads="1"/>
          </p:cNvSpPr>
          <p:nvPr/>
        </p:nvSpPr>
        <p:spPr bwMode="auto">
          <a:xfrm>
            <a:off x="3605213" y="5200650"/>
            <a:ext cx="293687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s-ES" altLang="es-ES" sz="1200" u="none">
                <a:solidFill>
                  <a:srgbClr val="FFFFFF"/>
                </a:solidFill>
                <a:latin typeface="Times New Roman" pitchFamily="18" charset="0"/>
              </a:rPr>
              <a:t>C</a:t>
            </a:r>
          </a:p>
        </p:txBody>
      </p:sp>
      <p:sp>
        <p:nvSpPr>
          <p:cNvPr id="19530" name="Rectangle 74"/>
          <p:cNvSpPr>
            <a:spLocks noChangeArrowheads="1"/>
          </p:cNvSpPr>
          <p:nvPr/>
        </p:nvSpPr>
        <p:spPr bwMode="auto">
          <a:xfrm>
            <a:off x="5076825" y="5200650"/>
            <a:ext cx="8604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1200" u="none">
                <a:solidFill>
                  <a:srgbClr val="FFFFFF"/>
                </a:solidFill>
                <a:latin typeface="Times New Roman" pitchFamily="18" charset="0"/>
              </a:rPr>
              <a:t>ОСНОВА</a:t>
            </a:r>
            <a:endParaRPr lang="es-ES" altLang="es-ES" sz="12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9531" name="Rectangle 75"/>
          <p:cNvSpPr>
            <a:spLocks noChangeArrowheads="1"/>
          </p:cNvSpPr>
          <p:nvPr/>
        </p:nvSpPr>
        <p:spPr bwMode="auto">
          <a:xfrm>
            <a:off x="7135813" y="5200650"/>
            <a:ext cx="927100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1200" u="none">
                <a:solidFill>
                  <a:srgbClr val="FFFFFF"/>
                </a:solidFill>
                <a:latin typeface="Times New Roman" pitchFamily="18" charset="0"/>
              </a:rPr>
              <a:t>ПЕРЕХОД</a:t>
            </a:r>
            <a:endParaRPr lang="es-ES" altLang="es-ES" sz="12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9532" name="Rectangle 76"/>
          <p:cNvSpPr>
            <a:spLocks noChangeArrowheads="1"/>
          </p:cNvSpPr>
          <p:nvPr/>
        </p:nvSpPr>
        <p:spPr bwMode="auto">
          <a:xfrm>
            <a:off x="8153400" y="5200650"/>
            <a:ext cx="404813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s-ES" altLang="es-ES" sz="1200" u="none">
                <a:solidFill>
                  <a:srgbClr val="FFFFFF"/>
                </a:solidFill>
                <a:latin typeface="Times New Roman" pitchFamily="18" charset="0"/>
              </a:rPr>
              <a:t>S/P</a:t>
            </a:r>
          </a:p>
        </p:txBody>
      </p:sp>
      <p:sp>
        <p:nvSpPr>
          <p:cNvPr id="19533" name="Rectangle 77"/>
          <p:cNvSpPr>
            <a:spLocks noChangeArrowheads="1"/>
          </p:cNvSpPr>
          <p:nvPr/>
        </p:nvSpPr>
        <p:spPr bwMode="auto">
          <a:xfrm>
            <a:off x="8805863" y="5200650"/>
            <a:ext cx="28575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s-ES" altLang="es-ES" sz="1200" u="none">
                <a:solidFill>
                  <a:srgbClr val="FFFFFF"/>
                </a:solidFill>
                <a:latin typeface="Times New Roman" pitchFamily="18" charset="0"/>
              </a:rPr>
              <a:t>T</a:t>
            </a:r>
          </a:p>
        </p:txBody>
      </p:sp>
      <p:sp>
        <p:nvSpPr>
          <p:cNvPr id="19534" name="Line 78"/>
          <p:cNvSpPr>
            <a:spLocks noChangeShapeType="1"/>
          </p:cNvSpPr>
          <p:nvPr/>
        </p:nvSpPr>
        <p:spPr bwMode="auto">
          <a:xfrm>
            <a:off x="7186613" y="4086225"/>
            <a:ext cx="0" cy="457200"/>
          </a:xfrm>
          <a:prstGeom prst="line">
            <a:avLst/>
          </a:prstGeom>
          <a:noFill/>
          <a:ln w="12700">
            <a:solidFill>
              <a:srgbClr val="00DFCA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535" name="Line 79"/>
          <p:cNvSpPr>
            <a:spLocks noChangeShapeType="1"/>
          </p:cNvSpPr>
          <p:nvPr/>
        </p:nvSpPr>
        <p:spPr bwMode="auto">
          <a:xfrm>
            <a:off x="8786813" y="4086225"/>
            <a:ext cx="0" cy="457200"/>
          </a:xfrm>
          <a:prstGeom prst="line">
            <a:avLst/>
          </a:prstGeom>
          <a:noFill/>
          <a:ln w="12700">
            <a:solidFill>
              <a:srgbClr val="00DFCA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536" name="Line 80"/>
          <p:cNvSpPr>
            <a:spLocks noChangeShapeType="1"/>
          </p:cNvSpPr>
          <p:nvPr/>
        </p:nvSpPr>
        <p:spPr bwMode="auto">
          <a:xfrm>
            <a:off x="9167813" y="4086225"/>
            <a:ext cx="0" cy="457200"/>
          </a:xfrm>
          <a:prstGeom prst="line">
            <a:avLst/>
          </a:prstGeom>
          <a:noFill/>
          <a:ln w="38100">
            <a:solidFill>
              <a:srgbClr val="FE9B0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537" name="Line 81"/>
          <p:cNvSpPr>
            <a:spLocks noChangeShapeType="1"/>
          </p:cNvSpPr>
          <p:nvPr/>
        </p:nvSpPr>
        <p:spPr bwMode="auto">
          <a:xfrm>
            <a:off x="3681413" y="4086225"/>
            <a:ext cx="0" cy="457200"/>
          </a:xfrm>
          <a:prstGeom prst="line">
            <a:avLst/>
          </a:prstGeom>
          <a:noFill/>
          <a:ln w="38100">
            <a:solidFill>
              <a:srgbClr val="FE9B0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538" name="Line 82"/>
          <p:cNvSpPr>
            <a:spLocks noChangeShapeType="1"/>
          </p:cNvSpPr>
          <p:nvPr/>
        </p:nvSpPr>
        <p:spPr bwMode="auto">
          <a:xfrm flipV="1">
            <a:off x="1624013" y="4162425"/>
            <a:ext cx="0" cy="3810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539" name="Rectangle 83"/>
          <p:cNvSpPr>
            <a:spLocks noChangeArrowheads="1"/>
          </p:cNvSpPr>
          <p:nvPr/>
        </p:nvSpPr>
        <p:spPr bwMode="auto">
          <a:xfrm>
            <a:off x="1117600" y="3857625"/>
            <a:ext cx="1047750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1200" u="none">
                <a:solidFill>
                  <a:srgbClr val="FFFFFF"/>
                </a:solidFill>
                <a:latin typeface="Times New Roman" pitchFamily="18" charset="0"/>
              </a:rPr>
              <a:t>3 ФЕВРАЛЯ</a:t>
            </a:r>
            <a:endParaRPr lang="es-ES" altLang="es-ES" sz="12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9540" name="Rectangle 84"/>
          <p:cNvSpPr>
            <a:spLocks noChangeArrowheads="1"/>
          </p:cNvSpPr>
          <p:nvPr/>
        </p:nvSpPr>
        <p:spPr bwMode="auto">
          <a:xfrm>
            <a:off x="3049588" y="3629025"/>
            <a:ext cx="132397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1200" u="none">
                <a:solidFill>
                  <a:srgbClr val="FE9B03"/>
                </a:solidFill>
                <a:latin typeface="Times New Roman" pitchFamily="18" charset="0"/>
              </a:rPr>
              <a:t>ОТБОРОЧНЫЕ</a:t>
            </a:r>
            <a:endParaRPr lang="es-ES" altLang="es-ES" sz="1200" u="none">
              <a:solidFill>
                <a:srgbClr val="FE9B03"/>
              </a:solidFill>
              <a:latin typeface="Times New Roman" pitchFamily="18" charset="0"/>
            </a:endParaRPr>
          </a:p>
        </p:txBody>
      </p:sp>
      <p:sp>
        <p:nvSpPr>
          <p:cNvPr id="19541" name="Rectangle 85"/>
          <p:cNvSpPr>
            <a:spLocks noChangeArrowheads="1"/>
          </p:cNvSpPr>
          <p:nvPr/>
        </p:nvSpPr>
        <p:spPr bwMode="auto">
          <a:xfrm>
            <a:off x="8599488" y="3629025"/>
            <a:ext cx="1227137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1200" u="none">
                <a:solidFill>
                  <a:srgbClr val="FE9B03"/>
                </a:solidFill>
                <a:latin typeface="Times New Roman" pitchFamily="18" charset="0"/>
              </a:rPr>
              <a:t>КУБОК МИРА</a:t>
            </a:r>
            <a:endParaRPr lang="es-ES" altLang="es-ES" sz="1200" u="none">
              <a:solidFill>
                <a:srgbClr val="FE9B03"/>
              </a:solidFill>
              <a:latin typeface="Times New Roman" pitchFamily="18" charset="0"/>
            </a:endParaRPr>
          </a:p>
        </p:txBody>
      </p:sp>
      <p:sp>
        <p:nvSpPr>
          <p:cNvPr id="19542" name="Rectangle 86"/>
          <p:cNvSpPr>
            <a:spLocks noChangeArrowheads="1"/>
          </p:cNvSpPr>
          <p:nvPr/>
        </p:nvSpPr>
        <p:spPr bwMode="auto">
          <a:xfrm>
            <a:off x="6937304" y="3857625"/>
            <a:ext cx="441468" cy="25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1200" u="none" dirty="0" smtClean="0">
                <a:solidFill>
                  <a:srgbClr val="00DFCA"/>
                </a:solidFill>
                <a:latin typeface="Times New Roman" pitchFamily="18" charset="0"/>
              </a:rPr>
              <a:t>Тур</a:t>
            </a:r>
            <a:endParaRPr lang="es-ES" altLang="es-ES" sz="1200" u="none" dirty="0">
              <a:solidFill>
                <a:srgbClr val="00DFCA"/>
              </a:solidFill>
              <a:latin typeface="Times New Roman" pitchFamily="18" charset="0"/>
            </a:endParaRPr>
          </a:p>
        </p:txBody>
      </p:sp>
      <p:sp>
        <p:nvSpPr>
          <p:cNvPr id="19543" name="Rectangle 87"/>
          <p:cNvSpPr>
            <a:spLocks noChangeArrowheads="1"/>
          </p:cNvSpPr>
          <p:nvPr/>
        </p:nvSpPr>
        <p:spPr bwMode="auto">
          <a:xfrm>
            <a:off x="8537503" y="3857625"/>
            <a:ext cx="441468" cy="25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1200" u="none" dirty="0" smtClean="0">
                <a:solidFill>
                  <a:srgbClr val="00DFCA"/>
                </a:solidFill>
                <a:latin typeface="Times New Roman" pitchFamily="18" charset="0"/>
              </a:rPr>
              <a:t>Тур</a:t>
            </a:r>
            <a:endParaRPr lang="es-ES" altLang="es-ES" sz="1200" u="none" dirty="0">
              <a:solidFill>
                <a:srgbClr val="00DFCA"/>
              </a:solidFill>
              <a:latin typeface="Times New Roman" pitchFamily="18" charset="0"/>
            </a:endParaRPr>
          </a:p>
        </p:txBody>
      </p:sp>
      <p:grpSp>
        <p:nvGrpSpPr>
          <p:cNvPr id="19544" name="Group 88"/>
          <p:cNvGrpSpPr>
            <a:grpSpLocks/>
          </p:cNvGrpSpPr>
          <p:nvPr/>
        </p:nvGrpSpPr>
        <p:grpSpPr bwMode="auto">
          <a:xfrm>
            <a:off x="1624013" y="2409825"/>
            <a:ext cx="2286000" cy="1198563"/>
            <a:chOff x="960" y="659"/>
            <a:chExt cx="5088" cy="1152"/>
          </a:xfrm>
        </p:grpSpPr>
        <p:sp>
          <p:nvSpPr>
            <p:cNvPr id="19550" name="Freeform 89"/>
            <p:cNvSpPr>
              <a:spLocks/>
            </p:cNvSpPr>
            <p:nvPr/>
          </p:nvSpPr>
          <p:spPr bwMode="auto">
            <a:xfrm>
              <a:off x="960" y="659"/>
              <a:ext cx="5068" cy="824"/>
            </a:xfrm>
            <a:custGeom>
              <a:avLst/>
              <a:gdLst>
                <a:gd name="T0" fmla="*/ 14908 w 2810"/>
                <a:gd name="T1" fmla="*/ 2879258 h 384"/>
                <a:gd name="T2" fmla="*/ 76924 w 2810"/>
                <a:gd name="T3" fmla="*/ 2727858 h 384"/>
                <a:gd name="T4" fmla="*/ 179894 w 2810"/>
                <a:gd name="T5" fmla="*/ 2469328 h 384"/>
                <a:gd name="T6" fmla="*/ 258309 w 2810"/>
                <a:gd name="T7" fmla="*/ 2270755 h 384"/>
                <a:gd name="T8" fmla="*/ 289208 w 2810"/>
                <a:gd name="T9" fmla="*/ 2194673 h 384"/>
                <a:gd name="T10" fmla="*/ 319867 w 2810"/>
                <a:gd name="T11" fmla="*/ 2039258 h 384"/>
                <a:gd name="T12" fmla="*/ 397999 w 2810"/>
                <a:gd name="T13" fmla="*/ 1647489 h 384"/>
                <a:gd name="T14" fmla="*/ 500020 w 2810"/>
                <a:gd name="T15" fmla="*/ 1123910 h 384"/>
                <a:gd name="T16" fmla="*/ 561598 w 2810"/>
                <a:gd name="T17" fmla="*/ 821848 h 384"/>
                <a:gd name="T18" fmla="*/ 585163 w 2810"/>
                <a:gd name="T19" fmla="*/ 724594 h 384"/>
                <a:gd name="T20" fmla="*/ 654003 w 2810"/>
                <a:gd name="T21" fmla="*/ 600241 h 384"/>
                <a:gd name="T22" fmla="*/ 796120 w 2810"/>
                <a:gd name="T23" fmla="*/ 372244 h 384"/>
                <a:gd name="T24" fmla="*/ 934471 w 2810"/>
                <a:gd name="T25" fmla="*/ 132175 h 384"/>
                <a:gd name="T26" fmla="*/ 1004364 w 2810"/>
                <a:gd name="T27" fmla="*/ 18469 h 384"/>
                <a:gd name="T28" fmla="*/ 1035032 w 2810"/>
                <a:gd name="T29" fmla="*/ 39631 h 384"/>
                <a:gd name="T30" fmla="*/ 1128945 w 2810"/>
                <a:gd name="T31" fmla="*/ 190183 h 384"/>
                <a:gd name="T32" fmla="*/ 1282583 w 2810"/>
                <a:gd name="T33" fmla="*/ 457103 h 384"/>
                <a:gd name="T34" fmla="*/ 1431265 w 2810"/>
                <a:gd name="T35" fmla="*/ 809250 h 384"/>
                <a:gd name="T36" fmla="*/ 1555400 w 2810"/>
                <a:gd name="T37" fmla="*/ 1278910 h 384"/>
                <a:gd name="T38" fmla="*/ 1658394 w 2810"/>
                <a:gd name="T39" fmla="*/ 1790513 h 384"/>
                <a:gd name="T40" fmla="*/ 1721325 w 2810"/>
                <a:gd name="T41" fmla="*/ 2113727 h 384"/>
                <a:gd name="T42" fmla="*/ 1739334 w 2810"/>
                <a:gd name="T43" fmla="*/ 2202219 h 384"/>
                <a:gd name="T44" fmla="*/ 1761496 w 2810"/>
                <a:gd name="T45" fmla="*/ 2326899 h 384"/>
                <a:gd name="T46" fmla="*/ 1807413 w 2810"/>
                <a:gd name="T47" fmla="*/ 2554370 h 384"/>
                <a:gd name="T48" fmla="*/ 1862021 w 2810"/>
                <a:gd name="T49" fmla="*/ 2744328 h 384"/>
                <a:gd name="T50" fmla="*/ 1916544 w 2810"/>
                <a:gd name="T51" fmla="*/ 2705862 h 384"/>
                <a:gd name="T52" fmla="*/ 1970994 w 2810"/>
                <a:gd name="T53" fmla="*/ 2469328 h 384"/>
                <a:gd name="T54" fmla="*/ 2009018 w 2810"/>
                <a:gd name="T55" fmla="*/ 2270755 h 384"/>
                <a:gd name="T56" fmla="*/ 2024385 w 2810"/>
                <a:gd name="T57" fmla="*/ 2194673 h 384"/>
                <a:gd name="T58" fmla="*/ 2054897 w 2810"/>
                <a:gd name="T59" fmla="*/ 2113727 h 384"/>
                <a:gd name="T60" fmla="*/ 2134624 w 2810"/>
                <a:gd name="T61" fmla="*/ 1914594 h 384"/>
                <a:gd name="T62" fmla="*/ 2242318 w 2810"/>
                <a:gd name="T63" fmla="*/ 1670918 h 384"/>
                <a:gd name="T64" fmla="*/ 2351492 w 2810"/>
                <a:gd name="T65" fmla="*/ 1631374 h 384"/>
                <a:gd name="T66" fmla="*/ 2459215 w 2810"/>
                <a:gd name="T67" fmla="*/ 1821134 h 384"/>
                <a:gd name="T68" fmla="*/ 2551785 w 2810"/>
                <a:gd name="T69" fmla="*/ 2061627 h 384"/>
                <a:gd name="T70" fmla="*/ 2597685 w 2810"/>
                <a:gd name="T71" fmla="*/ 2171139 h 384"/>
                <a:gd name="T72" fmla="*/ 2612206 w 2810"/>
                <a:gd name="T73" fmla="*/ 2229253 h 384"/>
                <a:gd name="T74" fmla="*/ 2643141 w 2810"/>
                <a:gd name="T75" fmla="*/ 2380667 h 384"/>
                <a:gd name="T76" fmla="*/ 2694757 w 2810"/>
                <a:gd name="T77" fmla="*/ 2639186 h 384"/>
                <a:gd name="T78" fmla="*/ 2794713 w 2810"/>
                <a:gd name="T79" fmla="*/ 2918889 h 384"/>
                <a:gd name="T80" fmla="*/ 2966084 w 2810"/>
                <a:gd name="T81" fmla="*/ 3193916 h 384"/>
                <a:gd name="T82" fmla="*/ 3172379 w 2810"/>
                <a:gd name="T83" fmla="*/ 3450558 h 384"/>
                <a:gd name="T84" fmla="*/ 3296536 w 2810"/>
                <a:gd name="T85" fmla="*/ 3602298 h 38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810" h="384">
                  <a:moveTo>
                    <a:pt x="0" y="306"/>
                  </a:moveTo>
                  <a:lnTo>
                    <a:pt x="4" y="304"/>
                  </a:lnTo>
                  <a:lnTo>
                    <a:pt x="13" y="302"/>
                  </a:lnTo>
                  <a:lnTo>
                    <a:pt x="26" y="298"/>
                  </a:lnTo>
                  <a:lnTo>
                    <a:pt x="43" y="292"/>
                  </a:lnTo>
                  <a:lnTo>
                    <a:pt x="65" y="286"/>
                  </a:lnTo>
                  <a:lnTo>
                    <a:pt x="91" y="278"/>
                  </a:lnTo>
                  <a:lnTo>
                    <a:pt x="121" y="268"/>
                  </a:lnTo>
                  <a:lnTo>
                    <a:pt x="152" y="259"/>
                  </a:lnTo>
                  <a:lnTo>
                    <a:pt x="178" y="250"/>
                  </a:lnTo>
                  <a:lnTo>
                    <a:pt x="200" y="244"/>
                  </a:lnTo>
                  <a:lnTo>
                    <a:pt x="218" y="238"/>
                  </a:lnTo>
                  <a:lnTo>
                    <a:pt x="231" y="234"/>
                  </a:lnTo>
                  <a:lnTo>
                    <a:pt x="239" y="231"/>
                  </a:lnTo>
                  <a:lnTo>
                    <a:pt x="244" y="230"/>
                  </a:lnTo>
                  <a:lnTo>
                    <a:pt x="248" y="227"/>
                  </a:lnTo>
                  <a:lnTo>
                    <a:pt x="257" y="222"/>
                  </a:lnTo>
                  <a:lnTo>
                    <a:pt x="270" y="214"/>
                  </a:lnTo>
                  <a:lnTo>
                    <a:pt x="287" y="203"/>
                  </a:lnTo>
                  <a:lnTo>
                    <a:pt x="309" y="189"/>
                  </a:lnTo>
                  <a:lnTo>
                    <a:pt x="336" y="173"/>
                  </a:lnTo>
                  <a:lnTo>
                    <a:pt x="366" y="154"/>
                  </a:lnTo>
                  <a:lnTo>
                    <a:pt x="396" y="135"/>
                  </a:lnTo>
                  <a:lnTo>
                    <a:pt x="422" y="118"/>
                  </a:lnTo>
                  <a:lnTo>
                    <a:pt x="444" y="105"/>
                  </a:lnTo>
                  <a:lnTo>
                    <a:pt x="461" y="94"/>
                  </a:lnTo>
                  <a:lnTo>
                    <a:pt x="474" y="86"/>
                  </a:lnTo>
                  <a:lnTo>
                    <a:pt x="483" y="80"/>
                  </a:lnTo>
                  <a:lnTo>
                    <a:pt x="487" y="77"/>
                  </a:lnTo>
                  <a:lnTo>
                    <a:pt x="494" y="76"/>
                  </a:lnTo>
                  <a:lnTo>
                    <a:pt x="507" y="73"/>
                  </a:lnTo>
                  <a:lnTo>
                    <a:pt x="526" y="69"/>
                  </a:lnTo>
                  <a:lnTo>
                    <a:pt x="552" y="63"/>
                  </a:lnTo>
                  <a:lnTo>
                    <a:pt x="586" y="56"/>
                  </a:lnTo>
                  <a:lnTo>
                    <a:pt x="625" y="48"/>
                  </a:lnTo>
                  <a:lnTo>
                    <a:pt x="672" y="39"/>
                  </a:lnTo>
                  <a:lnTo>
                    <a:pt x="717" y="29"/>
                  </a:lnTo>
                  <a:lnTo>
                    <a:pt x="756" y="21"/>
                  </a:lnTo>
                  <a:lnTo>
                    <a:pt x="789" y="14"/>
                  </a:lnTo>
                  <a:lnTo>
                    <a:pt x="815" y="9"/>
                  </a:lnTo>
                  <a:lnTo>
                    <a:pt x="835" y="4"/>
                  </a:lnTo>
                  <a:lnTo>
                    <a:pt x="848" y="2"/>
                  </a:lnTo>
                  <a:lnTo>
                    <a:pt x="855" y="0"/>
                  </a:lnTo>
                  <a:lnTo>
                    <a:pt x="861" y="2"/>
                  </a:lnTo>
                  <a:lnTo>
                    <a:pt x="874" y="4"/>
                  </a:lnTo>
                  <a:lnTo>
                    <a:pt x="894" y="8"/>
                  </a:lnTo>
                  <a:lnTo>
                    <a:pt x="920" y="14"/>
                  </a:lnTo>
                  <a:lnTo>
                    <a:pt x="953" y="20"/>
                  </a:lnTo>
                  <a:lnTo>
                    <a:pt x="992" y="28"/>
                  </a:lnTo>
                  <a:lnTo>
                    <a:pt x="1038" y="38"/>
                  </a:lnTo>
                  <a:lnTo>
                    <a:pt x="1083" y="48"/>
                  </a:lnTo>
                  <a:lnTo>
                    <a:pt x="1127" y="59"/>
                  </a:lnTo>
                  <a:lnTo>
                    <a:pt x="1169" y="71"/>
                  </a:lnTo>
                  <a:lnTo>
                    <a:pt x="1208" y="85"/>
                  </a:lnTo>
                  <a:lnTo>
                    <a:pt x="1245" y="100"/>
                  </a:lnTo>
                  <a:lnTo>
                    <a:pt x="1279" y="116"/>
                  </a:lnTo>
                  <a:lnTo>
                    <a:pt x="1313" y="134"/>
                  </a:lnTo>
                  <a:lnTo>
                    <a:pt x="1343" y="153"/>
                  </a:lnTo>
                  <a:lnTo>
                    <a:pt x="1374" y="172"/>
                  </a:lnTo>
                  <a:lnTo>
                    <a:pt x="1400" y="188"/>
                  </a:lnTo>
                  <a:lnTo>
                    <a:pt x="1421" y="202"/>
                  </a:lnTo>
                  <a:lnTo>
                    <a:pt x="1440" y="213"/>
                  </a:lnTo>
                  <a:lnTo>
                    <a:pt x="1453" y="222"/>
                  </a:lnTo>
                  <a:lnTo>
                    <a:pt x="1461" y="227"/>
                  </a:lnTo>
                  <a:lnTo>
                    <a:pt x="1466" y="230"/>
                  </a:lnTo>
                  <a:lnTo>
                    <a:pt x="1468" y="231"/>
                  </a:lnTo>
                  <a:lnTo>
                    <a:pt x="1472" y="234"/>
                  </a:lnTo>
                  <a:lnTo>
                    <a:pt x="1479" y="238"/>
                  </a:lnTo>
                  <a:lnTo>
                    <a:pt x="1487" y="244"/>
                  </a:lnTo>
                  <a:lnTo>
                    <a:pt x="1498" y="250"/>
                  </a:lnTo>
                  <a:lnTo>
                    <a:pt x="1511" y="258"/>
                  </a:lnTo>
                  <a:lnTo>
                    <a:pt x="1526" y="268"/>
                  </a:lnTo>
                  <a:lnTo>
                    <a:pt x="1542" y="277"/>
                  </a:lnTo>
                  <a:lnTo>
                    <a:pt x="1557" y="284"/>
                  </a:lnTo>
                  <a:lnTo>
                    <a:pt x="1572" y="288"/>
                  </a:lnTo>
                  <a:lnTo>
                    <a:pt x="1587" y="290"/>
                  </a:lnTo>
                  <a:lnTo>
                    <a:pt x="1602" y="288"/>
                  </a:lnTo>
                  <a:lnTo>
                    <a:pt x="1618" y="284"/>
                  </a:lnTo>
                  <a:lnTo>
                    <a:pt x="1634" y="278"/>
                  </a:lnTo>
                  <a:lnTo>
                    <a:pt x="1649" y="268"/>
                  </a:lnTo>
                  <a:lnTo>
                    <a:pt x="1664" y="259"/>
                  </a:lnTo>
                  <a:lnTo>
                    <a:pt x="1677" y="250"/>
                  </a:lnTo>
                  <a:lnTo>
                    <a:pt x="1688" y="244"/>
                  </a:lnTo>
                  <a:lnTo>
                    <a:pt x="1696" y="238"/>
                  </a:lnTo>
                  <a:lnTo>
                    <a:pt x="1703" y="234"/>
                  </a:lnTo>
                  <a:lnTo>
                    <a:pt x="1707" y="231"/>
                  </a:lnTo>
                  <a:lnTo>
                    <a:pt x="1709" y="230"/>
                  </a:lnTo>
                  <a:lnTo>
                    <a:pt x="1714" y="229"/>
                  </a:lnTo>
                  <a:lnTo>
                    <a:pt x="1722" y="226"/>
                  </a:lnTo>
                  <a:lnTo>
                    <a:pt x="1735" y="222"/>
                  </a:lnTo>
                  <a:lnTo>
                    <a:pt x="1753" y="216"/>
                  </a:lnTo>
                  <a:lnTo>
                    <a:pt x="1774" y="210"/>
                  </a:lnTo>
                  <a:lnTo>
                    <a:pt x="1802" y="201"/>
                  </a:lnTo>
                  <a:lnTo>
                    <a:pt x="1832" y="192"/>
                  </a:lnTo>
                  <a:lnTo>
                    <a:pt x="1862" y="182"/>
                  </a:lnTo>
                  <a:lnTo>
                    <a:pt x="1893" y="175"/>
                  </a:lnTo>
                  <a:lnTo>
                    <a:pt x="1923" y="171"/>
                  </a:lnTo>
                  <a:lnTo>
                    <a:pt x="1954" y="170"/>
                  </a:lnTo>
                  <a:lnTo>
                    <a:pt x="1985" y="171"/>
                  </a:lnTo>
                  <a:lnTo>
                    <a:pt x="2015" y="175"/>
                  </a:lnTo>
                  <a:lnTo>
                    <a:pt x="2045" y="182"/>
                  </a:lnTo>
                  <a:lnTo>
                    <a:pt x="2076" y="191"/>
                  </a:lnTo>
                  <a:lnTo>
                    <a:pt x="2106" y="201"/>
                  </a:lnTo>
                  <a:lnTo>
                    <a:pt x="2132" y="209"/>
                  </a:lnTo>
                  <a:lnTo>
                    <a:pt x="2154" y="216"/>
                  </a:lnTo>
                  <a:lnTo>
                    <a:pt x="2172" y="222"/>
                  </a:lnTo>
                  <a:lnTo>
                    <a:pt x="2184" y="226"/>
                  </a:lnTo>
                  <a:lnTo>
                    <a:pt x="2193" y="228"/>
                  </a:lnTo>
                  <a:lnTo>
                    <a:pt x="2197" y="230"/>
                  </a:lnTo>
                  <a:lnTo>
                    <a:pt x="2200" y="231"/>
                  </a:lnTo>
                  <a:lnTo>
                    <a:pt x="2205" y="234"/>
                  </a:lnTo>
                  <a:lnTo>
                    <a:pt x="2211" y="238"/>
                  </a:lnTo>
                  <a:lnTo>
                    <a:pt x="2220" y="244"/>
                  </a:lnTo>
                  <a:lnTo>
                    <a:pt x="2231" y="250"/>
                  </a:lnTo>
                  <a:lnTo>
                    <a:pt x="2244" y="258"/>
                  </a:lnTo>
                  <a:lnTo>
                    <a:pt x="2260" y="268"/>
                  </a:lnTo>
                  <a:lnTo>
                    <a:pt x="2275" y="277"/>
                  </a:lnTo>
                  <a:lnTo>
                    <a:pt x="2297" y="287"/>
                  </a:lnTo>
                  <a:lnTo>
                    <a:pt x="2325" y="296"/>
                  </a:lnTo>
                  <a:lnTo>
                    <a:pt x="2359" y="306"/>
                  </a:lnTo>
                  <a:lnTo>
                    <a:pt x="2401" y="316"/>
                  </a:lnTo>
                  <a:lnTo>
                    <a:pt x="2448" y="325"/>
                  </a:lnTo>
                  <a:lnTo>
                    <a:pt x="2504" y="335"/>
                  </a:lnTo>
                  <a:lnTo>
                    <a:pt x="2564" y="344"/>
                  </a:lnTo>
                  <a:lnTo>
                    <a:pt x="2626" y="354"/>
                  </a:lnTo>
                  <a:lnTo>
                    <a:pt x="2678" y="362"/>
                  </a:lnTo>
                  <a:lnTo>
                    <a:pt x="2721" y="369"/>
                  </a:lnTo>
                  <a:lnTo>
                    <a:pt x="2756" y="374"/>
                  </a:lnTo>
                  <a:lnTo>
                    <a:pt x="2783" y="378"/>
                  </a:lnTo>
                  <a:lnTo>
                    <a:pt x="2800" y="381"/>
                  </a:lnTo>
                  <a:lnTo>
                    <a:pt x="2809" y="383"/>
                  </a:lnTo>
                </a:path>
              </a:pathLst>
            </a:custGeom>
            <a:noFill/>
            <a:ln w="28575" cap="rnd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551" name="Freeform 90"/>
            <p:cNvSpPr>
              <a:spLocks/>
            </p:cNvSpPr>
            <p:nvPr/>
          </p:nvSpPr>
          <p:spPr bwMode="auto">
            <a:xfrm>
              <a:off x="960" y="659"/>
              <a:ext cx="5088" cy="1152"/>
            </a:xfrm>
            <a:custGeom>
              <a:avLst/>
              <a:gdLst>
                <a:gd name="T0" fmla="*/ 39538 w 2820"/>
                <a:gd name="T1" fmla="*/ 4331453 h 537"/>
                <a:gd name="T2" fmla="*/ 193705 w 2820"/>
                <a:gd name="T3" fmla="*/ 4172488 h 537"/>
                <a:gd name="T4" fmla="*/ 453267 w 2820"/>
                <a:gd name="T5" fmla="*/ 3913694 h 537"/>
                <a:gd name="T6" fmla="*/ 648549 w 2820"/>
                <a:gd name="T7" fmla="*/ 3715449 h 537"/>
                <a:gd name="T8" fmla="*/ 726787 w 2820"/>
                <a:gd name="T9" fmla="*/ 3639127 h 537"/>
                <a:gd name="T10" fmla="*/ 789071 w 2820"/>
                <a:gd name="T11" fmla="*/ 3476830 h 537"/>
                <a:gd name="T12" fmla="*/ 944012 w 2820"/>
                <a:gd name="T13" fmla="*/ 3096484 h 537"/>
                <a:gd name="T14" fmla="*/ 1150882 w 2820"/>
                <a:gd name="T15" fmla="*/ 2572124 h 537"/>
                <a:gd name="T16" fmla="*/ 1276817 w 2820"/>
                <a:gd name="T17" fmla="*/ 2262163 h 537"/>
                <a:gd name="T18" fmla="*/ 1312383 w 2820"/>
                <a:gd name="T19" fmla="*/ 2157672 h 537"/>
                <a:gd name="T20" fmla="*/ 1358756 w 2820"/>
                <a:gd name="T21" fmla="*/ 1926584 h 537"/>
                <a:gd name="T22" fmla="*/ 1453163 w 2820"/>
                <a:gd name="T23" fmla="*/ 1461738 h 537"/>
                <a:gd name="T24" fmla="*/ 1545900 w 2820"/>
                <a:gd name="T25" fmla="*/ 996705 h 537"/>
                <a:gd name="T26" fmla="*/ 1592225 w 2820"/>
                <a:gd name="T27" fmla="*/ 762122 h 537"/>
                <a:gd name="T28" fmla="*/ 1614139 w 2820"/>
                <a:gd name="T29" fmla="*/ 695658 h 537"/>
                <a:gd name="T30" fmla="*/ 1675433 w 2820"/>
                <a:gd name="T31" fmla="*/ 530222 h 537"/>
                <a:gd name="T32" fmla="*/ 1780439 w 2820"/>
                <a:gd name="T33" fmla="*/ 274064 h 537"/>
                <a:gd name="T34" fmla="*/ 1857459 w 2820"/>
                <a:gd name="T35" fmla="*/ 84697 h 537"/>
                <a:gd name="T36" fmla="*/ 1889557 w 2820"/>
                <a:gd name="T37" fmla="*/ 0 h 537"/>
                <a:gd name="T38" fmla="*/ 1920785 w 2820"/>
                <a:gd name="T39" fmla="*/ 73955 h 537"/>
                <a:gd name="T40" fmla="*/ 1997863 w 2820"/>
                <a:gd name="T41" fmla="*/ 266393 h 537"/>
                <a:gd name="T42" fmla="*/ 2101353 w 2820"/>
                <a:gd name="T43" fmla="*/ 530222 h 537"/>
                <a:gd name="T44" fmla="*/ 2164926 w 2820"/>
                <a:gd name="T45" fmla="*/ 695658 h 537"/>
                <a:gd name="T46" fmla="*/ 2185009 w 2820"/>
                <a:gd name="T47" fmla="*/ 722641 h 537"/>
                <a:gd name="T48" fmla="*/ 2231425 w 2820"/>
                <a:gd name="T49" fmla="*/ 598463 h 537"/>
                <a:gd name="T50" fmla="*/ 2325867 w 2820"/>
                <a:gd name="T51" fmla="*/ 371339 h 537"/>
                <a:gd name="T52" fmla="*/ 2417875 w 2820"/>
                <a:gd name="T53" fmla="*/ 131989 h 537"/>
                <a:gd name="T54" fmla="*/ 2465114 w 2820"/>
                <a:gd name="T55" fmla="*/ 18404 h 537"/>
                <a:gd name="T56" fmla="*/ 2485896 w 2820"/>
                <a:gd name="T57" fmla="*/ 39481 h 537"/>
                <a:gd name="T58" fmla="*/ 2549128 w 2820"/>
                <a:gd name="T59" fmla="*/ 189685 h 537"/>
                <a:gd name="T60" fmla="*/ 2652894 w 2820"/>
                <a:gd name="T61" fmla="*/ 456267 h 537"/>
                <a:gd name="T62" fmla="*/ 2731264 w 2820"/>
                <a:gd name="T63" fmla="*/ 654488 h 537"/>
                <a:gd name="T64" fmla="*/ 2762257 w 2820"/>
                <a:gd name="T65" fmla="*/ 730132 h 537"/>
                <a:gd name="T66" fmla="*/ 2793272 w 2820"/>
                <a:gd name="T67" fmla="*/ 962222 h 537"/>
                <a:gd name="T68" fmla="*/ 2870531 w 2820"/>
                <a:gd name="T69" fmla="*/ 1542745 h 537"/>
                <a:gd name="T70" fmla="*/ 2974079 w 2820"/>
                <a:gd name="T71" fmla="*/ 2316363 h 537"/>
                <a:gd name="T72" fmla="*/ 3036843 w 2820"/>
                <a:gd name="T73" fmla="*/ 2784706 h 537"/>
                <a:gd name="T74" fmla="*/ 3055932 w 2820"/>
                <a:gd name="T75" fmla="*/ 2927393 h 537"/>
                <a:gd name="T76" fmla="*/ 3077834 w 2820"/>
                <a:gd name="T77" fmla="*/ 3162776 h 537"/>
                <a:gd name="T78" fmla="*/ 3125450 w 2820"/>
                <a:gd name="T79" fmla="*/ 3626537 h 537"/>
                <a:gd name="T80" fmla="*/ 3171356 w 2820"/>
                <a:gd name="T81" fmla="*/ 4106189 h 537"/>
                <a:gd name="T82" fmla="*/ 3195103 w 2820"/>
                <a:gd name="T83" fmla="*/ 4338951 h 537"/>
                <a:gd name="T84" fmla="*/ 3206093 w 2820"/>
                <a:gd name="T85" fmla="*/ 4407108 h 537"/>
                <a:gd name="T86" fmla="*/ 3240453 w 2820"/>
                <a:gd name="T87" fmla="*/ 4562268 h 537"/>
                <a:gd name="T88" fmla="*/ 3295346 w 2820"/>
                <a:gd name="T89" fmla="*/ 4818029 h 537"/>
                <a:gd name="T90" fmla="*/ 3338121 w 2820"/>
                <a:gd name="T91" fmla="*/ 5007903 h 537"/>
                <a:gd name="T92" fmla="*/ 3354536 w 2820"/>
                <a:gd name="T93" fmla="*/ 5092599 h 53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820" h="537">
                  <a:moveTo>
                    <a:pt x="0" y="460"/>
                  </a:moveTo>
                  <a:lnTo>
                    <a:pt x="11" y="458"/>
                  </a:lnTo>
                  <a:lnTo>
                    <a:pt x="33" y="456"/>
                  </a:lnTo>
                  <a:lnTo>
                    <a:pt x="65" y="452"/>
                  </a:lnTo>
                  <a:lnTo>
                    <a:pt x="108" y="446"/>
                  </a:lnTo>
                  <a:lnTo>
                    <a:pt x="163" y="439"/>
                  </a:lnTo>
                  <a:lnTo>
                    <a:pt x="229" y="431"/>
                  </a:lnTo>
                  <a:lnTo>
                    <a:pt x="304" y="422"/>
                  </a:lnTo>
                  <a:lnTo>
                    <a:pt x="381" y="412"/>
                  </a:lnTo>
                  <a:lnTo>
                    <a:pt x="446" y="404"/>
                  </a:lnTo>
                  <a:lnTo>
                    <a:pt x="502" y="397"/>
                  </a:lnTo>
                  <a:lnTo>
                    <a:pt x="545" y="391"/>
                  </a:lnTo>
                  <a:lnTo>
                    <a:pt x="579" y="387"/>
                  </a:lnTo>
                  <a:lnTo>
                    <a:pt x="600" y="384"/>
                  </a:lnTo>
                  <a:lnTo>
                    <a:pt x="611" y="383"/>
                  </a:lnTo>
                  <a:lnTo>
                    <a:pt x="620" y="380"/>
                  </a:lnTo>
                  <a:lnTo>
                    <a:pt x="637" y="375"/>
                  </a:lnTo>
                  <a:lnTo>
                    <a:pt x="663" y="366"/>
                  </a:lnTo>
                  <a:lnTo>
                    <a:pt x="698" y="356"/>
                  </a:lnTo>
                  <a:lnTo>
                    <a:pt x="741" y="342"/>
                  </a:lnTo>
                  <a:lnTo>
                    <a:pt x="793" y="326"/>
                  </a:lnTo>
                  <a:lnTo>
                    <a:pt x="855" y="307"/>
                  </a:lnTo>
                  <a:lnTo>
                    <a:pt x="915" y="288"/>
                  </a:lnTo>
                  <a:lnTo>
                    <a:pt x="967" y="271"/>
                  </a:lnTo>
                  <a:lnTo>
                    <a:pt x="1012" y="258"/>
                  </a:lnTo>
                  <a:lnTo>
                    <a:pt x="1047" y="247"/>
                  </a:lnTo>
                  <a:lnTo>
                    <a:pt x="1073" y="238"/>
                  </a:lnTo>
                  <a:lnTo>
                    <a:pt x="1090" y="233"/>
                  </a:lnTo>
                  <a:lnTo>
                    <a:pt x="1099" y="230"/>
                  </a:lnTo>
                  <a:lnTo>
                    <a:pt x="1103" y="227"/>
                  </a:lnTo>
                  <a:lnTo>
                    <a:pt x="1112" y="222"/>
                  </a:lnTo>
                  <a:lnTo>
                    <a:pt x="1125" y="214"/>
                  </a:lnTo>
                  <a:lnTo>
                    <a:pt x="1142" y="203"/>
                  </a:lnTo>
                  <a:lnTo>
                    <a:pt x="1164" y="189"/>
                  </a:lnTo>
                  <a:lnTo>
                    <a:pt x="1191" y="173"/>
                  </a:lnTo>
                  <a:lnTo>
                    <a:pt x="1221" y="154"/>
                  </a:lnTo>
                  <a:lnTo>
                    <a:pt x="1251" y="135"/>
                  </a:lnTo>
                  <a:lnTo>
                    <a:pt x="1277" y="118"/>
                  </a:lnTo>
                  <a:lnTo>
                    <a:pt x="1299" y="105"/>
                  </a:lnTo>
                  <a:lnTo>
                    <a:pt x="1316" y="94"/>
                  </a:lnTo>
                  <a:lnTo>
                    <a:pt x="1329" y="86"/>
                  </a:lnTo>
                  <a:lnTo>
                    <a:pt x="1338" y="80"/>
                  </a:lnTo>
                  <a:lnTo>
                    <a:pt x="1342" y="77"/>
                  </a:lnTo>
                  <a:lnTo>
                    <a:pt x="1347" y="76"/>
                  </a:lnTo>
                  <a:lnTo>
                    <a:pt x="1356" y="73"/>
                  </a:lnTo>
                  <a:lnTo>
                    <a:pt x="1369" y="69"/>
                  </a:lnTo>
                  <a:lnTo>
                    <a:pt x="1387" y="63"/>
                  </a:lnTo>
                  <a:lnTo>
                    <a:pt x="1408" y="56"/>
                  </a:lnTo>
                  <a:lnTo>
                    <a:pt x="1434" y="48"/>
                  </a:lnTo>
                  <a:lnTo>
                    <a:pt x="1465" y="39"/>
                  </a:lnTo>
                  <a:lnTo>
                    <a:pt x="1496" y="29"/>
                  </a:lnTo>
                  <a:lnTo>
                    <a:pt x="1522" y="21"/>
                  </a:lnTo>
                  <a:lnTo>
                    <a:pt x="1544" y="14"/>
                  </a:lnTo>
                  <a:lnTo>
                    <a:pt x="1561" y="9"/>
                  </a:lnTo>
                  <a:lnTo>
                    <a:pt x="1574" y="4"/>
                  </a:lnTo>
                  <a:lnTo>
                    <a:pt x="1584" y="2"/>
                  </a:lnTo>
                  <a:lnTo>
                    <a:pt x="1588" y="0"/>
                  </a:lnTo>
                  <a:lnTo>
                    <a:pt x="1593" y="2"/>
                  </a:lnTo>
                  <a:lnTo>
                    <a:pt x="1601" y="4"/>
                  </a:lnTo>
                  <a:lnTo>
                    <a:pt x="1614" y="8"/>
                  </a:lnTo>
                  <a:lnTo>
                    <a:pt x="1632" y="14"/>
                  </a:lnTo>
                  <a:lnTo>
                    <a:pt x="1653" y="20"/>
                  </a:lnTo>
                  <a:lnTo>
                    <a:pt x="1679" y="28"/>
                  </a:lnTo>
                  <a:lnTo>
                    <a:pt x="1710" y="38"/>
                  </a:lnTo>
                  <a:lnTo>
                    <a:pt x="1740" y="48"/>
                  </a:lnTo>
                  <a:lnTo>
                    <a:pt x="1766" y="56"/>
                  </a:lnTo>
                  <a:lnTo>
                    <a:pt x="1788" y="63"/>
                  </a:lnTo>
                  <a:lnTo>
                    <a:pt x="1805" y="69"/>
                  </a:lnTo>
                  <a:lnTo>
                    <a:pt x="1819" y="73"/>
                  </a:lnTo>
                  <a:lnTo>
                    <a:pt x="1828" y="76"/>
                  </a:lnTo>
                  <a:lnTo>
                    <a:pt x="1832" y="77"/>
                  </a:lnTo>
                  <a:lnTo>
                    <a:pt x="1836" y="76"/>
                  </a:lnTo>
                  <a:lnTo>
                    <a:pt x="1845" y="73"/>
                  </a:lnTo>
                  <a:lnTo>
                    <a:pt x="1858" y="69"/>
                  </a:lnTo>
                  <a:lnTo>
                    <a:pt x="1875" y="63"/>
                  </a:lnTo>
                  <a:lnTo>
                    <a:pt x="1897" y="56"/>
                  </a:lnTo>
                  <a:lnTo>
                    <a:pt x="1923" y="48"/>
                  </a:lnTo>
                  <a:lnTo>
                    <a:pt x="1954" y="39"/>
                  </a:lnTo>
                  <a:lnTo>
                    <a:pt x="1985" y="29"/>
                  </a:lnTo>
                  <a:lnTo>
                    <a:pt x="2011" y="21"/>
                  </a:lnTo>
                  <a:lnTo>
                    <a:pt x="2032" y="14"/>
                  </a:lnTo>
                  <a:lnTo>
                    <a:pt x="2050" y="9"/>
                  </a:lnTo>
                  <a:lnTo>
                    <a:pt x="2063" y="4"/>
                  </a:lnTo>
                  <a:lnTo>
                    <a:pt x="2071" y="2"/>
                  </a:lnTo>
                  <a:lnTo>
                    <a:pt x="2076" y="0"/>
                  </a:lnTo>
                  <a:lnTo>
                    <a:pt x="2080" y="2"/>
                  </a:lnTo>
                  <a:lnTo>
                    <a:pt x="2089" y="4"/>
                  </a:lnTo>
                  <a:lnTo>
                    <a:pt x="2102" y="8"/>
                  </a:lnTo>
                  <a:lnTo>
                    <a:pt x="2119" y="14"/>
                  </a:lnTo>
                  <a:lnTo>
                    <a:pt x="2142" y="20"/>
                  </a:lnTo>
                  <a:lnTo>
                    <a:pt x="2168" y="28"/>
                  </a:lnTo>
                  <a:lnTo>
                    <a:pt x="2198" y="38"/>
                  </a:lnTo>
                  <a:lnTo>
                    <a:pt x="2229" y="48"/>
                  </a:lnTo>
                  <a:lnTo>
                    <a:pt x="2256" y="56"/>
                  </a:lnTo>
                  <a:lnTo>
                    <a:pt x="2277" y="63"/>
                  </a:lnTo>
                  <a:lnTo>
                    <a:pt x="2295" y="69"/>
                  </a:lnTo>
                  <a:lnTo>
                    <a:pt x="2308" y="73"/>
                  </a:lnTo>
                  <a:lnTo>
                    <a:pt x="2316" y="76"/>
                  </a:lnTo>
                  <a:lnTo>
                    <a:pt x="2321" y="77"/>
                  </a:lnTo>
                  <a:lnTo>
                    <a:pt x="2325" y="81"/>
                  </a:lnTo>
                  <a:lnTo>
                    <a:pt x="2334" y="89"/>
                  </a:lnTo>
                  <a:lnTo>
                    <a:pt x="2347" y="101"/>
                  </a:lnTo>
                  <a:lnTo>
                    <a:pt x="2364" y="118"/>
                  </a:lnTo>
                  <a:lnTo>
                    <a:pt x="2386" y="138"/>
                  </a:lnTo>
                  <a:lnTo>
                    <a:pt x="2412" y="162"/>
                  </a:lnTo>
                  <a:lnTo>
                    <a:pt x="2442" y="191"/>
                  </a:lnTo>
                  <a:lnTo>
                    <a:pt x="2473" y="220"/>
                  </a:lnTo>
                  <a:lnTo>
                    <a:pt x="2499" y="244"/>
                  </a:lnTo>
                  <a:lnTo>
                    <a:pt x="2521" y="264"/>
                  </a:lnTo>
                  <a:lnTo>
                    <a:pt x="2538" y="281"/>
                  </a:lnTo>
                  <a:lnTo>
                    <a:pt x="2552" y="293"/>
                  </a:lnTo>
                  <a:lnTo>
                    <a:pt x="2561" y="302"/>
                  </a:lnTo>
                  <a:lnTo>
                    <a:pt x="2565" y="306"/>
                  </a:lnTo>
                  <a:lnTo>
                    <a:pt x="2568" y="308"/>
                  </a:lnTo>
                  <a:lnTo>
                    <a:pt x="2572" y="314"/>
                  </a:lnTo>
                  <a:lnTo>
                    <a:pt x="2578" y="322"/>
                  </a:lnTo>
                  <a:lnTo>
                    <a:pt x="2586" y="333"/>
                  </a:lnTo>
                  <a:lnTo>
                    <a:pt x="2598" y="347"/>
                  </a:lnTo>
                  <a:lnTo>
                    <a:pt x="2611" y="363"/>
                  </a:lnTo>
                  <a:lnTo>
                    <a:pt x="2626" y="382"/>
                  </a:lnTo>
                  <a:lnTo>
                    <a:pt x="2641" y="402"/>
                  </a:lnTo>
                  <a:lnTo>
                    <a:pt x="2654" y="418"/>
                  </a:lnTo>
                  <a:lnTo>
                    <a:pt x="2665" y="432"/>
                  </a:lnTo>
                  <a:lnTo>
                    <a:pt x="2674" y="443"/>
                  </a:lnTo>
                  <a:lnTo>
                    <a:pt x="2680" y="451"/>
                  </a:lnTo>
                  <a:lnTo>
                    <a:pt x="2685" y="457"/>
                  </a:lnTo>
                  <a:lnTo>
                    <a:pt x="2687" y="460"/>
                  </a:lnTo>
                  <a:lnTo>
                    <a:pt x="2689" y="461"/>
                  </a:lnTo>
                  <a:lnTo>
                    <a:pt x="2694" y="464"/>
                  </a:lnTo>
                  <a:lnTo>
                    <a:pt x="2701" y="468"/>
                  </a:lnTo>
                  <a:lnTo>
                    <a:pt x="2711" y="473"/>
                  </a:lnTo>
                  <a:lnTo>
                    <a:pt x="2723" y="480"/>
                  </a:lnTo>
                  <a:lnTo>
                    <a:pt x="2737" y="488"/>
                  </a:lnTo>
                  <a:lnTo>
                    <a:pt x="2753" y="498"/>
                  </a:lnTo>
                  <a:lnTo>
                    <a:pt x="2769" y="507"/>
                  </a:lnTo>
                  <a:lnTo>
                    <a:pt x="2783" y="515"/>
                  </a:lnTo>
                  <a:lnTo>
                    <a:pt x="2795" y="522"/>
                  </a:lnTo>
                  <a:lnTo>
                    <a:pt x="2805" y="527"/>
                  </a:lnTo>
                  <a:lnTo>
                    <a:pt x="2811" y="531"/>
                  </a:lnTo>
                  <a:lnTo>
                    <a:pt x="2817" y="534"/>
                  </a:lnTo>
                  <a:lnTo>
                    <a:pt x="2819" y="536"/>
                  </a:lnTo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9545" name="Rectangle 91"/>
          <p:cNvSpPr>
            <a:spLocks noChangeArrowheads="1"/>
          </p:cNvSpPr>
          <p:nvPr/>
        </p:nvSpPr>
        <p:spPr bwMode="auto">
          <a:xfrm>
            <a:off x="806450" y="2990850"/>
            <a:ext cx="76517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1200" u="none">
                <a:solidFill>
                  <a:schemeClr val="hlink"/>
                </a:solidFill>
                <a:latin typeface="Times New Roman" pitchFamily="18" charset="0"/>
              </a:rPr>
              <a:t>ОБЪЕМ</a:t>
            </a:r>
            <a:endParaRPr lang="es-ES" altLang="es-ES" sz="1200" u="none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19546" name="Rectangle 92"/>
          <p:cNvSpPr>
            <a:spLocks noChangeArrowheads="1"/>
          </p:cNvSpPr>
          <p:nvPr/>
        </p:nvSpPr>
        <p:spPr bwMode="auto">
          <a:xfrm>
            <a:off x="322263" y="3324225"/>
            <a:ext cx="164147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1200" u="none">
                <a:solidFill>
                  <a:srgbClr val="FFFFFF"/>
                </a:solidFill>
                <a:latin typeface="Times New Roman" pitchFamily="18" charset="0"/>
              </a:rPr>
              <a:t>ИНТЕНСИВНОСТЬ</a:t>
            </a:r>
            <a:endParaRPr lang="es-ES" altLang="es-ES" sz="12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grpSp>
        <p:nvGrpSpPr>
          <p:cNvPr id="19547" name="Group 93"/>
          <p:cNvGrpSpPr>
            <a:grpSpLocks/>
          </p:cNvGrpSpPr>
          <p:nvPr/>
        </p:nvGrpSpPr>
        <p:grpSpPr bwMode="auto">
          <a:xfrm>
            <a:off x="4138613" y="2409825"/>
            <a:ext cx="5029200" cy="1198563"/>
            <a:chOff x="960" y="659"/>
            <a:chExt cx="5088" cy="1152"/>
          </a:xfrm>
        </p:grpSpPr>
        <p:sp>
          <p:nvSpPr>
            <p:cNvPr id="19548" name="Freeform 94"/>
            <p:cNvSpPr>
              <a:spLocks/>
            </p:cNvSpPr>
            <p:nvPr/>
          </p:nvSpPr>
          <p:spPr bwMode="auto">
            <a:xfrm>
              <a:off x="960" y="659"/>
              <a:ext cx="5068" cy="824"/>
            </a:xfrm>
            <a:custGeom>
              <a:avLst/>
              <a:gdLst>
                <a:gd name="T0" fmla="*/ 14908 w 2810"/>
                <a:gd name="T1" fmla="*/ 2879258 h 384"/>
                <a:gd name="T2" fmla="*/ 76924 w 2810"/>
                <a:gd name="T3" fmla="*/ 2727858 h 384"/>
                <a:gd name="T4" fmla="*/ 179894 w 2810"/>
                <a:gd name="T5" fmla="*/ 2469328 h 384"/>
                <a:gd name="T6" fmla="*/ 258309 w 2810"/>
                <a:gd name="T7" fmla="*/ 2270755 h 384"/>
                <a:gd name="T8" fmla="*/ 289208 w 2810"/>
                <a:gd name="T9" fmla="*/ 2194673 h 384"/>
                <a:gd name="T10" fmla="*/ 319867 w 2810"/>
                <a:gd name="T11" fmla="*/ 2039258 h 384"/>
                <a:gd name="T12" fmla="*/ 397999 w 2810"/>
                <a:gd name="T13" fmla="*/ 1647489 h 384"/>
                <a:gd name="T14" fmla="*/ 500020 w 2810"/>
                <a:gd name="T15" fmla="*/ 1123910 h 384"/>
                <a:gd name="T16" fmla="*/ 561598 w 2810"/>
                <a:gd name="T17" fmla="*/ 821848 h 384"/>
                <a:gd name="T18" fmla="*/ 585163 w 2810"/>
                <a:gd name="T19" fmla="*/ 724594 h 384"/>
                <a:gd name="T20" fmla="*/ 654003 w 2810"/>
                <a:gd name="T21" fmla="*/ 600241 h 384"/>
                <a:gd name="T22" fmla="*/ 796120 w 2810"/>
                <a:gd name="T23" fmla="*/ 372244 h 384"/>
                <a:gd name="T24" fmla="*/ 934471 w 2810"/>
                <a:gd name="T25" fmla="*/ 132175 h 384"/>
                <a:gd name="T26" fmla="*/ 1004364 w 2810"/>
                <a:gd name="T27" fmla="*/ 18469 h 384"/>
                <a:gd name="T28" fmla="*/ 1035032 w 2810"/>
                <a:gd name="T29" fmla="*/ 39631 h 384"/>
                <a:gd name="T30" fmla="*/ 1128945 w 2810"/>
                <a:gd name="T31" fmla="*/ 190183 h 384"/>
                <a:gd name="T32" fmla="*/ 1282583 w 2810"/>
                <a:gd name="T33" fmla="*/ 457103 h 384"/>
                <a:gd name="T34" fmla="*/ 1431265 w 2810"/>
                <a:gd name="T35" fmla="*/ 809250 h 384"/>
                <a:gd name="T36" fmla="*/ 1555400 w 2810"/>
                <a:gd name="T37" fmla="*/ 1278910 h 384"/>
                <a:gd name="T38" fmla="*/ 1658394 w 2810"/>
                <a:gd name="T39" fmla="*/ 1790513 h 384"/>
                <a:gd name="T40" fmla="*/ 1721325 w 2810"/>
                <a:gd name="T41" fmla="*/ 2113727 h 384"/>
                <a:gd name="T42" fmla="*/ 1739334 w 2810"/>
                <a:gd name="T43" fmla="*/ 2202219 h 384"/>
                <a:gd name="T44" fmla="*/ 1761496 w 2810"/>
                <a:gd name="T45" fmla="*/ 2326899 h 384"/>
                <a:gd name="T46" fmla="*/ 1807413 w 2810"/>
                <a:gd name="T47" fmla="*/ 2554370 h 384"/>
                <a:gd name="T48" fmla="*/ 1862021 w 2810"/>
                <a:gd name="T49" fmla="*/ 2744328 h 384"/>
                <a:gd name="T50" fmla="*/ 1916544 w 2810"/>
                <a:gd name="T51" fmla="*/ 2705862 h 384"/>
                <a:gd name="T52" fmla="*/ 1970994 w 2810"/>
                <a:gd name="T53" fmla="*/ 2469328 h 384"/>
                <a:gd name="T54" fmla="*/ 2009018 w 2810"/>
                <a:gd name="T55" fmla="*/ 2270755 h 384"/>
                <a:gd name="T56" fmla="*/ 2024385 w 2810"/>
                <a:gd name="T57" fmla="*/ 2194673 h 384"/>
                <a:gd name="T58" fmla="*/ 2054897 w 2810"/>
                <a:gd name="T59" fmla="*/ 2113727 h 384"/>
                <a:gd name="T60" fmla="*/ 2134624 w 2810"/>
                <a:gd name="T61" fmla="*/ 1914594 h 384"/>
                <a:gd name="T62" fmla="*/ 2242318 w 2810"/>
                <a:gd name="T63" fmla="*/ 1670918 h 384"/>
                <a:gd name="T64" fmla="*/ 2351492 w 2810"/>
                <a:gd name="T65" fmla="*/ 1631374 h 384"/>
                <a:gd name="T66" fmla="*/ 2459215 w 2810"/>
                <a:gd name="T67" fmla="*/ 1821134 h 384"/>
                <a:gd name="T68" fmla="*/ 2551785 w 2810"/>
                <a:gd name="T69" fmla="*/ 2061627 h 384"/>
                <a:gd name="T70" fmla="*/ 2597685 w 2810"/>
                <a:gd name="T71" fmla="*/ 2171139 h 384"/>
                <a:gd name="T72" fmla="*/ 2612206 w 2810"/>
                <a:gd name="T73" fmla="*/ 2229253 h 384"/>
                <a:gd name="T74" fmla="*/ 2643141 w 2810"/>
                <a:gd name="T75" fmla="*/ 2380667 h 384"/>
                <a:gd name="T76" fmla="*/ 2694757 w 2810"/>
                <a:gd name="T77" fmla="*/ 2639186 h 384"/>
                <a:gd name="T78" fmla="*/ 2794713 w 2810"/>
                <a:gd name="T79" fmla="*/ 2918889 h 384"/>
                <a:gd name="T80" fmla="*/ 2966084 w 2810"/>
                <a:gd name="T81" fmla="*/ 3193916 h 384"/>
                <a:gd name="T82" fmla="*/ 3172379 w 2810"/>
                <a:gd name="T83" fmla="*/ 3450558 h 384"/>
                <a:gd name="T84" fmla="*/ 3296536 w 2810"/>
                <a:gd name="T85" fmla="*/ 3602298 h 38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810" h="384">
                  <a:moveTo>
                    <a:pt x="0" y="306"/>
                  </a:moveTo>
                  <a:lnTo>
                    <a:pt x="4" y="304"/>
                  </a:lnTo>
                  <a:lnTo>
                    <a:pt x="13" y="302"/>
                  </a:lnTo>
                  <a:lnTo>
                    <a:pt x="26" y="298"/>
                  </a:lnTo>
                  <a:lnTo>
                    <a:pt x="43" y="292"/>
                  </a:lnTo>
                  <a:lnTo>
                    <a:pt x="65" y="286"/>
                  </a:lnTo>
                  <a:lnTo>
                    <a:pt x="91" y="278"/>
                  </a:lnTo>
                  <a:lnTo>
                    <a:pt x="121" y="268"/>
                  </a:lnTo>
                  <a:lnTo>
                    <a:pt x="152" y="259"/>
                  </a:lnTo>
                  <a:lnTo>
                    <a:pt x="178" y="250"/>
                  </a:lnTo>
                  <a:lnTo>
                    <a:pt x="200" y="244"/>
                  </a:lnTo>
                  <a:lnTo>
                    <a:pt x="218" y="238"/>
                  </a:lnTo>
                  <a:lnTo>
                    <a:pt x="231" y="234"/>
                  </a:lnTo>
                  <a:lnTo>
                    <a:pt x="239" y="231"/>
                  </a:lnTo>
                  <a:lnTo>
                    <a:pt x="244" y="230"/>
                  </a:lnTo>
                  <a:lnTo>
                    <a:pt x="248" y="227"/>
                  </a:lnTo>
                  <a:lnTo>
                    <a:pt x="257" y="222"/>
                  </a:lnTo>
                  <a:lnTo>
                    <a:pt x="270" y="214"/>
                  </a:lnTo>
                  <a:lnTo>
                    <a:pt x="287" y="203"/>
                  </a:lnTo>
                  <a:lnTo>
                    <a:pt x="309" y="189"/>
                  </a:lnTo>
                  <a:lnTo>
                    <a:pt x="336" y="173"/>
                  </a:lnTo>
                  <a:lnTo>
                    <a:pt x="366" y="154"/>
                  </a:lnTo>
                  <a:lnTo>
                    <a:pt x="396" y="135"/>
                  </a:lnTo>
                  <a:lnTo>
                    <a:pt x="422" y="118"/>
                  </a:lnTo>
                  <a:lnTo>
                    <a:pt x="444" y="105"/>
                  </a:lnTo>
                  <a:lnTo>
                    <a:pt x="461" y="94"/>
                  </a:lnTo>
                  <a:lnTo>
                    <a:pt x="474" y="86"/>
                  </a:lnTo>
                  <a:lnTo>
                    <a:pt x="483" y="80"/>
                  </a:lnTo>
                  <a:lnTo>
                    <a:pt x="487" y="77"/>
                  </a:lnTo>
                  <a:lnTo>
                    <a:pt x="494" y="76"/>
                  </a:lnTo>
                  <a:lnTo>
                    <a:pt x="507" y="73"/>
                  </a:lnTo>
                  <a:lnTo>
                    <a:pt x="526" y="69"/>
                  </a:lnTo>
                  <a:lnTo>
                    <a:pt x="552" y="63"/>
                  </a:lnTo>
                  <a:lnTo>
                    <a:pt x="586" y="56"/>
                  </a:lnTo>
                  <a:lnTo>
                    <a:pt x="625" y="48"/>
                  </a:lnTo>
                  <a:lnTo>
                    <a:pt x="672" y="39"/>
                  </a:lnTo>
                  <a:lnTo>
                    <a:pt x="717" y="29"/>
                  </a:lnTo>
                  <a:lnTo>
                    <a:pt x="756" y="21"/>
                  </a:lnTo>
                  <a:lnTo>
                    <a:pt x="789" y="14"/>
                  </a:lnTo>
                  <a:lnTo>
                    <a:pt x="815" y="9"/>
                  </a:lnTo>
                  <a:lnTo>
                    <a:pt x="835" y="4"/>
                  </a:lnTo>
                  <a:lnTo>
                    <a:pt x="848" y="2"/>
                  </a:lnTo>
                  <a:lnTo>
                    <a:pt x="855" y="0"/>
                  </a:lnTo>
                  <a:lnTo>
                    <a:pt x="861" y="2"/>
                  </a:lnTo>
                  <a:lnTo>
                    <a:pt x="874" y="4"/>
                  </a:lnTo>
                  <a:lnTo>
                    <a:pt x="894" y="8"/>
                  </a:lnTo>
                  <a:lnTo>
                    <a:pt x="920" y="14"/>
                  </a:lnTo>
                  <a:lnTo>
                    <a:pt x="953" y="20"/>
                  </a:lnTo>
                  <a:lnTo>
                    <a:pt x="992" y="28"/>
                  </a:lnTo>
                  <a:lnTo>
                    <a:pt x="1038" y="38"/>
                  </a:lnTo>
                  <a:lnTo>
                    <a:pt x="1083" y="48"/>
                  </a:lnTo>
                  <a:lnTo>
                    <a:pt x="1127" y="59"/>
                  </a:lnTo>
                  <a:lnTo>
                    <a:pt x="1169" y="71"/>
                  </a:lnTo>
                  <a:lnTo>
                    <a:pt x="1208" y="85"/>
                  </a:lnTo>
                  <a:lnTo>
                    <a:pt x="1245" y="100"/>
                  </a:lnTo>
                  <a:lnTo>
                    <a:pt x="1279" y="116"/>
                  </a:lnTo>
                  <a:lnTo>
                    <a:pt x="1313" y="134"/>
                  </a:lnTo>
                  <a:lnTo>
                    <a:pt x="1343" y="153"/>
                  </a:lnTo>
                  <a:lnTo>
                    <a:pt x="1374" y="172"/>
                  </a:lnTo>
                  <a:lnTo>
                    <a:pt x="1400" y="188"/>
                  </a:lnTo>
                  <a:lnTo>
                    <a:pt x="1421" y="202"/>
                  </a:lnTo>
                  <a:lnTo>
                    <a:pt x="1440" y="213"/>
                  </a:lnTo>
                  <a:lnTo>
                    <a:pt x="1453" y="222"/>
                  </a:lnTo>
                  <a:lnTo>
                    <a:pt x="1461" y="227"/>
                  </a:lnTo>
                  <a:lnTo>
                    <a:pt x="1466" y="230"/>
                  </a:lnTo>
                  <a:lnTo>
                    <a:pt x="1468" y="231"/>
                  </a:lnTo>
                  <a:lnTo>
                    <a:pt x="1472" y="234"/>
                  </a:lnTo>
                  <a:lnTo>
                    <a:pt x="1479" y="238"/>
                  </a:lnTo>
                  <a:lnTo>
                    <a:pt x="1487" y="244"/>
                  </a:lnTo>
                  <a:lnTo>
                    <a:pt x="1498" y="250"/>
                  </a:lnTo>
                  <a:lnTo>
                    <a:pt x="1511" y="258"/>
                  </a:lnTo>
                  <a:lnTo>
                    <a:pt x="1526" y="268"/>
                  </a:lnTo>
                  <a:lnTo>
                    <a:pt x="1542" y="277"/>
                  </a:lnTo>
                  <a:lnTo>
                    <a:pt x="1557" y="284"/>
                  </a:lnTo>
                  <a:lnTo>
                    <a:pt x="1572" y="288"/>
                  </a:lnTo>
                  <a:lnTo>
                    <a:pt x="1587" y="290"/>
                  </a:lnTo>
                  <a:lnTo>
                    <a:pt x="1602" y="288"/>
                  </a:lnTo>
                  <a:lnTo>
                    <a:pt x="1618" y="284"/>
                  </a:lnTo>
                  <a:lnTo>
                    <a:pt x="1634" y="278"/>
                  </a:lnTo>
                  <a:lnTo>
                    <a:pt x="1649" y="268"/>
                  </a:lnTo>
                  <a:lnTo>
                    <a:pt x="1664" y="259"/>
                  </a:lnTo>
                  <a:lnTo>
                    <a:pt x="1677" y="250"/>
                  </a:lnTo>
                  <a:lnTo>
                    <a:pt x="1688" y="244"/>
                  </a:lnTo>
                  <a:lnTo>
                    <a:pt x="1696" y="238"/>
                  </a:lnTo>
                  <a:lnTo>
                    <a:pt x="1703" y="234"/>
                  </a:lnTo>
                  <a:lnTo>
                    <a:pt x="1707" y="231"/>
                  </a:lnTo>
                  <a:lnTo>
                    <a:pt x="1709" y="230"/>
                  </a:lnTo>
                  <a:lnTo>
                    <a:pt x="1714" y="229"/>
                  </a:lnTo>
                  <a:lnTo>
                    <a:pt x="1722" y="226"/>
                  </a:lnTo>
                  <a:lnTo>
                    <a:pt x="1735" y="222"/>
                  </a:lnTo>
                  <a:lnTo>
                    <a:pt x="1753" y="216"/>
                  </a:lnTo>
                  <a:lnTo>
                    <a:pt x="1774" y="210"/>
                  </a:lnTo>
                  <a:lnTo>
                    <a:pt x="1802" y="201"/>
                  </a:lnTo>
                  <a:lnTo>
                    <a:pt x="1832" y="192"/>
                  </a:lnTo>
                  <a:lnTo>
                    <a:pt x="1862" y="182"/>
                  </a:lnTo>
                  <a:lnTo>
                    <a:pt x="1893" y="175"/>
                  </a:lnTo>
                  <a:lnTo>
                    <a:pt x="1923" y="171"/>
                  </a:lnTo>
                  <a:lnTo>
                    <a:pt x="1954" y="170"/>
                  </a:lnTo>
                  <a:lnTo>
                    <a:pt x="1985" y="171"/>
                  </a:lnTo>
                  <a:lnTo>
                    <a:pt x="2015" y="175"/>
                  </a:lnTo>
                  <a:lnTo>
                    <a:pt x="2045" y="182"/>
                  </a:lnTo>
                  <a:lnTo>
                    <a:pt x="2076" y="191"/>
                  </a:lnTo>
                  <a:lnTo>
                    <a:pt x="2106" y="201"/>
                  </a:lnTo>
                  <a:lnTo>
                    <a:pt x="2132" y="209"/>
                  </a:lnTo>
                  <a:lnTo>
                    <a:pt x="2154" y="216"/>
                  </a:lnTo>
                  <a:lnTo>
                    <a:pt x="2172" y="222"/>
                  </a:lnTo>
                  <a:lnTo>
                    <a:pt x="2184" y="226"/>
                  </a:lnTo>
                  <a:lnTo>
                    <a:pt x="2193" y="228"/>
                  </a:lnTo>
                  <a:lnTo>
                    <a:pt x="2197" y="230"/>
                  </a:lnTo>
                  <a:lnTo>
                    <a:pt x="2200" y="231"/>
                  </a:lnTo>
                  <a:lnTo>
                    <a:pt x="2205" y="234"/>
                  </a:lnTo>
                  <a:lnTo>
                    <a:pt x="2211" y="238"/>
                  </a:lnTo>
                  <a:lnTo>
                    <a:pt x="2220" y="244"/>
                  </a:lnTo>
                  <a:lnTo>
                    <a:pt x="2231" y="250"/>
                  </a:lnTo>
                  <a:lnTo>
                    <a:pt x="2244" y="258"/>
                  </a:lnTo>
                  <a:lnTo>
                    <a:pt x="2260" y="268"/>
                  </a:lnTo>
                  <a:lnTo>
                    <a:pt x="2275" y="277"/>
                  </a:lnTo>
                  <a:lnTo>
                    <a:pt x="2297" y="287"/>
                  </a:lnTo>
                  <a:lnTo>
                    <a:pt x="2325" y="296"/>
                  </a:lnTo>
                  <a:lnTo>
                    <a:pt x="2359" y="306"/>
                  </a:lnTo>
                  <a:lnTo>
                    <a:pt x="2401" y="316"/>
                  </a:lnTo>
                  <a:lnTo>
                    <a:pt x="2448" y="325"/>
                  </a:lnTo>
                  <a:lnTo>
                    <a:pt x="2504" y="335"/>
                  </a:lnTo>
                  <a:lnTo>
                    <a:pt x="2564" y="344"/>
                  </a:lnTo>
                  <a:lnTo>
                    <a:pt x="2626" y="354"/>
                  </a:lnTo>
                  <a:lnTo>
                    <a:pt x="2678" y="362"/>
                  </a:lnTo>
                  <a:lnTo>
                    <a:pt x="2721" y="369"/>
                  </a:lnTo>
                  <a:lnTo>
                    <a:pt x="2756" y="374"/>
                  </a:lnTo>
                  <a:lnTo>
                    <a:pt x="2783" y="378"/>
                  </a:lnTo>
                  <a:lnTo>
                    <a:pt x="2800" y="381"/>
                  </a:lnTo>
                  <a:lnTo>
                    <a:pt x="2809" y="383"/>
                  </a:lnTo>
                </a:path>
              </a:pathLst>
            </a:custGeom>
            <a:noFill/>
            <a:ln w="28575" cap="rnd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549" name="Freeform 95"/>
            <p:cNvSpPr>
              <a:spLocks/>
            </p:cNvSpPr>
            <p:nvPr/>
          </p:nvSpPr>
          <p:spPr bwMode="auto">
            <a:xfrm>
              <a:off x="960" y="659"/>
              <a:ext cx="5088" cy="1152"/>
            </a:xfrm>
            <a:custGeom>
              <a:avLst/>
              <a:gdLst>
                <a:gd name="T0" fmla="*/ 39538 w 2820"/>
                <a:gd name="T1" fmla="*/ 4331453 h 537"/>
                <a:gd name="T2" fmla="*/ 193705 w 2820"/>
                <a:gd name="T3" fmla="*/ 4172488 h 537"/>
                <a:gd name="T4" fmla="*/ 453267 w 2820"/>
                <a:gd name="T5" fmla="*/ 3913694 h 537"/>
                <a:gd name="T6" fmla="*/ 648549 w 2820"/>
                <a:gd name="T7" fmla="*/ 3715449 h 537"/>
                <a:gd name="T8" fmla="*/ 726787 w 2820"/>
                <a:gd name="T9" fmla="*/ 3639127 h 537"/>
                <a:gd name="T10" fmla="*/ 789071 w 2820"/>
                <a:gd name="T11" fmla="*/ 3476830 h 537"/>
                <a:gd name="T12" fmla="*/ 944012 w 2820"/>
                <a:gd name="T13" fmla="*/ 3096484 h 537"/>
                <a:gd name="T14" fmla="*/ 1150882 w 2820"/>
                <a:gd name="T15" fmla="*/ 2572124 h 537"/>
                <a:gd name="T16" fmla="*/ 1276817 w 2820"/>
                <a:gd name="T17" fmla="*/ 2262163 h 537"/>
                <a:gd name="T18" fmla="*/ 1312383 w 2820"/>
                <a:gd name="T19" fmla="*/ 2157672 h 537"/>
                <a:gd name="T20" fmla="*/ 1358756 w 2820"/>
                <a:gd name="T21" fmla="*/ 1926584 h 537"/>
                <a:gd name="T22" fmla="*/ 1453163 w 2820"/>
                <a:gd name="T23" fmla="*/ 1461738 h 537"/>
                <a:gd name="T24" fmla="*/ 1545900 w 2820"/>
                <a:gd name="T25" fmla="*/ 996705 h 537"/>
                <a:gd name="T26" fmla="*/ 1592225 w 2820"/>
                <a:gd name="T27" fmla="*/ 762122 h 537"/>
                <a:gd name="T28" fmla="*/ 1614139 w 2820"/>
                <a:gd name="T29" fmla="*/ 695658 h 537"/>
                <a:gd name="T30" fmla="*/ 1675433 w 2820"/>
                <a:gd name="T31" fmla="*/ 530222 h 537"/>
                <a:gd name="T32" fmla="*/ 1780439 w 2820"/>
                <a:gd name="T33" fmla="*/ 274064 h 537"/>
                <a:gd name="T34" fmla="*/ 1857459 w 2820"/>
                <a:gd name="T35" fmla="*/ 84697 h 537"/>
                <a:gd name="T36" fmla="*/ 1889557 w 2820"/>
                <a:gd name="T37" fmla="*/ 0 h 537"/>
                <a:gd name="T38" fmla="*/ 1920785 w 2820"/>
                <a:gd name="T39" fmla="*/ 73955 h 537"/>
                <a:gd name="T40" fmla="*/ 1997863 w 2820"/>
                <a:gd name="T41" fmla="*/ 266393 h 537"/>
                <a:gd name="T42" fmla="*/ 2101353 w 2820"/>
                <a:gd name="T43" fmla="*/ 530222 h 537"/>
                <a:gd name="T44" fmla="*/ 2164926 w 2820"/>
                <a:gd name="T45" fmla="*/ 695658 h 537"/>
                <a:gd name="T46" fmla="*/ 2185009 w 2820"/>
                <a:gd name="T47" fmla="*/ 722641 h 537"/>
                <a:gd name="T48" fmla="*/ 2231425 w 2820"/>
                <a:gd name="T49" fmla="*/ 598463 h 537"/>
                <a:gd name="T50" fmla="*/ 2325867 w 2820"/>
                <a:gd name="T51" fmla="*/ 371339 h 537"/>
                <a:gd name="T52" fmla="*/ 2417875 w 2820"/>
                <a:gd name="T53" fmla="*/ 131989 h 537"/>
                <a:gd name="T54" fmla="*/ 2465114 w 2820"/>
                <a:gd name="T55" fmla="*/ 18404 h 537"/>
                <a:gd name="T56" fmla="*/ 2485896 w 2820"/>
                <a:gd name="T57" fmla="*/ 39481 h 537"/>
                <a:gd name="T58" fmla="*/ 2549128 w 2820"/>
                <a:gd name="T59" fmla="*/ 189685 h 537"/>
                <a:gd name="T60" fmla="*/ 2652894 w 2820"/>
                <a:gd name="T61" fmla="*/ 456267 h 537"/>
                <a:gd name="T62" fmla="*/ 2731264 w 2820"/>
                <a:gd name="T63" fmla="*/ 654488 h 537"/>
                <a:gd name="T64" fmla="*/ 2762257 w 2820"/>
                <a:gd name="T65" fmla="*/ 730132 h 537"/>
                <a:gd name="T66" fmla="*/ 2793272 w 2820"/>
                <a:gd name="T67" fmla="*/ 962222 h 537"/>
                <a:gd name="T68" fmla="*/ 2870531 w 2820"/>
                <a:gd name="T69" fmla="*/ 1542745 h 537"/>
                <a:gd name="T70" fmla="*/ 2974079 w 2820"/>
                <a:gd name="T71" fmla="*/ 2316363 h 537"/>
                <a:gd name="T72" fmla="*/ 3036843 w 2820"/>
                <a:gd name="T73" fmla="*/ 2784706 h 537"/>
                <a:gd name="T74" fmla="*/ 3055932 w 2820"/>
                <a:gd name="T75" fmla="*/ 2927393 h 537"/>
                <a:gd name="T76" fmla="*/ 3077834 w 2820"/>
                <a:gd name="T77" fmla="*/ 3162776 h 537"/>
                <a:gd name="T78" fmla="*/ 3125450 w 2820"/>
                <a:gd name="T79" fmla="*/ 3626537 h 537"/>
                <a:gd name="T80" fmla="*/ 3171356 w 2820"/>
                <a:gd name="T81" fmla="*/ 4106189 h 537"/>
                <a:gd name="T82" fmla="*/ 3195103 w 2820"/>
                <a:gd name="T83" fmla="*/ 4338951 h 537"/>
                <a:gd name="T84" fmla="*/ 3206093 w 2820"/>
                <a:gd name="T85" fmla="*/ 4407108 h 537"/>
                <a:gd name="T86" fmla="*/ 3240453 w 2820"/>
                <a:gd name="T87" fmla="*/ 4562268 h 537"/>
                <a:gd name="T88" fmla="*/ 3295346 w 2820"/>
                <a:gd name="T89" fmla="*/ 4818029 h 537"/>
                <a:gd name="T90" fmla="*/ 3338121 w 2820"/>
                <a:gd name="T91" fmla="*/ 5007903 h 537"/>
                <a:gd name="T92" fmla="*/ 3354536 w 2820"/>
                <a:gd name="T93" fmla="*/ 5092599 h 53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820" h="537">
                  <a:moveTo>
                    <a:pt x="0" y="460"/>
                  </a:moveTo>
                  <a:lnTo>
                    <a:pt x="11" y="458"/>
                  </a:lnTo>
                  <a:lnTo>
                    <a:pt x="33" y="456"/>
                  </a:lnTo>
                  <a:lnTo>
                    <a:pt x="65" y="452"/>
                  </a:lnTo>
                  <a:lnTo>
                    <a:pt x="108" y="446"/>
                  </a:lnTo>
                  <a:lnTo>
                    <a:pt x="163" y="439"/>
                  </a:lnTo>
                  <a:lnTo>
                    <a:pt x="229" y="431"/>
                  </a:lnTo>
                  <a:lnTo>
                    <a:pt x="304" y="422"/>
                  </a:lnTo>
                  <a:lnTo>
                    <a:pt x="381" y="412"/>
                  </a:lnTo>
                  <a:lnTo>
                    <a:pt x="446" y="404"/>
                  </a:lnTo>
                  <a:lnTo>
                    <a:pt x="502" y="397"/>
                  </a:lnTo>
                  <a:lnTo>
                    <a:pt x="545" y="391"/>
                  </a:lnTo>
                  <a:lnTo>
                    <a:pt x="579" y="387"/>
                  </a:lnTo>
                  <a:lnTo>
                    <a:pt x="600" y="384"/>
                  </a:lnTo>
                  <a:lnTo>
                    <a:pt x="611" y="383"/>
                  </a:lnTo>
                  <a:lnTo>
                    <a:pt x="620" y="380"/>
                  </a:lnTo>
                  <a:lnTo>
                    <a:pt x="637" y="375"/>
                  </a:lnTo>
                  <a:lnTo>
                    <a:pt x="663" y="366"/>
                  </a:lnTo>
                  <a:lnTo>
                    <a:pt x="698" y="356"/>
                  </a:lnTo>
                  <a:lnTo>
                    <a:pt x="741" y="342"/>
                  </a:lnTo>
                  <a:lnTo>
                    <a:pt x="793" y="326"/>
                  </a:lnTo>
                  <a:lnTo>
                    <a:pt x="855" y="307"/>
                  </a:lnTo>
                  <a:lnTo>
                    <a:pt x="915" y="288"/>
                  </a:lnTo>
                  <a:lnTo>
                    <a:pt x="967" y="271"/>
                  </a:lnTo>
                  <a:lnTo>
                    <a:pt x="1012" y="258"/>
                  </a:lnTo>
                  <a:lnTo>
                    <a:pt x="1047" y="247"/>
                  </a:lnTo>
                  <a:lnTo>
                    <a:pt x="1073" y="238"/>
                  </a:lnTo>
                  <a:lnTo>
                    <a:pt x="1090" y="233"/>
                  </a:lnTo>
                  <a:lnTo>
                    <a:pt x="1099" y="230"/>
                  </a:lnTo>
                  <a:lnTo>
                    <a:pt x="1103" y="227"/>
                  </a:lnTo>
                  <a:lnTo>
                    <a:pt x="1112" y="222"/>
                  </a:lnTo>
                  <a:lnTo>
                    <a:pt x="1125" y="214"/>
                  </a:lnTo>
                  <a:lnTo>
                    <a:pt x="1142" y="203"/>
                  </a:lnTo>
                  <a:lnTo>
                    <a:pt x="1164" y="189"/>
                  </a:lnTo>
                  <a:lnTo>
                    <a:pt x="1191" y="173"/>
                  </a:lnTo>
                  <a:lnTo>
                    <a:pt x="1221" y="154"/>
                  </a:lnTo>
                  <a:lnTo>
                    <a:pt x="1251" y="135"/>
                  </a:lnTo>
                  <a:lnTo>
                    <a:pt x="1277" y="118"/>
                  </a:lnTo>
                  <a:lnTo>
                    <a:pt x="1299" y="105"/>
                  </a:lnTo>
                  <a:lnTo>
                    <a:pt x="1316" y="94"/>
                  </a:lnTo>
                  <a:lnTo>
                    <a:pt x="1329" y="86"/>
                  </a:lnTo>
                  <a:lnTo>
                    <a:pt x="1338" y="80"/>
                  </a:lnTo>
                  <a:lnTo>
                    <a:pt x="1342" y="77"/>
                  </a:lnTo>
                  <a:lnTo>
                    <a:pt x="1347" y="76"/>
                  </a:lnTo>
                  <a:lnTo>
                    <a:pt x="1356" y="73"/>
                  </a:lnTo>
                  <a:lnTo>
                    <a:pt x="1369" y="69"/>
                  </a:lnTo>
                  <a:lnTo>
                    <a:pt x="1387" y="63"/>
                  </a:lnTo>
                  <a:lnTo>
                    <a:pt x="1408" y="56"/>
                  </a:lnTo>
                  <a:lnTo>
                    <a:pt x="1434" y="48"/>
                  </a:lnTo>
                  <a:lnTo>
                    <a:pt x="1465" y="39"/>
                  </a:lnTo>
                  <a:lnTo>
                    <a:pt x="1496" y="29"/>
                  </a:lnTo>
                  <a:lnTo>
                    <a:pt x="1522" y="21"/>
                  </a:lnTo>
                  <a:lnTo>
                    <a:pt x="1544" y="14"/>
                  </a:lnTo>
                  <a:lnTo>
                    <a:pt x="1561" y="9"/>
                  </a:lnTo>
                  <a:lnTo>
                    <a:pt x="1574" y="4"/>
                  </a:lnTo>
                  <a:lnTo>
                    <a:pt x="1584" y="2"/>
                  </a:lnTo>
                  <a:lnTo>
                    <a:pt x="1588" y="0"/>
                  </a:lnTo>
                  <a:lnTo>
                    <a:pt x="1593" y="2"/>
                  </a:lnTo>
                  <a:lnTo>
                    <a:pt x="1601" y="4"/>
                  </a:lnTo>
                  <a:lnTo>
                    <a:pt x="1614" y="8"/>
                  </a:lnTo>
                  <a:lnTo>
                    <a:pt x="1632" y="14"/>
                  </a:lnTo>
                  <a:lnTo>
                    <a:pt x="1653" y="20"/>
                  </a:lnTo>
                  <a:lnTo>
                    <a:pt x="1679" y="28"/>
                  </a:lnTo>
                  <a:lnTo>
                    <a:pt x="1710" y="38"/>
                  </a:lnTo>
                  <a:lnTo>
                    <a:pt x="1740" y="48"/>
                  </a:lnTo>
                  <a:lnTo>
                    <a:pt x="1766" y="56"/>
                  </a:lnTo>
                  <a:lnTo>
                    <a:pt x="1788" y="63"/>
                  </a:lnTo>
                  <a:lnTo>
                    <a:pt x="1805" y="69"/>
                  </a:lnTo>
                  <a:lnTo>
                    <a:pt x="1819" y="73"/>
                  </a:lnTo>
                  <a:lnTo>
                    <a:pt x="1828" y="76"/>
                  </a:lnTo>
                  <a:lnTo>
                    <a:pt x="1832" y="77"/>
                  </a:lnTo>
                  <a:lnTo>
                    <a:pt x="1836" y="76"/>
                  </a:lnTo>
                  <a:lnTo>
                    <a:pt x="1845" y="73"/>
                  </a:lnTo>
                  <a:lnTo>
                    <a:pt x="1858" y="69"/>
                  </a:lnTo>
                  <a:lnTo>
                    <a:pt x="1875" y="63"/>
                  </a:lnTo>
                  <a:lnTo>
                    <a:pt x="1897" y="56"/>
                  </a:lnTo>
                  <a:lnTo>
                    <a:pt x="1923" y="48"/>
                  </a:lnTo>
                  <a:lnTo>
                    <a:pt x="1954" y="39"/>
                  </a:lnTo>
                  <a:lnTo>
                    <a:pt x="1985" y="29"/>
                  </a:lnTo>
                  <a:lnTo>
                    <a:pt x="2011" y="21"/>
                  </a:lnTo>
                  <a:lnTo>
                    <a:pt x="2032" y="14"/>
                  </a:lnTo>
                  <a:lnTo>
                    <a:pt x="2050" y="9"/>
                  </a:lnTo>
                  <a:lnTo>
                    <a:pt x="2063" y="4"/>
                  </a:lnTo>
                  <a:lnTo>
                    <a:pt x="2071" y="2"/>
                  </a:lnTo>
                  <a:lnTo>
                    <a:pt x="2076" y="0"/>
                  </a:lnTo>
                  <a:lnTo>
                    <a:pt x="2080" y="2"/>
                  </a:lnTo>
                  <a:lnTo>
                    <a:pt x="2089" y="4"/>
                  </a:lnTo>
                  <a:lnTo>
                    <a:pt x="2102" y="8"/>
                  </a:lnTo>
                  <a:lnTo>
                    <a:pt x="2119" y="14"/>
                  </a:lnTo>
                  <a:lnTo>
                    <a:pt x="2142" y="20"/>
                  </a:lnTo>
                  <a:lnTo>
                    <a:pt x="2168" y="28"/>
                  </a:lnTo>
                  <a:lnTo>
                    <a:pt x="2198" y="38"/>
                  </a:lnTo>
                  <a:lnTo>
                    <a:pt x="2229" y="48"/>
                  </a:lnTo>
                  <a:lnTo>
                    <a:pt x="2256" y="56"/>
                  </a:lnTo>
                  <a:lnTo>
                    <a:pt x="2277" y="63"/>
                  </a:lnTo>
                  <a:lnTo>
                    <a:pt x="2295" y="69"/>
                  </a:lnTo>
                  <a:lnTo>
                    <a:pt x="2308" y="73"/>
                  </a:lnTo>
                  <a:lnTo>
                    <a:pt x="2316" y="76"/>
                  </a:lnTo>
                  <a:lnTo>
                    <a:pt x="2321" y="77"/>
                  </a:lnTo>
                  <a:lnTo>
                    <a:pt x="2325" y="81"/>
                  </a:lnTo>
                  <a:lnTo>
                    <a:pt x="2334" y="89"/>
                  </a:lnTo>
                  <a:lnTo>
                    <a:pt x="2347" y="101"/>
                  </a:lnTo>
                  <a:lnTo>
                    <a:pt x="2364" y="118"/>
                  </a:lnTo>
                  <a:lnTo>
                    <a:pt x="2386" y="138"/>
                  </a:lnTo>
                  <a:lnTo>
                    <a:pt x="2412" y="162"/>
                  </a:lnTo>
                  <a:lnTo>
                    <a:pt x="2442" y="191"/>
                  </a:lnTo>
                  <a:lnTo>
                    <a:pt x="2473" y="220"/>
                  </a:lnTo>
                  <a:lnTo>
                    <a:pt x="2499" y="244"/>
                  </a:lnTo>
                  <a:lnTo>
                    <a:pt x="2521" y="264"/>
                  </a:lnTo>
                  <a:lnTo>
                    <a:pt x="2538" y="281"/>
                  </a:lnTo>
                  <a:lnTo>
                    <a:pt x="2552" y="293"/>
                  </a:lnTo>
                  <a:lnTo>
                    <a:pt x="2561" y="302"/>
                  </a:lnTo>
                  <a:lnTo>
                    <a:pt x="2565" y="306"/>
                  </a:lnTo>
                  <a:lnTo>
                    <a:pt x="2568" y="308"/>
                  </a:lnTo>
                  <a:lnTo>
                    <a:pt x="2572" y="314"/>
                  </a:lnTo>
                  <a:lnTo>
                    <a:pt x="2578" y="322"/>
                  </a:lnTo>
                  <a:lnTo>
                    <a:pt x="2586" y="333"/>
                  </a:lnTo>
                  <a:lnTo>
                    <a:pt x="2598" y="347"/>
                  </a:lnTo>
                  <a:lnTo>
                    <a:pt x="2611" y="363"/>
                  </a:lnTo>
                  <a:lnTo>
                    <a:pt x="2626" y="382"/>
                  </a:lnTo>
                  <a:lnTo>
                    <a:pt x="2641" y="402"/>
                  </a:lnTo>
                  <a:lnTo>
                    <a:pt x="2654" y="418"/>
                  </a:lnTo>
                  <a:lnTo>
                    <a:pt x="2665" y="432"/>
                  </a:lnTo>
                  <a:lnTo>
                    <a:pt x="2674" y="443"/>
                  </a:lnTo>
                  <a:lnTo>
                    <a:pt x="2680" y="451"/>
                  </a:lnTo>
                  <a:lnTo>
                    <a:pt x="2685" y="457"/>
                  </a:lnTo>
                  <a:lnTo>
                    <a:pt x="2687" y="460"/>
                  </a:lnTo>
                  <a:lnTo>
                    <a:pt x="2689" y="461"/>
                  </a:lnTo>
                  <a:lnTo>
                    <a:pt x="2694" y="464"/>
                  </a:lnTo>
                  <a:lnTo>
                    <a:pt x="2701" y="468"/>
                  </a:lnTo>
                  <a:lnTo>
                    <a:pt x="2711" y="473"/>
                  </a:lnTo>
                  <a:lnTo>
                    <a:pt x="2723" y="480"/>
                  </a:lnTo>
                  <a:lnTo>
                    <a:pt x="2737" y="488"/>
                  </a:lnTo>
                  <a:lnTo>
                    <a:pt x="2753" y="498"/>
                  </a:lnTo>
                  <a:lnTo>
                    <a:pt x="2769" y="507"/>
                  </a:lnTo>
                  <a:lnTo>
                    <a:pt x="2783" y="515"/>
                  </a:lnTo>
                  <a:lnTo>
                    <a:pt x="2795" y="522"/>
                  </a:lnTo>
                  <a:lnTo>
                    <a:pt x="2805" y="527"/>
                  </a:lnTo>
                  <a:lnTo>
                    <a:pt x="2811" y="531"/>
                  </a:lnTo>
                  <a:lnTo>
                    <a:pt x="2817" y="534"/>
                  </a:lnTo>
                  <a:lnTo>
                    <a:pt x="2819" y="536"/>
                  </a:lnTo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96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025" y="1095375"/>
            <a:ext cx="866775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Imagen 9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425" y="1671638"/>
            <a:ext cx="866775" cy="130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-228600" y="-38100"/>
            <a:ext cx="11277600" cy="1104900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</a:extLst>
        </p:spPr>
        <p:txBody>
          <a:bodyPr lIns="90488" tIns="44450" rIns="90488" bIns="44450"/>
          <a:lstStyle/>
          <a:p>
            <a:pPr defTabSz="914400"/>
            <a:r>
              <a:rPr lang="ru-RU" altLang="es-ES" sz="3600" smtClean="0">
                <a:solidFill>
                  <a:srgbClr val="FFFFFF"/>
                </a:solidFill>
                <a:latin typeface="Times New Roman" pitchFamily="18" charset="0"/>
              </a:rPr>
              <a:t>Парадигма периодизации в 21-м веке</a:t>
            </a:r>
            <a:endParaRPr lang="es-ES_tradnl" altLang="es-ES" sz="36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2520950" y="6723063"/>
            <a:ext cx="53879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GB" altLang="es-ES" sz="1800" u="none">
                <a:solidFill>
                  <a:srgbClr val="FFFFFF"/>
                </a:solidFill>
                <a:latin typeface="Times New Roman" pitchFamily="18" charset="0"/>
              </a:rPr>
              <a:t>Kiely, </a:t>
            </a:r>
            <a:r>
              <a:rPr lang="en-GB" altLang="es-ES" sz="1800" i="1" u="none">
                <a:solidFill>
                  <a:srgbClr val="FFFFFF"/>
                </a:solidFill>
                <a:latin typeface="Times New Roman" pitchFamily="18" charset="0"/>
              </a:rPr>
              <a:t>Int. J. Sports Physiol. Perform.</a:t>
            </a:r>
            <a:r>
              <a:rPr lang="en-GB" altLang="es-ES" sz="1800" u="none">
                <a:solidFill>
                  <a:srgbClr val="FFFFFF"/>
                </a:solidFill>
                <a:latin typeface="Times New Roman" pitchFamily="18" charset="0"/>
              </a:rPr>
              <a:t> 7: 242-250, 2012</a:t>
            </a:r>
          </a:p>
        </p:txBody>
      </p:sp>
      <p:sp>
        <p:nvSpPr>
          <p:cNvPr id="20484" name="AutoShape 5"/>
          <p:cNvSpPr>
            <a:spLocks noChangeArrowheads="1"/>
          </p:cNvSpPr>
          <p:nvPr/>
        </p:nvSpPr>
        <p:spPr bwMode="auto">
          <a:xfrm>
            <a:off x="4170363" y="1071563"/>
            <a:ext cx="685800" cy="247650"/>
          </a:xfrm>
          <a:prstGeom prst="rightArrow">
            <a:avLst>
              <a:gd name="adj1" fmla="val 50000"/>
              <a:gd name="adj2" fmla="val 138474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200">
              <a:solidFill>
                <a:srgbClr val="FFFFFF"/>
              </a:solidFill>
            </a:endParaRPr>
          </a:p>
        </p:txBody>
      </p:sp>
      <p:sp>
        <p:nvSpPr>
          <p:cNvPr id="20485" name="Rectangle 6"/>
          <p:cNvSpPr>
            <a:spLocks noChangeArrowheads="1"/>
          </p:cNvSpPr>
          <p:nvPr/>
        </p:nvSpPr>
        <p:spPr bwMode="auto">
          <a:xfrm>
            <a:off x="4918075" y="955675"/>
            <a:ext cx="5727700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SzTx/>
              <a:buFontTx/>
              <a:buNone/>
            </a:pPr>
            <a:r>
              <a:rPr lang="es-ES" altLang="es-ES" sz="2400" u="none">
                <a:solidFill>
                  <a:srgbClr val="FFFFFF"/>
                </a:solidFill>
                <a:latin typeface="Times New Roman" pitchFamily="18" charset="0"/>
              </a:rPr>
              <a:t>“</a:t>
            </a:r>
            <a:r>
              <a:rPr lang="ru-RU" altLang="es-ES" sz="1800" u="none">
                <a:solidFill>
                  <a:srgbClr val="FFFFFF"/>
                </a:solidFill>
                <a:latin typeface="Times New Roman" pitchFamily="18" charset="0"/>
              </a:rPr>
              <a:t>В последние годы появилось убедительное доказательство того, что реакция на тренировку значительно отличается в зависимости от многочисленных выраженных факторов</a:t>
            </a:r>
            <a:r>
              <a:rPr lang="es-ES" altLang="es-ES" sz="1800" u="none">
                <a:solidFill>
                  <a:srgbClr val="FFFFFF"/>
                </a:solidFill>
                <a:latin typeface="Times New Roman" pitchFamily="18" charset="0"/>
              </a:rPr>
              <a:t>. </a:t>
            </a:r>
            <a:r>
              <a:rPr lang="ru-RU" altLang="es-ES" sz="1800" u="none">
                <a:solidFill>
                  <a:srgbClr val="FFFFFF"/>
                </a:solidFill>
                <a:latin typeface="Times New Roman" pitchFamily="18" charset="0"/>
              </a:rPr>
              <a:t>Полученные данные оспаривают</a:t>
            </a:r>
            <a:r>
              <a:rPr lang="en-US" altLang="es-ES" sz="1800" u="none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altLang="es-ES" sz="1800" u="none">
                <a:solidFill>
                  <a:srgbClr val="FFFFFF"/>
                </a:solidFill>
                <a:latin typeface="Times New Roman" pitchFamily="18" charset="0"/>
              </a:rPr>
              <a:t>правильность применения</a:t>
            </a:r>
            <a:r>
              <a:rPr lang="en-US" altLang="es-ES" sz="1800" u="none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altLang="es-ES" sz="1800" u="none">
                <a:solidFill>
                  <a:srgbClr val="FFFFFF"/>
                </a:solidFill>
                <a:latin typeface="Times New Roman" pitchFamily="18" charset="0"/>
              </a:rPr>
              <a:t>универсальных методологий,  обнаруживаемых в чересчур упрощенных решениях, основанных на правилах и те проблемы </a:t>
            </a:r>
            <a:r>
              <a:rPr lang="es-ES" altLang="es-ES" sz="1800" u="none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altLang="es-ES" sz="1800" u="none">
                <a:solidFill>
                  <a:srgbClr val="FFFFFF"/>
                </a:solidFill>
                <a:latin typeface="Times New Roman" pitchFamily="18" charset="0"/>
              </a:rPr>
              <a:t>планирования, которые возникают из –за врожденных сложных биологических систем</a:t>
            </a:r>
            <a:r>
              <a:rPr lang="es-ES" altLang="es-ES" sz="1800" u="none">
                <a:solidFill>
                  <a:srgbClr val="FFFFFF"/>
                </a:solidFill>
                <a:latin typeface="Times New Roman" pitchFamily="18" charset="0"/>
              </a:rPr>
              <a:t>.”</a:t>
            </a:r>
          </a:p>
        </p:txBody>
      </p:sp>
      <p:grpSp>
        <p:nvGrpSpPr>
          <p:cNvPr id="604167" name="Group 7"/>
          <p:cNvGrpSpPr>
            <a:grpSpLocks/>
          </p:cNvGrpSpPr>
          <p:nvPr/>
        </p:nvGrpSpPr>
        <p:grpSpPr bwMode="auto">
          <a:xfrm>
            <a:off x="4170363" y="4483100"/>
            <a:ext cx="6475412" cy="1998663"/>
            <a:chOff x="2627" y="3042"/>
            <a:chExt cx="4079" cy="1259"/>
          </a:xfrm>
        </p:grpSpPr>
        <p:sp>
          <p:nvSpPr>
            <p:cNvPr id="20487" name="AutoShape 8"/>
            <p:cNvSpPr>
              <a:spLocks noChangeArrowheads="1"/>
            </p:cNvSpPr>
            <p:nvPr/>
          </p:nvSpPr>
          <p:spPr bwMode="auto">
            <a:xfrm>
              <a:off x="2627" y="3115"/>
              <a:ext cx="432" cy="156"/>
            </a:xfrm>
            <a:prstGeom prst="rightArrow">
              <a:avLst>
                <a:gd name="adj1" fmla="val 50000"/>
                <a:gd name="adj2" fmla="val 138474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s-ES" altLang="es-ES" sz="3200">
                <a:solidFill>
                  <a:srgbClr val="FFFFFF"/>
                </a:solidFill>
              </a:endParaRPr>
            </a:p>
          </p:txBody>
        </p:sp>
        <p:sp>
          <p:nvSpPr>
            <p:cNvPr id="20488" name="Rectangle 9"/>
            <p:cNvSpPr>
              <a:spLocks noChangeArrowheads="1"/>
            </p:cNvSpPr>
            <p:nvPr/>
          </p:nvSpPr>
          <p:spPr bwMode="auto">
            <a:xfrm>
              <a:off x="3098" y="3042"/>
              <a:ext cx="3608" cy="1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AFD00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buSzTx/>
                <a:buFontTx/>
                <a:buNone/>
              </a:pPr>
              <a:r>
                <a:rPr lang="es-ES" altLang="es-ES" sz="2400" u="none">
                  <a:solidFill>
                    <a:srgbClr val="FFFFFF"/>
                  </a:solidFill>
                  <a:latin typeface="Times New Roman" pitchFamily="18" charset="0"/>
                </a:rPr>
                <a:t>“</a:t>
              </a:r>
              <a:r>
                <a:rPr lang="ru-RU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В отсутствии готовых решений создание эффективного тренировочного процесса может рассматриваться как исследовательский</a:t>
              </a:r>
              <a:r>
                <a:rPr lang="es-ES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,</a:t>
              </a:r>
              <a:r>
                <a:rPr lang="ru-RU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 медленно прогрессирующий, тщательно документируемый</a:t>
              </a:r>
              <a:r>
                <a:rPr lang="es-ES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 </a:t>
              </a:r>
              <a:r>
                <a:rPr lang="ru-RU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эксперимент, основанный на методе проб и ошибок</a:t>
              </a:r>
              <a:r>
                <a:rPr lang="es-ES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.”</a:t>
              </a:r>
            </a:p>
          </p:txBody>
        </p:sp>
      </p:grp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098550"/>
            <a:ext cx="3903663" cy="50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-228600" y="-38100"/>
            <a:ext cx="11277600" cy="1104900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</a:extLst>
        </p:spPr>
        <p:txBody>
          <a:bodyPr lIns="90488" tIns="44450" rIns="90488" bIns="44450"/>
          <a:lstStyle/>
          <a:p>
            <a:pPr defTabSz="914400"/>
            <a:r>
              <a:rPr lang="ru-RU" altLang="es-ES" sz="3600" smtClean="0">
                <a:solidFill>
                  <a:srgbClr val="FFFFFF"/>
                </a:solidFill>
                <a:latin typeface="Times New Roman" pitchFamily="18" charset="0"/>
              </a:rPr>
              <a:t>Неожиданные решения сложных проблем</a:t>
            </a:r>
            <a:endParaRPr lang="es-ES_tradnl" altLang="es-ES" sz="36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743200" y="6723063"/>
            <a:ext cx="53879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GB" altLang="es-ES" sz="1800" u="none">
                <a:solidFill>
                  <a:srgbClr val="FFFFFF"/>
                </a:solidFill>
                <a:latin typeface="Times New Roman" pitchFamily="18" charset="0"/>
              </a:rPr>
              <a:t>Kiely, </a:t>
            </a:r>
            <a:r>
              <a:rPr lang="en-GB" altLang="es-ES" sz="1800" i="1" u="none">
                <a:solidFill>
                  <a:srgbClr val="FFFFFF"/>
                </a:solidFill>
                <a:latin typeface="Times New Roman" pitchFamily="18" charset="0"/>
              </a:rPr>
              <a:t>Int. J. Sports Physiol. Perform.</a:t>
            </a:r>
            <a:r>
              <a:rPr lang="en-GB" altLang="es-ES" sz="1800" u="none">
                <a:solidFill>
                  <a:srgbClr val="FFFFFF"/>
                </a:solidFill>
                <a:latin typeface="Times New Roman" pitchFamily="18" charset="0"/>
              </a:rPr>
              <a:t> 7: 242-250, 2012</a:t>
            </a:r>
          </a:p>
        </p:txBody>
      </p:sp>
      <p:sp>
        <p:nvSpPr>
          <p:cNvPr id="21508" name="AutoShape 4"/>
          <p:cNvSpPr>
            <a:spLocks noChangeArrowheads="1"/>
          </p:cNvSpPr>
          <p:nvPr/>
        </p:nvSpPr>
        <p:spPr bwMode="auto">
          <a:xfrm>
            <a:off x="354013" y="1071563"/>
            <a:ext cx="685800" cy="247650"/>
          </a:xfrm>
          <a:prstGeom prst="rightArrow">
            <a:avLst>
              <a:gd name="adj1" fmla="val 50000"/>
              <a:gd name="adj2" fmla="val 138474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200">
              <a:solidFill>
                <a:srgbClr val="FFFFFF"/>
              </a:solidFill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1101725" y="955675"/>
            <a:ext cx="9544050" cy="132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SzTx/>
              <a:buFontTx/>
              <a:buNone/>
            </a:pPr>
            <a:r>
              <a:rPr lang="es-ES" altLang="es-ES" sz="2000" u="none">
                <a:solidFill>
                  <a:srgbClr val="FFFFFF"/>
                </a:solidFill>
                <a:latin typeface="Times New Roman" pitchFamily="18" charset="0"/>
              </a:rPr>
              <a:t>“</a:t>
            </a:r>
            <a:r>
              <a:rPr lang="ru-RU" altLang="es-ES" sz="2000" u="none">
                <a:solidFill>
                  <a:srgbClr val="FFFFFF"/>
                </a:solidFill>
                <a:latin typeface="Times New Roman" pitchFamily="18" charset="0"/>
              </a:rPr>
              <a:t>Эффективное планирование может быть истолковано  как использование </a:t>
            </a:r>
            <a:r>
              <a:rPr lang="es-ES" altLang="es-ES" sz="2000" u="none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altLang="es-ES" sz="2000" u="none">
                <a:solidFill>
                  <a:srgbClr val="FFFFFF"/>
                </a:solidFill>
                <a:latin typeface="Times New Roman" pitchFamily="18" charset="0"/>
              </a:rPr>
              <a:t>восприимчивых, вызывающих ответную реакцию, систем обучения, созданных для того, чтобы позволить раннее обнаружение возникающих угроз и возможностей</a:t>
            </a:r>
            <a:r>
              <a:rPr lang="es-ES" altLang="es-ES" sz="2000" u="none">
                <a:solidFill>
                  <a:srgbClr val="FFFFFF"/>
                </a:solidFill>
                <a:latin typeface="Times New Roman" pitchFamily="18" charset="0"/>
              </a:rPr>
              <a:t>.”</a:t>
            </a:r>
          </a:p>
        </p:txBody>
      </p:sp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8" y="2322513"/>
            <a:ext cx="7416800" cy="427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-52388"/>
            <a:ext cx="10340975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6038" rIns="90488" bIns="46038" anchor="ctr"/>
          <a:lstStyle>
            <a:lvl1pPr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447675" indent="-23495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893763" indent="-236538" defTabSz="849313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343025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1790700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2479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7051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1623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6195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3600" u="none">
                <a:solidFill>
                  <a:srgbClr val="FFFFFF"/>
                </a:solidFill>
                <a:latin typeface="Times New Roman" pitchFamily="18" charset="0"/>
              </a:rPr>
              <a:t>Распределение тренировочной интенсивности</a:t>
            </a:r>
            <a:endParaRPr lang="es-ES" altLang="es-ES" sz="36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3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882650"/>
            <a:ext cx="9477375" cy="601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688975" y="46038"/>
            <a:ext cx="8434388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6038" rIns="90488" bIns="46038" anchor="ctr"/>
          <a:lstStyle>
            <a:lvl1pPr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447675" indent="-23495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893763" indent="-236538" defTabSz="849313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343025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1790700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2479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7051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1623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6195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3600" u="none">
                <a:solidFill>
                  <a:srgbClr val="FFFFFF"/>
                </a:solidFill>
                <a:latin typeface="Times New Roman" pitchFamily="18" charset="0"/>
              </a:rPr>
              <a:t>Содержание</a:t>
            </a:r>
            <a:endParaRPr lang="es-ES" altLang="es-ES" sz="36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grpSp>
        <p:nvGrpSpPr>
          <p:cNvPr id="5123" name="Group 3"/>
          <p:cNvGrpSpPr>
            <a:grpSpLocks/>
          </p:cNvGrpSpPr>
          <p:nvPr/>
        </p:nvGrpSpPr>
        <p:grpSpPr bwMode="auto">
          <a:xfrm>
            <a:off x="1150938" y="1530350"/>
            <a:ext cx="8383587" cy="520700"/>
            <a:chOff x="720" y="768"/>
            <a:chExt cx="5281" cy="328"/>
          </a:xfrm>
        </p:grpSpPr>
        <p:sp>
          <p:nvSpPr>
            <p:cNvPr id="5136" name="AutoShape 4"/>
            <p:cNvSpPr>
              <a:spLocks noChangeArrowheads="1"/>
            </p:cNvSpPr>
            <p:nvPr/>
          </p:nvSpPr>
          <p:spPr bwMode="auto">
            <a:xfrm>
              <a:off x="720" y="873"/>
              <a:ext cx="432" cy="156"/>
            </a:xfrm>
            <a:prstGeom prst="rightArrow">
              <a:avLst>
                <a:gd name="adj1" fmla="val 50000"/>
                <a:gd name="adj2" fmla="val 138474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 b="1" u="sng">
                  <a:solidFill>
                    <a:srgbClr val="FFFFFF"/>
                  </a:solidFill>
                  <a:latin typeface="Arial" charset="0"/>
                </a:defRPr>
              </a:lvl1pPr>
              <a:lvl2pPr marL="742950" indent="-285750">
                <a:defRPr sz="3200" b="1" u="sng">
                  <a:solidFill>
                    <a:srgbClr val="FFFFFF"/>
                  </a:solidFill>
                  <a:latin typeface="Arial" charset="0"/>
                </a:defRPr>
              </a:lvl2pPr>
              <a:lvl3pPr marL="11430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3pPr>
              <a:lvl4pPr marL="16002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4pPr>
              <a:lvl5pPr marL="20574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9pPr>
            </a:lstStyle>
            <a:p>
              <a:endParaRPr lang="es-ES" altLang="es-ES"/>
            </a:p>
          </p:txBody>
        </p:sp>
        <p:sp>
          <p:nvSpPr>
            <p:cNvPr id="5137" name="Rectangle 5"/>
            <p:cNvSpPr>
              <a:spLocks noChangeArrowheads="1"/>
            </p:cNvSpPr>
            <p:nvPr/>
          </p:nvSpPr>
          <p:spPr bwMode="auto">
            <a:xfrm>
              <a:off x="1191" y="768"/>
              <a:ext cx="4810" cy="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AFD00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3200" b="1" u="sng">
                  <a:solidFill>
                    <a:srgbClr val="FFFFFF"/>
                  </a:solidFill>
                  <a:latin typeface="Arial" charset="0"/>
                </a:defRPr>
              </a:lvl1pPr>
              <a:lvl2pPr marL="742950" indent="-285750">
                <a:defRPr sz="3200" b="1" u="sng">
                  <a:solidFill>
                    <a:srgbClr val="FFFFFF"/>
                  </a:solidFill>
                  <a:latin typeface="Arial" charset="0"/>
                </a:defRPr>
              </a:lvl2pPr>
              <a:lvl3pPr marL="11430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3pPr>
              <a:lvl4pPr marL="16002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4pPr>
              <a:lvl5pPr marL="20574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9pPr>
            </a:lstStyle>
            <a:p>
              <a:pPr>
                <a:spcBef>
                  <a:spcPct val="30000"/>
                </a:spcBef>
              </a:pPr>
              <a:r>
                <a:rPr lang="ru-RU" altLang="es-ES" sz="2800" u="none">
                  <a:latin typeface="Times New Roman" pitchFamily="18" charset="0"/>
                </a:rPr>
                <a:t>Долгосрочная и краткосрочная периодизация</a:t>
              </a:r>
              <a:endParaRPr lang="es-ES" altLang="es-ES" sz="2800" u="none">
                <a:latin typeface="Times New Roman" pitchFamily="18" charset="0"/>
              </a:endParaRPr>
            </a:p>
          </p:txBody>
        </p:sp>
      </p:grpSp>
      <p:grpSp>
        <p:nvGrpSpPr>
          <p:cNvPr id="5124" name="Group 6"/>
          <p:cNvGrpSpPr>
            <a:grpSpLocks/>
          </p:cNvGrpSpPr>
          <p:nvPr/>
        </p:nvGrpSpPr>
        <p:grpSpPr bwMode="auto">
          <a:xfrm>
            <a:off x="1150938" y="3257550"/>
            <a:ext cx="10037762" cy="520700"/>
            <a:chOff x="720" y="672"/>
            <a:chExt cx="6323" cy="328"/>
          </a:xfrm>
        </p:grpSpPr>
        <p:sp>
          <p:nvSpPr>
            <p:cNvPr id="5134" name="AutoShape 7"/>
            <p:cNvSpPr>
              <a:spLocks noChangeArrowheads="1"/>
            </p:cNvSpPr>
            <p:nvPr/>
          </p:nvSpPr>
          <p:spPr bwMode="auto">
            <a:xfrm>
              <a:off x="720" y="777"/>
              <a:ext cx="432" cy="156"/>
            </a:xfrm>
            <a:prstGeom prst="rightArrow">
              <a:avLst>
                <a:gd name="adj1" fmla="val 50000"/>
                <a:gd name="adj2" fmla="val 138474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 b="1" u="sng">
                  <a:solidFill>
                    <a:srgbClr val="FFFFFF"/>
                  </a:solidFill>
                  <a:latin typeface="Arial" charset="0"/>
                </a:defRPr>
              </a:lvl1pPr>
              <a:lvl2pPr marL="742950" indent="-285750">
                <a:defRPr sz="3200" b="1" u="sng">
                  <a:solidFill>
                    <a:srgbClr val="FFFFFF"/>
                  </a:solidFill>
                  <a:latin typeface="Arial" charset="0"/>
                </a:defRPr>
              </a:lvl2pPr>
              <a:lvl3pPr marL="11430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3pPr>
              <a:lvl4pPr marL="16002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4pPr>
              <a:lvl5pPr marL="20574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9pPr>
            </a:lstStyle>
            <a:p>
              <a:endParaRPr lang="es-ES" altLang="es-ES"/>
            </a:p>
          </p:txBody>
        </p:sp>
        <p:sp>
          <p:nvSpPr>
            <p:cNvPr id="5135" name="Rectangle 8"/>
            <p:cNvSpPr>
              <a:spLocks noChangeArrowheads="1"/>
            </p:cNvSpPr>
            <p:nvPr/>
          </p:nvSpPr>
          <p:spPr bwMode="auto">
            <a:xfrm>
              <a:off x="1191" y="672"/>
              <a:ext cx="5852" cy="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AFD00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3200" b="1" u="sng">
                  <a:solidFill>
                    <a:srgbClr val="FFFFFF"/>
                  </a:solidFill>
                  <a:latin typeface="Arial" charset="0"/>
                </a:defRPr>
              </a:lvl1pPr>
              <a:lvl2pPr marL="742950" indent="-285750">
                <a:defRPr sz="3200" b="1" u="sng">
                  <a:solidFill>
                    <a:srgbClr val="FFFFFF"/>
                  </a:solidFill>
                  <a:latin typeface="Arial" charset="0"/>
                </a:defRPr>
              </a:lvl2pPr>
              <a:lvl3pPr marL="11430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3pPr>
              <a:lvl4pPr marL="16002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4pPr>
              <a:lvl5pPr marL="20574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9pPr>
            </a:lstStyle>
            <a:p>
              <a:pPr>
                <a:spcBef>
                  <a:spcPct val="30000"/>
                </a:spcBef>
              </a:pPr>
              <a:r>
                <a:rPr lang="ru-RU" altLang="es-ES" sz="2800" u="none">
                  <a:latin typeface="Times New Roman" pitchFamily="18" charset="0"/>
                </a:rPr>
                <a:t>Тренировка силы для соревнований на выносливость</a:t>
              </a:r>
              <a:endParaRPr lang="es-ES" altLang="es-ES" sz="2800" u="none">
                <a:latin typeface="Times New Roman" pitchFamily="18" charset="0"/>
              </a:endParaRPr>
            </a:p>
          </p:txBody>
        </p:sp>
      </p:grpSp>
      <p:grpSp>
        <p:nvGrpSpPr>
          <p:cNvPr id="5125" name="Group 15"/>
          <p:cNvGrpSpPr>
            <a:grpSpLocks/>
          </p:cNvGrpSpPr>
          <p:nvPr/>
        </p:nvGrpSpPr>
        <p:grpSpPr bwMode="auto">
          <a:xfrm>
            <a:off x="1150938" y="4986338"/>
            <a:ext cx="5219700" cy="1081087"/>
            <a:chOff x="720" y="672"/>
            <a:chExt cx="3288" cy="681"/>
          </a:xfrm>
        </p:grpSpPr>
        <p:sp>
          <p:nvSpPr>
            <p:cNvPr id="5132" name="AutoShape 16"/>
            <p:cNvSpPr>
              <a:spLocks noChangeArrowheads="1"/>
            </p:cNvSpPr>
            <p:nvPr/>
          </p:nvSpPr>
          <p:spPr bwMode="auto">
            <a:xfrm>
              <a:off x="720" y="777"/>
              <a:ext cx="432" cy="156"/>
            </a:xfrm>
            <a:prstGeom prst="rightArrow">
              <a:avLst>
                <a:gd name="adj1" fmla="val 50000"/>
                <a:gd name="adj2" fmla="val 138474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 b="1" u="sng">
                  <a:solidFill>
                    <a:srgbClr val="FFFFFF"/>
                  </a:solidFill>
                  <a:latin typeface="Arial" charset="0"/>
                </a:defRPr>
              </a:lvl1pPr>
              <a:lvl2pPr marL="742950" indent="-285750">
                <a:defRPr sz="3200" b="1" u="sng">
                  <a:solidFill>
                    <a:srgbClr val="FFFFFF"/>
                  </a:solidFill>
                  <a:latin typeface="Arial" charset="0"/>
                </a:defRPr>
              </a:lvl2pPr>
              <a:lvl3pPr marL="11430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3pPr>
              <a:lvl4pPr marL="16002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4pPr>
              <a:lvl5pPr marL="20574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9pPr>
            </a:lstStyle>
            <a:p>
              <a:endParaRPr lang="es-ES" altLang="es-ES"/>
            </a:p>
          </p:txBody>
        </p:sp>
        <p:sp>
          <p:nvSpPr>
            <p:cNvPr id="5133" name="Rectangle 17"/>
            <p:cNvSpPr>
              <a:spLocks noChangeArrowheads="1"/>
            </p:cNvSpPr>
            <p:nvPr/>
          </p:nvSpPr>
          <p:spPr bwMode="auto">
            <a:xfrm>
              <a:off x="1191" y="672"/>
              <a:ext cx="2817" cy="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AFD00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3200" b="1" u="sng">
                  <a:solidFill>
                    <a:srgbClr val="FFFFFF"/>
                  </a:solidFill>
                  <a:latin typeface="Arial" charset="0"/>
                </a:defRPr>
              </a:lvl1pPr>
              <a:lvl2pPr marL="742950" indent="-285750">
                <a:defRPr sz="3200" b="1" u="sng">
                  <a:solidFill>
                    <a:srgbClr val="FFFFFF"/>
                  </a:solidFill>
                  <a:latin typeface="Arial" charset="0"/>
                </a:defRPr>
              </a:lvl2pPr>
              <a:lvl3pPr marL="11430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3pPr>
              <a:lvl4pPr marL="16002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4pPr>
              <a:lvl5pPr marL="20574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9pPr>
            </a:lstStyle>
            <a:p>
              <a:pPr>
                <a:spcBef>
                  <a:spcPct val="30000"/>
                </a:spcBef>
              </a:pPr>
              <a:r>
                <a:rPr lang="ru-RU" altLang="es-ES" sz="2800" u="none">
                  <a:latin typeface="Times New Roman" pitchFamily="18" charset="0"/>
                </a:rPr>
                <a:t>Наука и элитное плавание</a:t>
              </a:r>
              <a:endParaRPr lang="es-ES" altLang="es-ES" sz="2800" u="none">
                <a:latin typeface="Times New Roman" pitchFamily="18" charset="0"/>
              </a:endParaRPr>
            </a:p>
            <a:p>
              <a:pPr>
                <a:spcBef>
                  <a:spcPct val="30000"/>
                </a:spcBef>
              </a:pPr>
              <a:endParaRPr lang="es-ES" altLang="es-ES" sz="2800" u="none">
                <a:latin typeface="Times New Roman" pitchFamily="18" charset="0"/>
              </a:endParaRPr>
            </a:p>
          </p:txBody>
        </p:sp>
      </p:grpSp>
      <p:grpSp>
        <p:nvGrpSpPr>
          <p:cNvPr id="5126" name="Group 18"/>
          <p:cNvGrpSpPr>
            <a:grpSpLocks/>
          </p:cNvGrpSpPr>
          <p:nvPr/>
        </p:nvGrpSpPr>
        <p:grpSpPr bwMode="auto">
          <a:xfrm>
            <a:off x="1150938" y="4105275"/>
            <a:ext cx="7974012" cy="1081088"/>
            <a:chOff x="720" y="672"/>
            <a:chExt cx="5023" cy="681"/>
          </a:xfrm>
        </p:grpSpPr>
        <p:sp>
          <p:nvSpPr>
            <p:cNvPr id="5130" name="AutoShape 19"/>
            <p:cNvSpPr>
              <a:spLocks noChangeArrowheads="1"/>
            </p:cNvSpPr>
            <p:nvPr/>
          </p:nvSpPr>
          <p:spPr bwMode="auto">
            <a:xfrm>
              <a:off x="720" y="777"/>
              <a:ext cx="432" cy="156"/>
            </a:xfrm>
            <a:prstGeom prst="rightArrow">
              <a:avLst>
                <a:gd name="adj1" fmla="val 50000"/>
                <a:gd name="adj2" fmla="val 138474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 b="1" u="sng">
                  <a:solidFill>
                    <a:srgbClr val="FFFFFF"/>
                  </a:solidFill>
                  <a:latin typeface="Arial" charset="0"/>
                </a:defRPr>
              </a:lvl1pPr>
              <a:lvl2pPr marL="742950" indent="-285750">
                <a:defRPr sz="3200" b="1" u="sng">
                  <a:solidFill>
                    <a:srgbClr val="FFFFFF"/>
                  </a:solidFill>
                  <a:latin typeface="Arial" charset="0"/>
                </a:defRPr>
              </a:lvl2pPr>
              <a:lvl3pPr marL="11430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3pPr>
              <a:lvl4pPr marL="16002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4pPr>
              <a:lvl5pPr marL="20574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9pPr>
            </a:lstStyle>
            <a:p>
              <a:endParaRPr lang="es-ES" altLang="es-ES"/>
            </a:p>
          </p:txBody>
        </p:sp>
        <p:sp>
          <p:nvSpPr>
            <p:cNvPr id="5131" name="Rectangle 20"/>
            <p:cNvSpPr>
              <a:spLocks noChangeArrowheads="1"/>
            </p:cNvSpPr>
            <p:nvPr/>
          </p:nvSpPr>
          <p:spPr bwMode="auto">
            <a:xfrm>
              <a:off x="1191" y="672"/>
              <a:ext cx="4552" cy="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AFD00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3200" b="1" u="sng">
                  <a:solidFill>
                    <a:srgbClr val="FFFFFF"/>
                  </a:solidFill>
                  <a:latin typeface="Arial" charset="0"/>
                </a:defRPr>
              </a:lvl1pPr>
              <a:lvl2pPr marL="742950" indent="-285750">
                <a:defRPr sz="3200" b="1" u="sng">
                  <a:solidFill>
                    <a:srgbClr val="FFFFFF"/>
                  </a:solidFill>
                  <a:latin typeface="Arial" charset="0"/>
                </a:defRPr>
              </a:lvl2pPr>
              <a:lvl3pPr marL="11430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3pPr>
              <a:lvl4pPr marL="16002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4pPr>
              <a:lvl5pPr marL="20574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9pPr>
            </a:lstStyle>
            <a:p>
              <a:pPr>
                <a:spcBef>
                  <a:spcPct val="30000"/>
                </a:spcBef>
              </a:pPr>
              <a:r>
                <a:rPr lang="ru-RU" altLang="es-ES" sz="2800" u="none">
                  <a:latin typeface="Times New Roman" pitchFamily="18" charset="0"/>
                </a:rPr>
                <a:t>Подводящая к соревнованию тренировка и</a:t>
              </a:r>
            </a:p>
            <a:p>
              <a:pPr>
                <a:spcBef>
                  <a:spcPct val="30000"/>
                </a:spcBef>
              </a:pPr>
              <a:r>
                <a:rPr lang="ru-RU" altLang="es-ES" sz="2800" u="none">
                  <a:latin typeface="Times New Roman" pitchFamily="18" charset="0"/>
                </a:rPr>
                <a:t> кульминация</a:t>
              </a:r>
              <a:endParaRPr lang="es-ES" altLang="es-ES" sz="2800" u="none">
                <a:latin typeface="Times New Roman" pitchFamily="18" charset="0"/>
              </a:endParaRPr>
            </a:p>
          </p:txBody>
        </p:sp>
      </p:grpSp>
      <p:grpSp>
        <p:nvGrpSpPr>
          <p:cNvPr id="5127" name="Group 18"/>
          <p:cNvGrpSpPr>
            <a:grpSpLocks/>
          </p:cNvGrpSpPr>
          <p:nvPr/>
        </p:nvGrpSpPr>
        <p:grpSpPr bwMode="auto">
          <a:xfrm>
            <a:off x="1146175" y="2393950"/>
            <a:ext cx="8924925" cy="520700"/>
            <a:chOff x="720" y="672"/>
            <a:chExt cx="5622" cy="328"/>
          </a:xfrm>
        </p:grpSpPr>
        <p:sp>
          <p:nvSpPr>
            <p:cNvPr id="5128" name="AutoShape 19"/>
            <p:cNvSpPr>
              <a:spLocks noChangeArrowheads="1"/>
            </p:cNvSpPr>
            <p:nvPr/>
          </p:nvSpPr>
          <p:spPr bwMode="auto">
            <a:xfrm>
              <a:off x="720" y="777"/>
              <a:ext cx="432" cy="156"/>
            </a:xfrm>
            <a:prstGeom prst="rightArrow">
              <a:avLst>
                <a:gd name="adj1" fmla="val 50000"/>
                <a:gd name="adj2" fmla="val 138474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 b="1" u="sng">
                  <a:solidFill>
                    <a:srgbClr val="FFFFFF"/>
                  </a:solidFill>
                  <a:latin typeface="Arial" charset="0"/>
                </a:defRPr>
              </a:lvl1pPr>
              <a:lvl2pPr marL="742950" indent="-285750">
                <a:defRPr sz="3200" b="1" u="sng">
                  <a:solidFill>
                    <a:srgbClr val="FFFFFF"/>
                  </a:solidFill>
                  <a:latin typeface="Arial" charset="0"/>
                </a:defRPr>
              </a:lvl2pPr>
              <a:lvl3pPr marL="11430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3pPr>
              <a:lvl4pPr marL="16002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4pPr>
              <a:lvl5pPr marL="20574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9pPr>
            </a:lstStyle>
            <a:p>
              <a:endParaRPr lang="es-ES" altLang="es-ES"/>
            </a:p>
          </p:txBody>
        </p:sp>
        <p:sp>
          <p:nvSpPr>
            <p:cNvPr id="5129" name="Rectangle 20"/>
            <p:cNvSpPr>
              <a:spLocks noChangeArrowheads="1"/>
            </p:cNvSpPr>
            <p:nvPr/>
          </p:nvSpPr>
          <p:spPr bwMode="auto">
            <a:xfrm>
              <a:off x="1191" y="672"/>
              <a:ext cx="5151" cy="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AFD00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3200" b="1" u="sng">
                  <a:solidFill>
                    <a:srgbClr val="FFFFFF"/>
                  </a:solidFill>
                  <a:latin typeface="Arial" charset="0"/>
                </a:defRPr>
              </a:lvl1pPr>
              <a:lvl2pPr marL="742950" indent="-285750">
                <a:defRPr sz="3200" b="1" u="sng">
                  <a:solidFill>
                    <a:srgbClr val="FFFFFF"/>
                  </a:solidFill>
                  <a:latin typeface="Arial" charset="0"/>
                </a:defRPr>
              </a:lvl2pPr>
              <a:lvl3pPr marL="11430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3pPr>
              <a:lvl4pPr marL="16002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4pPr>
              <a:lvl5pPr marL="20574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9pPr>
            </a:lstStyle>
            <a:p>
              <a:pPr>
                <a:spcBef>
                  <a:spcPct val="30000"/>
                </a:spcBef>
              </a:pPr>
              <a:r>
                <a:rPr lang="ru-RU" altLang="es-ES" sz="2800" u="none">
                  <a:latin typeface="Times New Roman" pitchFamily="18" charset="0"/>
                </a:rPr>
                <a:t>Распределение интенсивности в ходе тренировки</a:t>
              </a:r>
              <a:endParaRPr lang="es-ES" altLang="es-ES" sz="2800" u="none"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2320925"/>
            <a:ext cx="4443412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2209800" y="6723063"/>
            <a:ext cx="60356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GB" altLang="es-ES" sz="1800" u="none">
                <a:solidFill>
                  <a:srgbClr val="FFFFFF"/>
                </a:solidFill>
                <a:latin typeface="Times New Roman" pitchFamily="18" charset="0"/>
              </a:rPr>
              <a:t>Seiler &amp; Kjerland, </a:t>
            </a:r>
            <a:r>
              <a:rPr lang="en-GB" altLang="es-ES" sz="1800" i="1" u="none">
                <a:solidFill>
                  <a:srgbClr val="FFFFFF"/>
                </a:solidFill>
                <a:latin typeface="Times New Roman" pitchFamily="18" charset="0"/>
              </a:rPr>
              <a:t>Scand. J. Med. Sci. Sports</a:t>
            </a:r>
            <a:r>
              <a:rPr lang="en-GB" altLang="es-ES" sz="1800" u="none">
                <a:solidFill>
                  <a:srgbClr val="FFFFFF"/>
                </a:solidFill>
                <a:latin typeface="Times New Roman" pitchFamily="18" charset="0"/>
              </a:rPr>
              <a:t> 16: 49-56, 2006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533400" y="0"/>
            <a:ext cx="9448800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6038" rIns="90488" bIns="46038" anchor="ctr"/>
          <a:lstStyle>
            <a:lvl1pPr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447675" indent="-23495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893763" indent="-236538" defTabSz="849313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343025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1790700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2479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7051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1623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6195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3600" u="none">
                <a:solidFill>
                  <a:srgbClr val="FFFFFF"/>
                </a:solidFill>
                <a:latin typeface="Times New Roman" pitchFamily="18" charset="0"/>
              </a:rPr>
              <a:t>Распределение интенсивности концептуальной тренировки</a:t>
            </a:r>
            <a:r>
              <a:rPr lang="es-ES" altLang="es-ES" sz="3600" u="none">
                <a:solidFill>
                  <a:srgbClr val="FFFFFF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935038" y="1903413"/>
            <a:ext cx="3800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1800" u="none">
                <a:solidFill>
                  <a:schemeClr val="hlink"/>
                </a:solidFill>
                <a:latin typeface="Times New Roman" pitchFamily="18" charset="0"/>
              </a:rPr>
              <a:t>ПОРОГ МОДЕЛИ ТРЕНИРОВКИ</a:t>
            </a:r>
            <a:endParaRPr lang="es-ES" altLang="es-ES" sz="1800" u="none">
              <a:solidFill>
                <a:schemeClr val="hlink"/>
              </a:solidFill>
              <a:latin typeface="Times New Roman" pitchFamily="18" charset="0"/>
            </a:endParaRPr>
          </a:p>
        </p:txBody>
      </p:sp>
      <p:grpSp>
        <p:nvGrpSpPr>
          <p:cNvPr id="577542" name="Group 6"/>
          <p:cNvGrpSpPr>
            <a:grpSpLocks/>
          </p:cNvGrpSpPr>
          <p:nvPr/>
        </p:nvGrpSpPr>
        <p:grpSpPr bwMode="auto">
          <a:xfrm>
            <a:off x="5083175" y="1903413"/>
            <a:ext cx="5253038" cy="3201987"/>
            <a:chOff x="3202" y="1199"/>
            <a:chExt cx="3309" cy="2017"/>
          </a:xfrm>
        </p:grpSpPr>
        <p:pic>
          <p:nvPicPr>
            <p:cNvPr id="23559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1444"/>
              <a:ext cx="2828" cy="17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3560" name="Rectangle 8"/>
            <p:cNvSpPr>
              <a:spLocks noChangeArrowheads="1"/>
            </p:cNvSpPr>
            <p:nvPr/>
          </p:nvSpPr>
          <p:spPr bwMode="auto">
            <a:xfrm>
              <a:off x="3202" y="1199"/>
              <a:ext cx="3309" cy="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r>
                <a:rPr lang="ru-RU" altLang="es-ES" sz="1800" u="none">
                  <a:solidFill>
                    <a:schemeClr val="hlink"/>
                  </a:solidFill>
                  <a:latin typeface="Times New Roman" pitchFamily="18" charset="0"/>
                </a:rPr>
                <a:t>ПОЛЯРИЗОВАННАЯ МОДЕЛЬ ТРЕНИРОВКИ</a:t>
              </a:r>
              <a:endParaRPr lang="es-ES" altLang="es-ES" sz="1800" u="none">
                <a:solidFill>
                  <a:schemeClr val="hlink"/>
                </a:solidFill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7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7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98700"/>
            <a:ext cx="4354513" cy="32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2209800" y="6723063"/>
            <a:ext cx="60356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GB" altLang="es-ES" sz="1800" u="none">
                <a:solidFill>
                  <a:srgbClr val="FFFFFF"/>
                </a:solidFill>
                <a:latin typeface="Times New Roman" pitchFamily="18" charset="0"/>
              </a:rPr>
              <a:t>Seiler &amp; Kjerland, </a:t>
            </a:r>
            <a:r>
              <a:rPr lang="en-GB" altLang="es-ES" sz="1800" i="1" u="none">
                <a:solidFill>
                  <a:srgbClr val="FFFFFF"/>
                </a:solidFill>
                <a:latin typeface="Times New Roman" pitchFamily="18" charset="0"/>
              </a:rPr>
              <a:t>Scand. J. Med. Sci. Sports</a:t>
            </a:r>
            <a:r>
              <a:rPr lang="en-GB" altLang="es-ES" sz="1800" u="none">
                <a:solidFill>
                  <a:srgbClr val="FFFFFF"/>
                </a:solidFill>
                <a:latin typeface="Times New Roman" pitchFamily="18" charset="0"/>
              </a:rPr>
              <a:t> 16: 49-56, 2006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533400" y="0"/>
            <a:ext cx="9906000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6038" rIns="90488" bIns="46038" anchor="ctr"/>
          <a:lstStyle>
            <a:lvl1pPr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447675" indent="-23495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893763" indent="-236538" defTabSz="849313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343025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1790700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2479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7051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1623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6195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3200" u="none">
                <a:solidFill>
                  <a:srgbClr val="FFFFFF"/>
                </a:solidFill>
                <a:latin typeface="Times New Roman" pitchFamily="18" charset="0"/>
              </a:rPr>
              <a:t>Распределение интенсивности тренировки у лыжников</a:t>
            </a:r>
            <a:r>
              <a:rPr lang="es-ES" altLang="es-ES" sz="3200" u="none">
                <a:solidFill>
                  <a:srgbClr val="FFFFFF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759102" y="1561781"/>
            <a:ext cx="4152355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1800" u="none" dirty="0">
                <a:solidFill>
                  <a:schemeClr val="hlink"/>
                </a:solidFill>
                <a:latin typeface="Times New Roman" pitchFamily="18" charset="0"/>
              </a:rPr>
              <a:t>Частота пульса</a:t>
            </a:r>
            <a:r>
              <a:rPr lang="en-GB" altLang="es-ES" sz="1800" u="none" dirty="0">
                <a:solidFill>
                  <a:schemeClr val="hlink"/>
                </a:solidFill>
                <a:latin typeface="Times New Roman" pitchFamily="18" charset="0"/>
              </a:rPr>
              <a:t>, RPE </a:t>
            </a:r>
            <a:r>
              <a:rPr lang="ru-RU" altLang="es-ES" sz="1800" u="none" dirty="0" smtClean="0">
                <a:solidFill>
                  <a:schemeClr val="hlink"/>
                </a:solidFill>
                <a:latin typeface="Times New Roman" pitchFamily="18" charset="0"/>
              </a:rPr>
              <a:t>(интенсивность)</a:t>
            </a: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1800" u="none" dirty="0" smtClean="0">
                <a:solidFill>
                  <a:schemeClr val="hlink"/>
                </a:solidFill>
                <a:latin typeface="Times New Roman" pitchFamily="18" charset="0"/>
              </a:rPr>
              <a:t>в</a:t>
            </a:r>
            <a:r>
              <a:rPr lang="en-GB" altLang="es-ES" sz="1800" u="none" dirty="0" smtClean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GB" altLang="es-ES" sz="1800" u="none" dirty="0">
                <a:solidFill>
                  <a:schemeClr val="hlink"/>
                </a:solidFill>
                <a:latin typeface="Times New Roman" pitchFamily="18" charset="0"/>
              </a:rPr>
              <a:t>318 </a:t>
            </a:r>
            <a:r>
              <a:rPr lang="ru-RU" altLang="es-ES" sz="1800" u="none" dirty="0">
                <a:solidFill>
                  <a:schemeClr val="hlink"/>
                </a:solidFill>
                <a:latin typeface="Times New Roman" pitchFamily="18" charset="0"/>
              </a:rPr>
              <a:t>тренировках</a:t>
            </a:r>
            <a:endParaRPr lang="es-ES" altLang="es-ES" sz="1800" u="none" dirty="0">
              <a:solidFill>
                <a:schemeClr val="hlink"/>
              </a:solidFill>
              <a:latin typeface="Times New Roman" pitchFamily="18" charset="0"/>
            </a:endParaRPr>
          </a:p>
        </p:txBody>
      </p:sp>
      <p:grpSp>
        <p:nvGrpSpPr>
          <p:cNvPr id="578566" name="Group 6"/>
          <p:cNvGrpSpPr>
            <a:grpSpLocks/>
          </p:cNvGrpSpPr>
          <p:nvPr/>
        </p:nvGrpSpPr>
        <p:grpSpPr bwMode="auto">
          <a:xfrm>
            <a:off x="5486400" y="1903413"/>
            <a:ext cx="4757738" cy="3594100"/>
            <a:chOff x="3456" y="1199"/>
            <a:chExt cx="2997" cy="2264"/>
          </a:xfrm>
        </p:grpSpPr>
        <p:pic>
          <p:nvPicPr>
            <p:cNvPr id="24586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1" y="1440"/>
              <a:ext cx="2931" cy="20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4587" name="Rectangle 8"/>
            <p:cNvSpPr>
              <a:spLocks noChangeArrowheads="1"/>
            </p:cNvSpPr>
            <p:nvPr/>
          </p:nvSpPr>
          <p:spPr bwMode="auto">
            <a:xfrm>
              <a:off x="3456" y="1199"/>
              <a:ext cx="2997" cy="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r>
                <a:rPr lang="en-GB" altLang="es-ES" sz="1800" u="none">
                  <a:solidFill>
                    <a:schemeClr val="hlink"/>
                  </a:solidFill>
                  <a:latin typeface="Times New Roman" pitchFamily="18" charset="0"/>
                </a:rPr>
                <a:t>HR, RPE, </a:t>
              </a:r>
              <a:r>
                <a:rPr lang="ru-RU" altLang="es-ES" sz="1800" u="none">
                  <a:solidFill>
                    <a:schemeClr val="hlink"/>
                  </a:solidFill>
                  <a:latin typeface="Times New Roman" pitchFamily="18" charset="0"/>
                </a:rPr>
                <a:t>лактат а крови</a:t>
              </a:r>
              <a:r>
                <a:rPr lang="en-GB" altLang="es-ES" sz="1800" u="none">
                  <a:solidFill>
                    <a:schemeClr val="hlink"/>
                  </a:solidFill>
                  <a:latin typeface="Times New Roman" pitchFamily="18" charset="0"/>
                </a:rPr>
                <a:t> </a:t>
              </a:r>
              <a:r>
                <a:rPr lang="ru-RU" altLang="es-ES" sz="1800" u="none">
                  <a:solidFill>
                    <a:schemeClr val="hlink"/>
                  </a:solidFill>
                  <a:latin typeface="Times New Roman" pitchFamily="18" charset="0"/>
                </a:rPr>
                <a:t>в</a:t>
              </a:r>
              <a:r>
                <a:rPr lang="en-GB" altLang="es-ES" sz="1800" u="none">
                  <a:solidFill>
                    <a:schemeClr val="hlink"/>
                  </a:solidFill>
                  <a:latin typeface="Times New Roman" pitchFamily="18" charset="0"/>
                </a:rPr>
                <a:t> 60 </a:t>
              </a:r>
              <a:r>
                <a:rPr lang="ru-RU" altLang="es-ES" sz="1800" u="none">
                  <a:solidFill>
                    <a:schemeClr val="hlink"/>
                  </a:solidFill>
                  <a:latin typeface="Times New Roman" pitchFamily="18" charset="0"/>
                </a:rPr>
                <a:t>тренировках</a:t>
              </a:r>
              <a:endParaRPr lang="es-ES" altLang="es-ES" sz="1800" u="none">
                <a:solidFill>
                  <a:schemeClr val="hlin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78569" name="Group 9"/>
          <p:cNvGrpSpPr>
            <a:grpSpLocks/>
          </p:cNvGrpSpPr>
          <p:nvPr/>
        </p:nvGrpSpPr>
        <p:grpSpPr bwMode="auto">
          <a:xfrm>
            <a:off x="1828800" y="2590800"/>
            <a:ext cx="7543800" cy="2324100"/>
            <a:chOff x="1152" y="1632"/>
            <a:chExt cx="4752" cy="1464"/>
          </a:xfrm>
        </p:grpSpPr>
        <p:sp>
          <p:nvSpPr>
            <p:cNvPr id="24584" name="Freeform 10"/>
            <p:cNvSpPr>
              <a:spLocks/>
            </p:cNvSpPr>
            <p:nvPr/>
          </p:nvSpPr>
          <p:spPr bwMode="auto">
            <a:xfrm>
              <a:off x="1152" y="1680"/>
              <a:ext cx="1440" cy="1416"/>
            </a:xfrm>
            <a:custGeom>
              <a:avLst/>
              <a:gdLst>
                <a:gd name="T0" fmla="*/ 0 w 1440"/>
                <a:gd name="T1" fmla="*/ 0 h 1416"/>
                <a:gd name="T2" fmla="*/ 720 w 1440"/>
                <a:gd name="T3" fmla="*/ 1248 h 1416"/>
                <a:gd name="T4" fmla="*/ 1440 w 1440"/>
                <a:gd name="T5" fmla="*/ 1008 h 141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40" h="1416">
                  <a:moveTo>
                    <a:pt x="0" y="0"/>
                  </a:moveTo>
                  <a:cubicBezTo>
                    <a:pt x="240" y="540"/>
                    <a:pt x="480" y="1080"/>
                    <a:pt x="720" y="1248"/>
                  </a:cubicBezTo>
                  <a:cubicBezTo>
                    <a:pt x="960" y="1416"/>
                    <a:pt x="1320" y="1048"/>
                    <a:pt x="1440" y="1008"/>
                  </a:cubicBezTo>
                </a:path>
              </a:pathLst>
            </a:custGeom>
            <a:noFill/>
            <a:ln w="38100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585" name="Freeform 11"/>
            <p:cNvSpPr>
              <a:spLocks/>
            </p:cNvSpPr>
            <p:nvPr/>
          </p:nvSpPr>
          <p:spPr bwMode="auto">
            <a:xfrm>
              <a:off x="4272" y="1632"/>
              <a:ext cx="1632" cy="1464"/>
            </a:xfrm>
            <a:custGeom>
              <a:avLst/>
              <a:gdLst>
                <a:gd name="T0" fmla="*/ 0 w 1440"/>
                <a:gd name="T1" fmla="*/ 0 h 1416"/>
                <a:gd name="T2" fmla="*/ 2515 w 1440"/>
                <a:gd name="T3" fmla="*/ 1741 h 1416"/>
                <a:gd name="T4" fmla="*/ 5037 w 1440"/>
                <a:gd name="T5" fmla="*/ 1407 h 141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40" h="1416">
                  <a:moveTo>
                    <a:pt x="0" y="0"/>
                  </a:moveTo>
                  <a:cubicBezTo>
                    <a:pt x="240" y="540"/>
                    <a:pt x="480" y="1080"/>
                    <a:pt x="720" y="1248"/>
                  </a:cubicBezTo>
                  <a:cubicBezTo>
                    <a:pt x="960" y="1416"/>
                    <a:pt x="1320" y="1048"/>
                    <a:pt x="1440" y="1008"/>
                  </a:cubicBezTo>
                </a:path>
              </a:pathLst>
            </a:custGeom>
            <a:noFill/>
            <a:ln w="38100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8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8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578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2852738" y="6723063"/>
            <a:ext cx="53498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GB" altLang="es-ES" sz="1800" u="none">
                <a:solidFill>
                  <a:srgbClr val="FFFFFF"/>
                </a:solidFill>
                <a:latin typeface="Times New Roman" pitchFamily="18" charset="0"/>
              </a:rPr>
              <a:t>Mujika et al., </a:t>
            </a:r>
            <a:r>
              <a:rPr lang="en-GB" altLang="es-ES" sz="1800" i="1" u="none">
                <a:solidFill>
                  <a:srgbClr val="FFFFFF"/>
                </a:solidFill>
                <a:latin typeface="Times New Roman" pitchFamily="18" charset="0"/>
              </a:rPr>
              <a:t>Can. J. Appl. Physiol.</a:t>
            </a:r>
            <a:r>
              <a:rPr lang="en-GB" altLang="es-ES" sz="1800" u="none">
                <a:solidFill>
                  <a:srgbClr val="FFFFFF"/>
                </a:solidFill>
                <a:latin typeface="Times New Roman" pitchFamily="18" charset="0"/>
              </a:rPr>
              <a:t> 20: 395-406, 1995</a:t>
            </a: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533400" y="0"/>
            <a:ext cx="9906000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6038" rIns="90488" bIns="46038" anchor="ctr"/>
          <a:lstStyle>
            <a:lvl1pPr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447675" indent="-23495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893763" indent="-236538" defTabSz="849313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343025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1790700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2479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7051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1623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6195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3200" u="none">
                <a:solidFill>
                  <a:srgbClr val="FFFFFF"/>
                </a:solidFill>
                <a:latin typeface="Times New Roman" pitchFamily="18" charset="0"/>
              </a:rPr>
              <a:t>Распределение тренировочной интенсивности у элитных пловцов</a:t>
            </a:r>
            <a:endParaRPr lang="es-ES" altLang="es-ES" sz="32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2560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38" y="1027113"/>
            <a:ext cx="7226300" cy="565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ChangeArrowheads="1"/>
          </p:cNvSpPr>
          <p:nvPr/>
        </p:nvSpPr>
        <p:spPr bwMode="auto">
          <a:xfrm>
            <a:off x="2209800" y="6723063"/>
            <a:ext cx="63785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GB" altLang="es-ES" sz="1800" u="none">
                <a:solidFill>
                  <a:srgbClr val="FFFFFF"/>
                </a:solidFill>
                <a:latin typeface="Times New Roman" pitchFamily="18" charset="0"/>
              </a:rPr>
              <a:t>Stellingwerff, </a:t>
            </a:r>
            <a:r>
              <a:rPr lang="en-GB" altLang="es-ES" sz="1800" i="1" u="none">
                <a:solidFill>
                  <a:srgbClr val="FFFFFF"/>
                </a:solidFill>
                <a:latin typeface="Times New Roman" pitchFamily="18" charset="0"/>
              </a:rPr>
              <a:t>Int. J. Sport Nutr. Exerc. Metab.</a:t>
            </a:r>
            <a:r>
              <a:rPr lang="en-GB" altLang="es-ES" sz="1800" u="none">
                <a:solidFill>
                  <a:srgbClr val="FFFFFF"/>
                </a:solidFill>
                <a:latin typeface="Times New Roman" pitchFamily="18" charset="0"/>
              </a:rPr>
              <a:t> 22: 392-400, 2012</a:t>
            </a:r>
          </a:p>
        </p:txBody>
      </p:sp>
      <p:sp>
        <p:nvSpPr>
          <p:cNvPr id="26627" name="Rectangle 4"/>
          <p:cNvSpPr>
            <a:spLocks noChangeArrowheads="1"/>
          </p:cNvSpPr>
          <p:nvPr/>
        </p:nvSpPr>
        <p:spPr bwMode="auto">
          <a:xfrm>
            <a:off x="533400" y="0"/>
            <a:ext cx="9906000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6038" rIns="90488" bIns="46038" anchor="ctr"/>
          <a:lstStyle>
            <a:lvl1pPr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447675" indent="-23495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893763" indent="-236538" defTabSz="849313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343025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1790700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2479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7051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1623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6195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3200" u="none">
                <a:solidFill>
                  <a:srgbClr val="FFFFFF"/>
                </a:solidFill>
                <a:latin typeface="Times New Roman" pitchFamily="18" charset="0"/>
              </a:rPr>
              <a:t>Распределение тренировочной нагрузки у марафонцев</a:t>
            </a:r>
            <a:endParaRPr lang="es-ES" altLang="es-ES" sz="32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26628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38" y="1122363"/>
            <a:ext cx="8607425" cy="537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38400"/>
            <a:ext cx="5334000" cy="255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228600" y="0"/>
            <a:ext cx="10287000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6038" rIns="90488" bIns="46038" anchor="ctr"/>
          <a:lstStyle>
            <a:lvl1pPr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447675" indent="-23495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893763" indent="-236538" defTabSz="849313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343025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1790700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2479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7051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1623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6195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3200" u="none">
                <a:solidFill>
                  <a:srgbClr val="FFFFFF"/>
                </a:solidFill>
                <a:latin typeface="Times New Roman" pitchFamily="18" charset="0"/>
              </a:rPr>
              <a:t>Распределение тренировочной нагрузки и результат в беге</a:t>
            </a:r>
            <a:r>
              <a:rPr lang="es-ES" altLang="es-ES" sz="3200" u="none">
                <a:solidFill>
                  <a:srgbClr val="FFFFFF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1562100" y="2022475"/>
            <a:ext cx="2457450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GB" altLang="es-ES" sz="1800" u="none">
                <a:solidFill>
                  <a:schemeClr val="hlink"/>
                </a:solidFill>
                <a:latin typeface="Times New Roman" pitchFamily="18" charset="0"/>
              </a:rPr>
              <a:t>18 </a:t>
            </a:r>
            <a:r>
              <a:rPr lang="ru-RU" altLang="es-ES" sz="1800" u="none">
                <a:solidFill>
                  <a:schemeClr val="hlink"/>
                </a:solidFill>
                <a:latin typeface="Times New Roman" pitchFamily="18" charset="0"/>
              </a:rPr>
              <a:t>недель тренировок</a:t>
            </a:r>
            <a:endParaRPr lang="es-ES" altLang="es-ES" sz="1800" u="none">
              <a:solidFill>
                <a:schemeClr val="hlink"/>
              </a:solidFill>
              <a:latin typeface="Times New Roman" pitchFamily="18" charset="0"/>
            </a:endParaRPr>
          </a:p>
        </p:txBody>
      </p:sp>
      <p:grpSp>
        <p:nvGrpSpPr>
          <p:cNvPr id="579589" name="Group 5"/>
          <p:cNvGrpSpPr>
            <a:grpSpLocks/>
          </p:cNvGrpSpPr>
          <p:nvPr/>
        </p:nvGrpSpPr>
        <p:grpSpPr bwMode="auto">
          <a:xfrm>
            <a:off x="5562600" y="2022475"/>
            <a:ext cx="4960938" cy="2962275"/>
            <a:chOff x="3504" y="1274"/>
            <a:chExt cx="3125" cy="1866"/>
          </a:xfrm>
        </p:grpSpPr>
        <p:pic>
          <p:nvPicPr>
            <p:cNvPr id="27655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1536"/>
              <a:ext cx="3125" cy="16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7656" name="Rectangle 7"/>
            <p:cNvSpPr>
              <a:spLocks noChangeArrowheads="1"/>
            </p:cNvSpPr>
            <p:nvPr/>
          </p:nvSpPr>
          <p:spPr bwMode="auto">
            <a:xfrm>
              <a:off x="3630" y="1274"/>
              <a:ext cx="2787" cy="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r>
                <a:rPr lang="ru-RU" altLang="es-ES" sz="1800" u="none">
                  <a:solidFill>
                    <a:schemeClr val="hlink"/>
                  </a:solidFill>
                  <a:latin typeface="Times New Roman" pitchFamily="18" charset="0"/>
                </a:rPr>
                <a:t>Результат в кроссе на дистанции</a:t>
              </a:r>
              <a:r>
                <a:rPr lang="en-GB" altLang="es-ES" sz="1800" u="none">
                  <a:solidFill>
                    <a:schemeClr val="hlink"/>
                  </a:solidFill>
                  <a:latin typeface="Times New Roman" pitchFamily="18" charset="0"/>
                </a:rPr>
                <a:t> 10.4 </a:t>
              </a:r>
              <a:r>
                <a:rPr lang="ru-RU" altLang="es-ES" sz="1800" u="none">
                  <a:solidFill>
                    <a:schemeClr val="hlink"/>
                  </a:solidFill>
                  <a:latin typeface="Times New Roman" pitchFamily="18" charset="0"/>
                </a:rPr>
                <a:t>км</a:t>
              </a:r>
              <a:endParaRPr lang="es-ES" altLang="es-ES" sz="1800" u="none">
                <a:solidFill>
                  <a:schemeClr val="hlink"/>
                </a:solidFill>
                <a:latin typeface="Times New Roman" pitchFamily="18" charset="0"/>
              </a:endParaRPr>
            </a:p>
          </p:txBody>
        </p:sp>
      </p:grpSp>
      <p:sp>
        <p:nvSpPr>
          <p:cNvPr id="27654" name="Rectangle 8"/>
          <p:cNvSpPr>
            <a:spLocks noChangeArrowheads="1"/>
          </p:cNvSpPr>
          <p:nvPr/>
        </p:nvSpPr>
        <p:spPr bwMode="auto">
          <a:xfrm>
            <a:off x="2209800" y="6723063"/>
            <a:ext cx="602932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GB" altLang="es-ES" sz="1800" u="none">
                <a:solidFill>
                  <a:srgbClr val="FFFFFF"/>
                </a:solidFill>
                <a:latin typeface="Times New Roman" pitchFamily="18" charset="0"/>
              </a:rPr>
              <a:t>Esteve-Lanao et al., </a:t>
            </a:r>
            <a:r>
              <a:rPr lang="en-GB" altLang="es-ES" sz="1800" i="1" u="none">
                <a:solidFill>
                  <a:srgbClr val="FFFFFF"/>
                </a:solidFill>
                <a:latin typeface="Times New Roman" pitchFamily="18" charset="0"/>
              </a:rPr>
              <a:t>J. Strength Cond. Res.</a:t>
            </a:r>
            <a:r>
              <a:rPr lang="en-GB" altLang="es-ES" sz="1800" u="none">
                <a:solidFill>
                  <a:srgbClr val="FFFFFF"/>
                </a:solidFill>
                <a:latin typeface="Times New Roman" pitchFamily="18" charset="0"/>
              </a:rPr>
              <a:t> 21: 943-949, 2007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9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9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228600" y="-125413"/>
            <a:ext cx="10287000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6038" rIns="90488" bIns="46038" anchor="ctr"/>
          <a:lstStyle>
            <a:lvl1pPr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447675" indent="-23495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893763" indent="-236538" defTabSz="849313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343025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1790700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2479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7051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1623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6195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3200" u="none">
                <a:solidFill>
                  <a:srgbClr val="FFFFFF"/>
                </a:solidFill>
                <a:latin typeface="Times New Roman" pitchFamily="18" charset="0"/>
              </a:rPr>
              <a:t>Распределение тренировочной интенсивности и результат в беге</a:t>
            </a:r>
            <a:endParaRPr lang="es-ES" altLang="es-ES" sz="32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8675" name="Rectangle 8"/>
          <p:cNvSpPr>
            <a:spLocks noChangeArrowheads="1"/>
          </p:cNvSpPr>
          <p:nvPr/>
        </p:nvSpPr>
        <p:spPr bwMode="auto">
          <a:xfrm>
            <a:off x="2822575" y="6643688"/>
            <a:ext cx="45878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GB" altLang="es-ES" sz="1800" u="none">
                <a:solidFill>
                  <a:srgbClr val="FFFFFF"/>
                </a:solidFill>
                <a:latin typeface="Times New Roman" pitchFamily="18" charset="0"/>
              </a:rPr>
              <a:t>Stöggl &amp; Sperlich, </a:t>
            </a:r>
            <a:r>
              <a:rPr lang="en-GB" altLang="es-ES" sz="1800" i="1" u="none">
                <a:solidFill>
                  <a:srgbClr val="FFFFFF"/>
                </a:solidFill>
                <a:latin typeface="Times New Roman" pitchFamily="18" charset="0"/>
              </a:rPr>
              <a:t>Front. Physiol.</a:t>
            </a:r>
            <a:r>
              <a:rPr lang="en-GB" altLang="es-ES" sz="1800" u="none">
                <a:solidFill>
                  <a:srgbClr val="FFFFFF"/>
                </a:solidFill>
                <a:latin typeface="Times New Roman" pitchFamily="18" charset="0"/>
              </a:rPr>
              <a:t> 5: 33, 2014</a:t>
            </a:r>
          </a:p>
        </p:txBody>
      </p:sp>
      <p:pic>
        <p:nvPicPr>
          <p:cNvPr id="28676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38" y="1157288"/>
            <a:ext cx="6480175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Rectangle 4"/>
          <p:cNvSpPr>
            <a:spLocks noChangeArrowheads="1"/>
          </p:cNvSpPr>
          <p:nvPr/>
        </p:nvSpPr>
        <p:spPr bwMode="auto">
          <a:xfrm>
            <a:off x="1127125" y="811213"/>
            <a:ext cx="8085138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GB" altLang="es-ES" sz="1800" u="none">
                <a:solidFill>
                  <a:schemeClr val="hlink"/>
                </a:solidFill>
                <a:latin typeface="Times New Roman" pitchFamily="18" charset="0"/>
              </a:rPr>
              <a:t>3 x 3-</a:t>
            </a:r>
            <a:r>
              <a:rPr lang="ru-RU" altLang="es-ES" sz="1800" u="none">
                <a:solidFill>
                  <a:schemeClr val="hlink"/>
                </a:solidFill>
                <a:latin typeface="Times New Roman" pitchFamily="18" charset="0"/>
              </a:rPr>
              <a:t>недели блочная тренировка</a:t>
            </a:r>
            <a:r>
              <a:rPr lang="en-GB" altLang="es-ES" sz="1800" u="none">
                <a:solidFill>
                  <a:schemeClr val="hlink"/>
                </a:solidFill>
                <a:latin typeface="Times New Roman" pitchFamily="18" charset="0"/>
              </a:rPr>
              <a:t>; 48 </a:t>
            </a:r>
            <a:r>
              <a:rPr lang="ru-RU" altLang="es-ES" sz="1800" u="none">
                <a:solidFill>
                  <a:schemeClr val="hlink"/>
                </a:solidFill>
                <a:latin typeface="Times New Roman" pitchFamily="18" charset="0"/>
              </a:rPr>
              <a:t>спортсменов в беге на выносливость</a:t>
            </a:r>
            <a:endParaRPr lang="es-ES" altLang="es-ES" sz="1800" u="none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28678" name="Rectangle 4"/>
          <p:cNvSpPr>
            <a:spLocks noChangeArrowheads="1"/>
          </p:cNvSpPr>
          <p:nvPr/>
        </p:nvSpPr>
        <p:spPr bwMode="auto">
          <a:xfrm>
            <a:off x="1838325" y="3160713"/>
            <a:ext cx="1795463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1600" u="none">
                <a:solidFill>
                  <a:schemeClr val="hlink"/>
                </a:solidFill>
                <a:latin typeface="Times New Roman" pitchFamily="18" charset="0"/>
              </a:rPr>
              <a:t>Поляризованная </a:t>
            </a:r>
            <a:endParaRPr lang="es-ES" altLang="es-ES" sz="1600" u="none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28679" name="Rectangle 4"/>
          <p:cNvSpPr>
            <a:spLocks noChangeArrowheads="1"/>
          </p:cNvSpPr>
          <p:nvPr/>
        </p:nvSpPr>
        <p:spPr bwMode="auto">
          <a:xfrm>
            <a:off x="2233613" y="4195763"/>
            <a:ext cx="641350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GB" altLang="es-ES" sz="1600" u="none">
                <a:solidFill>
                  <a:schemeClr val="hlink"/>
                </a:solidFill>
                <a:latin typeface="Times New Roman" pitchFamily="18" charset="0"/>
              </a:rPr>
              <a:t>HIIT</a:t>
            </a:r>
            <a:endParaRPr lang="es-ES" altLang="es-ES" sz="1600" u="none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28680" name="Rectangle 4"/>
          <p:cNvSpPr>
            <a:spLocks noChangeArrowheads="1"/>
          </p:cNvSpPr>
          <p:nvPr/>
        </p:nvSpPr>
        <p:spPr bwMode="auto">
          <a:xfrm>
            <a:off x="2389188" y="2152650"/>
            <a:ext cx="757237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1600" u="none">
                <a:solidFill>
                  <a:schemeClr val="hlink"/>
                </a:solidFill>
                <a:latin typeface="Times New Roman" pitchFamily="18" charset="0"/>
              </a:rPr>
              <a:t>Порог</a:t>
            </a:r>
            <a:endParaRPr lang="es-ES" altLang="es-ES" sz="1600" u="none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28681" name="Rectangle 4"/>
          <p:cNvSpPr>
            <a:spLocks noChangeArrowheads="1"/>
          </p:cNvSpPr>
          <p:nvPr/>
        </p:nvSpPr>
        <p:spPr bwMode="auto">
          <a:xfrm>
            <a:off x="2076450" y="1144588"/>
            <a:ext cx="1633538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1600" u="none">
                <a:solidFill>
                  <a:schemeClr val="hlink"/>
                </a:solidFill>
                <a:latin typeface="Times New Roman" pitchFamily="18" charset="0"/>
              </a:rPr>
              <a:t>Высокий объем</a:t>
            </a:r>
            <a:endParaRPr lang="es-ES" altLang="es-ES" sz="1600" u="none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28682" name="AutoShape 17"/>
          <p:cNvSpPr>
            <a:spLocks noChangeArrowheads="1"/>
          </p:cNvSpPr>
          <p:nvPr/>
        </p:nvSpPr>
        <p:spPr bwMode="auto">
          <a:xfrm>
            <a:off x="498475" y="5535613"/>
            <a:ext cx="685800" cy="247650"/>
          </a:xfrm>
          <a:prstGeom prst="rightArrow">
            <a:avLst>
              <a:gd name="adj1" fmla="val 50000"/>
              <a:gd name="adj2" fmla="val 138474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200">
              <a:solidFill>
                <a:srgbClr val="FFFFFF"/>
              </a:solidFill>
            </a:endParaRPr>
          </a:p>
        </p:txBody>
      </p:sp>
      <p:sp>
        <p:nvSpPr>
          <p:cNvPr id="28683" name="Rectangle 18"/>
          <p:cNvSpPr>
            <a:spLocks noChangeArrowheads="1"/>
          </p:cNvSpPr>
          <p:nvPr/>
        </p:nvSpPr>
        <p:spPr bwMode="auto">
          <a:xfrm>
            <a:off x="1246188" y="5507038"/>
            <a:ext cx="8829675" cy="119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s-ES" altLang="es-ES" sz="2000" u="none" dirty="0">
                <a:solidFill>
                  <a:srgbClr val="FFFFFF"/>
                </a:solidFill>
                <a:latin typeface="Times New Roman" pitchFamily="18" charset="0"/>
              </a:rPr>
              <a:t>“</a:t>
            </a:r>
            <a:r>
              <a:rPr lang="ru-RU" altLang="es-ES" sz="2000" u="none" dirty="0">
                <a:solidFill>
                  <a:srgbClr val="FFFFFF"/>
                </a:solidFill>
                <a:latin typeface="Times New Roman" pitchFamily="18" charset="0"/>
              </a:rPr>
              <a:t>Поляризованная тренировка привела к очень большому улучшению самых основных составляющих результата в беге на выносливость у хорошо тренированных спортсменов</a:t>
            </a:r>
            <a:r>
              <a:rPr lang="es-ES" altLang="es-ES" sz="2000" u="none" dirty="0">
                <a:solidFill>
                  <a:srgbClr val="FFFFFF"/>
                </a:solidFill>
                <a:latin typeface="Times New Roman" pitchFamily="18" charset="0"/>
              </a:rPr>
              <a:t>. </a:t>
            </a:r>
            <a:r>
              <a:rPr lang="ru-RU" altLang="es-ES" sz="2000" u="none" dirty="0">
                <a:solidFill>
                  <a:srgbClr val="FFFFFF"/>
                </a:solidFill>
                <a:latin typeface="Times New Roman" pitchFamily="18" charset="0"/>
              </a:rPr>
              <a:t>Порог и </a:t>
            </a:r>
            <a:r>
              <a:rPr lang="ru-RU" altLang="es-ES" sz="2000" u="none" dirty="0" smtClean="0">
                <a:solidFill>
                  <a:srgbClr val="FFFFFF"/>
                </a:solidFill>
                <a:latin typeface="Times New Roman" pitchFamily="18" charset="0"/>
              </a:rPr>
              <a:t>высокий </a:t>
            </a:r>
            <a:r>
              <a:rPr lang="ru-RU" altLang="es-ES" sz="2000" u="none" dirty="0">
                <a:solidFill>
                  <a:srgbClr val="FFFFFF"/>
                </a:solidFill>
                <a:latin typeface="Times New Roman" pitchFamily="18" charset="0"/>
              </a:rPr>
              <a:t>объем не привели к дальнейшему улучшению соответственных составляющих результата</a:t>
            </a:r>
            <a:r>
              <a:rPr lang="es-ES" altLang="es-ES" sz="2000" u="none" dirty="0">
                <a:solidFill>
                  <a:srgbClr val="FFFFFF"/>
                </a:solidFill>
                <a:latin typeface="Times New Roman" pitchFamily="18" charset="0"/>
              </a:rPr>
              <a:t>.”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2946400" y="6643688"/>
            <a:ext cx="45878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GB" altLang="es-ES" sz="1800" u="none">
                <a:solidFill>
                  <a:srgbClr val="FFFFFF"/>
                </a:solidFill>
                <a:latin typeface="Times New Roman" pitchFamily="18" charset="0"/>
              </a:rPr>
              <a:t>Boullosa et al., </a:t>
            </a:r>
            <a:r>
              <a:rPr lang="en-GB" altLang="es-ES" sz="1800" i="1" u="none">
                <a:solidFill>
                  <a:srgbClr val="FFFFFF"/>
                </a:solidFill>
                <a:latin typeface="Times New Roman" pitchFamily="18" charset="0"/>
              </a:rPr>
              <a:t>Sports Med.</a:t>
            </a:r>
            <a:r>
              <a:rPr lang="en-GB" altLang="es-ES" sz="1800" u="none">
                <a:solidFill>
                  <a:srgbClr val="FFFFFF"/>
                </a:solidFill>
                <a:latin typeface="Times New Roman" pitchFamily="18" charset="0"/>
              </a:rPr>
              <a:t> 43: 909-917, 2013</a:t>
            </a: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533400" y="0"/>
            <a:ext cx="9906000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6038" rIns="90488" bIns="46038" anchor="ctr"/>
          <a:lstStyle>
            <a:lvl1pPr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447675" indent="-23495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893763" indent="-236538" defTabSz="849313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343025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1790700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2479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7051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1623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6195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3200" u="none">
                <a:solidFill>
                  <a:srgbClr val="FFFFFF"/>
                </a:solidFill>
                <a:latin typeface="Times New Roman" pitchFamily="18" charset="0"/>
              </a:rPr>
              <a:t>Гипотетическое распределение физической нагрузки человека</a:t>
            </a:r>
            <a:r>
              <a:rPr lang="es-ES" altLang="es-ES" sz="3200" u="none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s-ES" altLang="es-ES" sz="3200" i="1" u="none">
                <a:solidFill>
                  <a:srgbClr val="FFFFFF"/>
                </a:solidFill>
                <a:latin typeface="Times New Roman" pitchFamily="18" charset="0"/>
              </a:rPr>
              <a:t>Homo Sapiens</a:t>
            </a:r>
            <a:r>
              <a:rPr lang="ru-RU" altLang="es-ES" sz="3200" i="1" u="none">
                <a:solidFill>
                  <a:srgbClr val="FFFFFF"/>
                </a:solidFill>
                <a:latin typeface="Times New Roman" pitchFamily="18" charset="0"/>
              </a:rPr>
              <a:t> в эру палеолита</a:t>
            </a:r>
            <a:endParaRPr lang="es-ES" altLang="es-ES" sz="3200" u="none">
              <a:solidFill>
                <a:srgbClr val="FFFFFF"/>
              </a:solidFill>
              <a:latin typeface="Times New Roman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s-ES" sz="3200" u="none">
                <a:solidFill>
                  <a:srgbClr val="FFFFFF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2970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1492250"/>
            <a:ext cx="5905500" cy="500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1" name="AutoShape 7"/>
          <p:cNvSpPr>
            <a:spLocks noChangeArrowheads="1"/>
          </p:cNvSpPr>
          <p:nvPr/>
        </p:nvSpPr>
        <p:spPr bwMode="auto">
          <a:xfrm>
            <a:off x="6408738" y="1649413"/>
            <a:ext cx="685800" cy="247650"/>
          </a:xfrm>
          <a:prstGeom prst="rightArrow">
            <a:avLst>
              <a:gd name="adj1" fmla="val 50000"/>
              <a:gd name="adj2" fmla="val 138474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200">
              <a:solidFill>
                <a:srgbClr val="FFFFFF"/>
              </a:solidFill>
            </a:endParaRPr>
          </a:p>
        </p:txBody>
      </p:sp>
      <p:sp>
        <p:nvSpPr>
          <p:cNvPr id="29702" name="Rectangle 8"/>
          <p:cNvSpPr>
            <a:spLocks noChangeArrowheads="1"/>
          </p:cNvSpPr>
          <p:nvPr/>
        </p:nvSpPr>
        <p:spPr bwMode="auto">
          <a:xfrm>
            <a:off x="7156450" y="1576388"/>
            <a:ext cx="3282950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s-ES" altLang="es-ES" sz="2000" u="none">
                <a:solidFill>
                  <a:srgbClr val="FFFFFF"/>
                </a:solidFill>
                <a:latin typeface="Times New Roman" pitchFamily="18" charset="0"/>
              </a:rPr>
              <a:t>“…</a:t>
            </a:r>
            <a:r>
              <a:rPr lang="ru-RU" altLang="es-ES" sz="2000" u="none">
                <a:solidFill>
                  <a:srgbClr val="FFFFFF"/>
                </a:solidFill>
                <a:latin typeface="Times New Roman" pitchFamily="18" charset="0"/>
              </a:rPr>
              <a:t>Кажется, что чем более режим тренировки похож на характер физической деятельности наших предков</a:t>
            </a:r>
            <a:r>
              <a:rPr lang="es-ES" altLang="es-ES" sz="2000" u="none">
                <a:solidFill>
                  <a:srgbClr val="FFFFFF"/>
                </a:solidFill>
                <a:latin typeface="Times New Roman" pitchFamily="18" charset="0"/>
              </a:rPr>
              <a:t>, </a:t>
            </a:r>
            <a:r>
              <a:rPr lang="ru-RU" altLang="es-ES" sz="2000" u="none">
                <a:solidFill>
                  <a:srgbClr val="FFFFFF"/>
                </a:solidFill>
                <a:latin typeface="Times New Roman" pitchFamily="18" charset="0"/>
              </a:rPr>
              <a:t>тем больше адаптация и последующий результат</a:t>
            </a:r>
            <a:r>
              <a:rPr lang="es-ES" altLang="es-ES" sz="2000" u="none">
                <a:solidFill>
                  <a:srgbClr val="FFFFFF"/>
                </a:solidFill>
                <a:latin typeface="Times New Roman" pitchFamily="18" charset="0"/>
              </a:rPr>
              <a:t>.”</a:t>
            </a:r>
          </a:p>
        </p:txBody>
      </p:sp>
      <p:sp>
        <p:nvSpPr>
          <p:cNvPr id="609289" name="AutoShape 9"/>
          <p:cNvSpPr>
            <a:spLocks noChangeArrowheads="1"/>
          </p:cNvSpPr>
          <p:nvPr/>
        </p:nvSpPr>
        <p:spPr bwMode="auto">
          <a:xfrm>
            <a:off x="6405563" y="3665538"/>
            <a:ext cx="685800" cy="247650"/>
          </a:xfrm>
          <a:prstGeom prst="rightArrow">
            <a:avLst>
              <a:gd name="adj1" fmla="val 50000"/>
              <a:gd name="adj2" fmla="val 138474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200">
              <a:solidFill>
                <a:srgbClr val="FFFFFF"/>
              </a:solidFill>
            </a:endParaRPr>
          </a:p>
        </p:txBody>
      </p:sp>
      <p:sp>
        <p:nvSpPr>
          <p:cNvPr id="609290" name="Rectangle 10"/>
          <p:cNvSpPr>
            <a:spLocks noChangeArrowheads="1"/>
          </p:cNvSpPr>
          <p:nvPr/>
        </p:nvSpPr>
        <p:spPr bwMode="auto">
          <a:xfrm>
            <a:off x="7153275" y="3592513"/>
            <a:ext cx="3282950" cy="313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s-ES" altLang="es-ES" sz="2000" u="none">
                <a:solidFill>
                  <a:srgbClr val="FFFFFF"/>
                </a:solidFill>
                <a:latin typeface="Times New Roman" pitchFamily="18" charset="0"/>
              </a:rPr>
              <a:t>“</a:t>
            </a:r>
            <a:r>
              <a:rPr lang="ru-RU" altLang="es-ES" sz="2000" u="none">
                <a:solidFill>
                  <a:srgbClr val="FFFFFF"/>
                </a:solidFill>
                <a:latin typeface="Times New Roman" pitchFamily="18" charset="0"/>
              </a:rPr>
              <a:t>Наличие «идеальной» схемы физической нагрузки, унаследованной от наших предков, не исключает необходимости индивидуальной тренировки с учетом качеств спортсмена и специфических требований</a:t>
            </a:r>
            <a:r>
              <a:rPr lang="es-ES" altLang="es-ES" sz="2000" u="none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altLang="es-ES" sz="2000" u="none">
                <a:solidFill>
                  <a:srgbClr val="FFFFFF"/>
                </a:solidFill>
                <a:latin typeface="Times New Roman" pitchFamily="18" charset="0"/>
              </a:rPr>
              <a:t>отдельных спортивных дисциплин</a:t>
            </a:r>
            <a:r>
              <a:rPr lang="es-ES" altLang="es-ES" sz="2000" u="none">
                <a:solidFill>
                  <a:srgbClr val="FFFFFF"/>
                </a:solidFill>
                <a:latin typeface="Times New Roman" pitchFamily="18" charset="0"/>
              </a:rPr>
              <a:t>.”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9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9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09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9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9289" grpId="0" animBg="1"/>
      <p:bldP spid="60929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10645775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6038" rIns="90488" bIns="46038" anchor="ctr"/>
          <a:lstStyle>
            <a:lvl1pPr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447675" indent="-23495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893763" indent="-236538" defTabSz="849313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343025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1790700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2479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7051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1623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6195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3600" u="none">
                <a:solidFill>
                  <a:srgbClr val="FFFFFF"/>
                </a:solidFill>
                <a:latin typeface="Times New Roman" pitchFamily="18" charset="0"/>
              </a:rPr>
              <a:t>Распределение тренировочной интенсивности на протяжении 50 –недельного сезона в триатлоне</a:t>
            </a:r>
            <a:endParaRPr lang="es-ES" altLang="es-ES" sz="36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746375" y="6640513"/>
            <a:ext cx="5645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GB" altLang="es-ES" sz="1800" u="none">
                <a:solidFill>
                  <a:srgbClr val="FFFFFF"/>
                </a:solidFill>
                <a:latin typeface="Times New Roman" pitchFamily="18" charset="0"/>
              </a:rPr>
              <a:t>Mujika, </a:t>
            </a:r>
            <a:r>
              <a:rPr lang="en-GB" altLang="es-ES" sz="1800" i="1" u="none">
                <a:solidFill>
                  <a:srgbClr val="FFFFFF"/>
                </a:solidFill>
                <a:latin typeface="Times New Roman" pitchFamily="18" charset="0"/>
              </a:rPr>
              <a:t>Int. J. Sports Physiol. Perform.</a:t>
            </a:r>
            <a:r>
              <a:rPr lang="en-GB" altLang="es-ES" sz="1800" u="none">
                <a:solidFill>
                  <a:srgbClr val="FFFFFF"/>
                </a:solidFill>
                <a:latin typeface="Times New Roman" pitchFamily="18" charset="0"/>
              </a:rPr>
              <a:t> 9: 727-731, 2014</a:t>
            </a:r>
          </a:p>
        </p:txBody>
      </p:sp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631950"/>
            <a:ext cx="10514013" cy="405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-6350"/>
            <a:ext cx="10210800" cy="1104900"/>
          </a:xfrm>
          <a:noFill/>
        </p:spPr>
        <p:txBody>
          <a:bodyPr lIns="90488" tIns="44450" rIns="90488" bIns="44450"/>
          <a:lstStyle/>
          <a:p>
            <a:pPr defTabSz="914400"/>
            <a:r>
              <a:rPr lang="ru-RU" altLang="es-ES" sz="3600" smtClean="0">
                <a:solidFill>
                  <a:srgbClr val="FFFFFF"/>
                </a:solidFill>
                <a:latin typeface="Times New Roman" pitchFamily="18" charset="0"/>
              </a:rPr>
              <a:t>Тренировка силы в беге на выносливость</a:t>
            </a:r>
            <a:endParaRPr lang="es-ES_tradnl" altLang="es-ES" sz="36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3" name="Picture 10" descr="_SIU15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1027113"/>
            <a:ext cx="8818563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ChangeArrowheads="1"/>
          </p:cNvSpPr>
          <p:nvPr/>
        </p:nvSpPr>
        <p:spPr bwMode="auto">
          <a:xfrm>
            <a:off x="3090863" y="6711950"/>
            <a:ext cx="42767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GB" altLang="es-ES" sz="1800" u="none">
                <a:solidFill>
                  <a:srgbClr val="FFFFFF"/>
                </a:solidFill>
                <a:latin typeface="Times New Roman" pitchFamily="18" charset="0"/>
              </a:rPr>
              <a:t>Hawley &amp; Burke, </a:t>
            </a:r>
            <a:r>
              <a:rPr lang="en-GB" altLang="es-ES" sz="1800" i="1" u="none">
                <a:solidFill>
                  <a:srgbClr val="FFFFFF"/>
                </a:solidFill>
                <a:latin typeface="Times New Roman" pitchFamily="18" charset="0"/>
              </a:rPr>
              <a:t>Peak Performance</a:t>
            </a:r>
            <a:r>
              <a:rPr lang="en-GB" altLang="es-ES" sz="1800" u="none">
                <a:solidFill>
                  <a:srgbClr val="FFFFFF"/>
                </a:solidFill>
                <a:latin typeface="Times New Roman" pitchFamily="18" charset="0"/>
              </a:rPr>
              <a:t>, 1998</a:t>
            </a:r>
          </a:p>
        </p:txBody>
      </p:sp>
      <p:sp>
        <p:nvSpPr>
          <p:cNvPr id="32771" name="AutoShape 5"/>
          <p:cNvSpPr>
            <a:spLocks noChangeArrowheads="1"/>
          </p:cNvSpPr>
          <p:nvPr/>
        </p:nvSpPr>
        <p:spPr bwMode="auto">
          <a:xfrm>
            <a:off x="3306763" y="1071563"/>
            <a:ext cx="685800" cy="247650"/>
          </a:xfrm>
          <a:prstGeom prst="rightArrow">
            <a:avLst>
              <a:gd name="adj1" fmla="val 50000"/>
              <a:gd name="adj2" fmla="val 138474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nb-NO" altLang="es-ES" sz="3600">
              <a:solidFill>
                <a:srgbClr val="FFFFFF"/>
              </a:solidFill>
            </a:endParaRPr>
          </a:p>
        </p:txBody>
      </p:sp>
      <p:sp>
        <p:nvSpPr>
          <p:cNvPr id="32772" name="Rectangle 6"/>
          <p:cNvSpPr>
            <a:spLocks noChangeArrowheads="1"/>
          </p:cNvSpPr>
          <p:nvPr/>
        </p:nvSpPr>
        <p:spPr bwMode="auto">
          <a:xfrm>
            <a:off x="4054475" y="955675"/>
            <a:ext cx="6453188" cy="199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SzTx/>
              <a:buFontTx/>
              <a:buNone/>
            </a:pPr>
            <a:r>
              <a:rPr lang="es-ES" altLang="es-ES" sz="2400" u="none">
                <a:solidFill>
                  <a:srgbClr val="FFFFFF"/>
                </a:solidFill>
                <a:latin typeface="Times New Roman" pitchFamily="18" charset="0"/>
              </a:rPr>
              <a:t>“</a:t>
            </a:r>
            <a:r>
              <a:rPr lang="ru-RU" altLang="es-ES" sz="2000" u="none">
                <a:solidFill>
                  <a:srgbClr val="FFFFFF"/>
                </a:solidFill>
                <a:latin typeface="Times New Roman" pitchFamily="18" charset="0"/>
              </a:rPr>
              <a:t>Но для хорошо тренированных спортсменов, которые уже способны выполнять очень мощную работу в выбранном ими виде, дальнейшее улучшение силовых качеств является уже не таким важным фактором для улучшения результата в видах выносливости</a:t>
            </a:r>
            <a:r>
              <a:rPr lang="es-ES" altLang="es-ES" sz="2000" u="none">
                <a:solidFill>
                  <a:srgbClr val="FFFFFF"/>
                </a:solidFill>
                <a:latin typeface="Times New Roman" pitchFamily="18" charset="0"/>
              </a:rPr>
              <a:t>.”</a:t>
            </a:r>
          </a:p>
        </p:txBody>
      </p:sp>
      <p:grpSp>
        <p:nvGrpSpPr>
          <p:cNvPr id="598023" name="Group 7"/>
          <p:cNvGrpSpPr>
            <a:grpSpLocks/>
          </p:cNvGrpSpPr>
          <p:nvPr/>
        </p:nvGrpSpPr>
        <p:grpSpPr bwMode="auto">
          <a:xfrm>
            <a:off x="3306763" y="3438525"/>
            <a:ext cx="7200900" cy="1382713"/>
            <a:chOff x="2627" y="1817"/>
            <a:chExt cx="4536" cy="871"/>
          </a:xfrm>
        </p:grpSpPr>
        <p:sp>
          <p:nvSpPr>
            <p:cNvPr id="32778" name="AutoShape 8"/>
            <p:cNvSpPr>
              <a:spLocks noChangeArrowheads="1"/>
            </p:cNvSpPr>
            <p:nvPr/>
          </p:nvSpPr>
          <p:spPr bwMode="auto">
            <a:xfrm>
              <a:off x="2627" y="1890"/>
              <a:ext cx="432" cy="156"/>
            </a:xfrm>
            <a:prstGeom prst="rightArrow">
              <a:avLst>
                <a:gd name="adj1" fmla="val 50000"/>
                <a:gd name="adj2" fmla="val 138474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nb-NO" altLang="es-ES" sz="3600">
                <a:solidFill>
                  <a:srgbClr val="FFFFFF"/>
                </a:solidFill>
              </a:endParaRPr>
            </a:p>
          </p:txBody>
        </p:sp>
        <p:sp>
          <p:nvSpPr>
            <p:cNvPr id="32779" name="Rectangle 9"/>
            <p:cNvSpPr>
              <a:spLocks noChangeArrowheads="1"/>
            </p:cNvSpPr>
            <p:nvPr/>
          </p:nvSpPr>
          <p:spPr bwMode="auto">
            <a:xfrm>
              <a:off x="3098" y="1817"/>
              <a:ext cx="4065" cy="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AFD00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buSzTx/>
                <a:buFontTx/>
                <a:buNone/>
              </a:pPr>
              <a:r>
                <a:rPr lang="es-ES" altLang="es-ES" sz="2400" u="none">
                  <a:solidFill>
                    <a:srgbClr val="FFFFFF"/>
                  </a:solidFill>
                  <a:latin typeface="Times New Roman" pitchFamily="18" charset="0"/>
                </a:rPr>
                <a:t>“</a:t>
              </a:r>
              <a:r>
                <a:rPr lang="ru-RU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На самом высоком уровне соревнований улучшение показателей силы и мощи как таковых не так важны для успешного результата, как работа над правильной техникой</a:t>
              </a:r>
              <a:r>
                <a:rPr lang="es-ES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.”</a:t>
              </a:r>
            </a:p>
          </p:txBody>
        </p:sp>
      </p:grpSp>
      <p:grpSp>
        <p:nvGrpSpPr>
          <p:cNvPr id="598030" name="Group 14"/>
          <p:cNvGrpSpPr>
            <a:grpSpLocks/>
          </p:cNvGrpSpPr>
          <p:nvPr/>
        </p:nvGrpSpPr>
        <p:grpSpPr bwMode="auto">
          <a:xfrm>
            <a:off x="427038" y="5243513"/>
            <a:ext cx="10296525" cy="1382712"/>
            <a:chOff x="269" y="2960"/>
            <a:chExt cx="6486" cy="871"/>
          </a:xfrm>
        </p:grpSpPr>
        <p:sp>
          <p:nvSpPr>
            <p:cNvPr id="32776" name="AutoShape 11"/>
            <p:cNvSpPr>
              <a:spLocks noChangeArrowheads="1"/>
            </p:cNvSpPr>
            <p:nvPr/>
          </p:nvSpPr>
          <p:spPr bwMode="auto">
            <a:xfrm>
              <a:off x="269" y="3033"/>
              <a:ext cx="432" cy="156"/>
            </a:xfrm>
            <a:prstGeom prst="rightArrow">
              <a:avLst>
                <a:gd name="adj1" fmla="val 50000"/>
                <a:gd name="adj2" fmla="val 138474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nb-NO" altLang="es-ES" sz="3600">
                <a:solidFill>
                  <a:srgbClr val="FFFFFF"/>
                </a:solidFill>
              </a:endParaRPr>
            </a:p>
          </p:txBody>
        </p:sp>
        <p:sp>
          <p:nvSpPr>
            <p:cNvPr id="32777" name="Rectangle 12"/>
            <p:cNvSpPr>
              <a:spLocks noChangeArrowheads="1"/>
            </p:cNvSpPr>
            <p:nvPr/>
          </p:nvSpPr>
          <p:spPr bwMode="auto">
            <a:xfrm>
              <a:off x="740" y="2960"/>
              <a:ext cx="6015" cy="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AFD00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buSzTx/>
                <a:buFontTx/>
                <a:buNone/>
              </a:pPr>
              <a:r>
                <a:rPr lang="es-ES" altLang="es-ES" sz="2400" u="none">
                  <a:solidFill>
                    <a:srgbClr val="FFFFFF"/>
                  </a:solidFill>
                  <a:latin typeface="Times New Roman" pitchFamily="18" charset="0"/>
                </a:rPr>
                <a:t>“</a:t>
              </a:r>
              <a:r>
                <a:rPr lang="ru-RU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Подводя итоги, можно сказать, что современные исследования тренировки не поддерживают использование тренировочных программ, включающих тренировку на сопротивление для улучшения результата у спортсменов высокого класса</a:t>
              </a:r>
              <a:r>
                <a:rPr lang="es-ES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.”</a:t>
              </a:r>
            </a:p>
          </p:txBody>
        </p:sp>
      </p:grpSp>
      <p:sp>
        <p:nvSpPr>
          <p:cNvPr id="3277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10645775" cy="1104900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</a:extLst>
        </p:spPr>
        <p:txBody>
          <a:bodyPr lIns="90488" tIns="44450" rIns="90488" bIns="44450"/>
          <a:lstStyle/>
          <a:p>
            <a:pPr defTabSz="914400"/>
            <a:r>
              <a:rPr lang="ru-RU" altLang="es-ES" sz="2800" smtClean="0">
                <a:solidFill>
                  <a:srgbClr val="FFFFFF"/>
                </a:solidFill>
                <a:latin typeface="Times New Roman" pitchFamily="18" charset="0"/>
              </a:rPr>
              <a:t>Тренировка на сопротивление и результат в видах выносливости</a:t>
            </a:r>
            <a:r>
              <a:rPr lang="es-ES_tradnl" altLang="es-ES" sz="280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s-ES_tradnl" altLang="es-ES" sz="2800" smtClean="0">
                <a:solidFill>
                  <a:schemeClr val="hlink"/>
                </a:solidFill>
                <a:latin typeface="Times New Roman" pitchFamily="18" charset="0"/>
              </a:rPr>
              <a:t>15 </a:t>
            </a:r>
            <a:r>
              <a:rPr lang="ru-RU" altLang="es-ES" sz="2800" smtClean="0">
                <a:solidFill>
                  <a:schemeClr val="hlink"/>
                </a:solidFill>
                <a:latin typeface="Times New Roman" pitchFamily="18" charset="0"/>
              </a:rPr>
              <a:t>ЛЕТ НАЗАД</a:t>
            </a:r>
            <a:endParaRPr lang="es-ES_tradnl" altLang="es-ES" sz="2800" smtClean="0">
              <a:solidFill>
                <a:schemeClr val="hlink"/>
              </a:solidFill>
              <a:latin typeface="Times New Roman" pitchFamily="18" charset="0"/>
            </a:endParaRPr>
          </a:p>
        </p:txBody>
      </p:sp>
      <p:pic>
        <p:nvPicPr>
          <p:cNvPr id="12" name="Picture 7" descr="51DNc3gy8G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1028700"/>
            <a:ext cx="2632075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8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8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8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98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-52388"/>
            <a:ext cx="10340975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6038" rIns="90488" bIns="46038" anchor="ctr"/>
          <a:lstStyle>
            <a:lvl1pPr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447675" indent="-23495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893763" indent="-236538" defTabSz="849313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343025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1790700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2479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7051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1623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6195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3600" u="none">
                <a:solidFill>
                  <a:srgbClr val="FFFFFF"/>
                </a:solidFill>
                <a:latin typeface="Times New Roman" pitchFamily="18" charset="0"/>
              </a:rPr>
              <a:t>Долгосрочная и краткосрочная периодизация</a:t>
            </a:r>
            <a:endParaRPr lang="es-ES" altLang="es-ES" sz="36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3" name="Picture 4" descr="DSC_658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930275"/>
            <a:ext cx="9156700" cy="607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ChangeArrowheads="1"/>
          </p:cNvSpPr>
          <p:nvPr/>
        </p:nvSpPr>
        <p:spPr bwMode="auto">
          <a:xfrm>
            <a:off x="1863725" y="6572250"/>
            <a:ext cx="6702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GB" altLang="es-ES" sz="1800" u="none">
                <a:solidFill>
                  <a:srgbClr val="FFFFFF"/>
                </a:solidFill>
                <a:latin typeface="Times New Roman" pitchFamily="18" charset="0"/>
              </a:rPr>
              <a:t>Rønnestad &amp; Mujika, </a:t>
            </a:r>
            <a:r>
              <a:rPr lang="en-GB" altLang="es-ES" sz="1800" i="1" u="none">
                <a:solidFill>
                  <a:srgbClr val="FFFFFF"/>
                </a:solidFill>
                <a:latin typeface="Times New Roman" pitchFamily="18" charset="0"/>
              </a:rPr>
              <a:t>Scand. J. Med. Sci. Sports.</a:t>
            </a:r>
            <a:r>
              <a:rPr lang="en-GB" altLang="es-ES" sz="1800" u="none">
                <a:solidFill>
                  <a:srgbClr val="FFFFFF"/>
                </a:solidFill>
                <a:latin typeface="Times New Roman" pitchFamily="18" charset="0"/>
              </a:rPr>
              <a:t> 24: 603-612, 2014</a:t>
            </a:r>
          </a:p>
        </p:txBody>
      </p:sp>
      <p:sp>
        <p:nvSpPr>
          <p:cNvPr id="33795" name="AutoShape 5"/>
          <p:cNvSpPr>
            <a:spLocks noChangeArrowheads="1"/>
          </p:cNvSpPr>
          <p:nvPr/>
        </p:nvSpPr>
        <p:spPr bwMode="auto">
          <a:xfrm>
            <a:off x="4170363" y="1071563"/>
            <a:ext cx="685800" cy="247650"/>
          </a:xfrm>
          <a:prstGeom prst="rightArrow">
            <a:avLst>
              <a:gd name="adj1" fmla="val 50000"/>
              <a:gd name="adj2" fmla="val 138474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200">
              <a:solidFill>
                <a:srgbClr val="FFFFFF"/>
              </a:solidFill>
            </a:endParaRPr>
          </a:p>
        </p:txBody>
      </p:sp>
      <p:sp>
        <p:nvSpPr>
          <p:cNvPr id="33796" name="Rectangle 6"/>
          <p:cNvSpPr>
            <a:spLocks noChangeArrowheads="1"/>
          </p:cNvSpPr>
          <p:nvPr/>
        </p:nvSpPr>
        <p:spPr bwMode="auto">
          <a:xfrm>
            <a:off x="4818063" y="955675"/>
            <a:ext cx="572770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00000"/>
              </a:lnSpc>
              <a:buSzTx/>
              <a:buFontTx/>
              <a:buNone/>
            </a:pPr>
            <a:r>
              <a:rPr lang="es-ES" altLang="es-ES" sz="2400" u="none">
                <a:solidFill>
                  <a:srgbClr val="FFFFFF"/>
                </a:solidFill>
                <a:latin typeface="Times New Roman" pitchFamily="18" charset="0"/>
              </a:rPr>
              <a:t>“</a:t>
            </a:r>
            <a:r>
              <a:rPr lang="ru-RU" altLang="es-ES" sz="2400" u="none">
                <a:solidFill>
                  <a:srgbClr val="FFFFFF"/>
                </a:solidFill>
                <a:latin typeface="Times New Roman" pitchFamily="18" charset="0"/>
              </a:rPr>
              <a:t>Недавние исследования данных спортсменов высокого класса доказывают, что силовая тренировка с успехом может быть рекомендована для улучшения результата в видах выносливости</a:t>
            </a:r>
            <a:r>
              <a:rPr lang="es-ES" altLang="es-ES" sz="2400" u="none">
                <a:solidFill>
                  <a:srgbClr val="FFFFFF"/>
                </a:solidFill>
                <a:latin typeface="Times New Roman" pitchFamily="18" charset="0"/>
              </a:rPr>
              <a:t>.”</a:t>
            </a:r>
          </a:p>
        </p:txBody>
      </p:sp>
      <p:grpSp>
        <p:nvGrpSpPr>
          <p:cNvPr id="604167" name="Group 7"/>
          <p:cNvGrpSpPr>
            <a:grpSpLocks/>
          </p:cNvGrpSpPr>
          <p:nvPr/>
        </p:nvGrpSpPr>
        <p:grpSpPr bwMode="auto">
          <a:xfrm>
            <a:off x="4170363" y="3536950"/>
            <a:ext cx="6375400" cy="2674938"/>
            <a:chOff x="2627" y="3042"/>
            <a:chExt cx="4016" cy="1685"/>
          </a:xfrm>
        </p:grpSpPr>
        <p:sp>
          <p:nvSpPr>
            <p:cNvPr id="33799" name="AutoShape 8"/>
            <p:cNvSpPr>
              <a:spLocks noChangeArrowheads="1"/>
            </p:cNvSpPr>
            <p:nvPr/>
          </p:nvSpPr>
          <p:spPr bwMode="auto">
            <a:xfrm>
              <a:off x="2627" y="3115"/>
              <a:ext cx="432" cy="156"/>
            </a:xfrm>
            <a:prstGeom prst="rightArrow">
              <a:avLst>
                <a:gd name="adj1" fmla="val 50000"/>
                <a:gd name="adj2" fmla="val 138474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s-ES" altLang="es-ES" sz="3200">
                <a:solidFill>
                  <a:srgbClr val="FFFFFF"/>
                </a:solidFill>
              </a:endParaRPr>
            </a:p>
          </p:txBody>
        </p:sp>
        <p:sp>
          <p:nvSpPr>
            <p:cNvPr id="33800" name="Rectangle 9"/>
            <p:cNvSpPr>
              <a:spLocks noChangeArrowheads="1"/>
            </p:cNvSpPr>
            <p:nvPr/>
          </p:nvSpPr>
          <p:spPr bwMode="auto">
            <a:xfrm>
              <a:off x="3035" y="3042"/>
              <a:ext cx="3608" cy="16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AFD00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>
                <a:lnSpc>
                  <a:spcPct val="100000"/>
                </a:lnSpc>
                <a:buSzTx/>
                <a:buFontTx/>
                <a:buNone/>
              </a:pPr>
              <a:r>
                <a:rPr lang="es-ES" altLang="es-ES" sz="2400" u="none" dirty="0">
                  <a:solidFill>
                    <a:srgbClr val="FFFFFF"/>
                  </a:solidFill>
                  <a:latin typeface="Times New Roman" pitchFamily="18" charset="0"/>
                </a:rPr>
                <a:t>“</a:t>
              </a:r>
              <a:r>
                <a:rPr lang="ru-RU" altLang="es-ES" sz="2000" u="none" dirty="0">
                  <a:solidFill>
                    <a:srgbClr val="FFFFFF"/>
                  </a:solidFill>
                  <a:latin typeface="Times New Roman" pitchFamily="18" charset="0"/>
                </a:rPr>
                <a:t>Для цикличного </a:t>
              </a:r>
              <a:r>
                <a:rPr lang="ru-RU" altLang="es-ES" sz="2000" u="none" dirty="0" smtClean="0">
                  <a:solidFill>
                    <a:srgbClr val="FFFFFF"/>
                  </a:solidFill>
                  <a:latin typeface="Times New Roman" pitchFamily="18" charset="0"/>
                </a:rPr>
                <a:t>результата </a:t>
              </a:r>
              <a:r>
                <a:rPr lang="ru-RU" altLang="es-ES" sz="2000" u="none" dirty="0">
                  <a:solidFill>
                    <a:srgbClr val="FFFFFF"/>
                  </a:solidFill>
                  <a:latin typeface="Times New Roman" pitchFamily="18" charset="0"/>
                </a:rPr>
                <a:t>предпочтительна серьезная силовая тренировка с максимальной скоростью во время концентрической фазы</a:t>
              </a:r>
              <a:r>
                <a:rPr lang="es-ES" altLang="es-ES" sz="2000" u="none" dirty="0">
                  <a:solidFill>
                    <a:srgbClr val="FFFFFF"/>
                  </a:solidFill>
                  <a:latin typeface="Times New Roman" pitchFamily="18" charset="0"/>
                </a:rPr>
                <a:t>,</a:t>
              </a:r>
              <a:r>
                <a:rPr lang="ru-RU" altLang="es-ES" sz="2000" u="none" dirty="0">
                  <a:solidFill>
                    <a:srgbClr val="FFFFFF"/>
                  </a:solidFill>
                  <a:latin typeface="Times New Roman" pitchFamily="18" charset="0"/>
                </a:rPr>
                <a:t> в то время как и серьезная силовая тренировка с максимальной скоростью во время концентрической фазы, и тренировка взрывной силы</a:t>
              </a:r>
              <a:r>
                <a:rPr lang="es-ES" altLang="es-ES" sz="2000" u="none" dirty="0">
                  <a:solidFill>
                    <a:srgbClr val="FFFFFF"/>
                  </a:solidFill>
                  <a:latin typeface="Times New Roman" pitchFamily="18" charset="0"/>
                </a:rPr>
                <a:t> </a:t>
              </a:r>
              <a:r>
                <a:rPr lang="ru-RU" altLang="es-ES" sz="2000" u="none" dirty="0">
                  <a:solidFill>
                    <a:srgbClr val="FFFFFF"/>
                  </a:solidFill>
                  <a:latin typeface="Times New Roman" pitchFamily="18" charset="0"/>
                </a:rPr>
                <a:t>имеет дополнительное значение для бегового результата</a:t>
              </a:r>
              <a:r>
                <a:rPr lang="es-ES" altLang="es-ES" sz="2400" u="none" dirty="0">
                  <a:solidFill>
                    <a:srgbClr val="FFFFFF"/>
                  </a:solidFill>
                  <a:latin typeface="Times New Roman" pitchFamily="18" charset="0"/>
                </a:rPr>
                <a:t>.”</a:t>
              </a:r>
            </a:p>
          </p:txBody>
        </p:sp>
      </p:grpSp>
      <p:sp>
        <p:nvSpPr>
          <p:cNvPr id="33798" name="Rectangle 9"/>
          <p:cNvSpPr>
            <a:spLocks noGrp="1" noChangeArrowheads="1"/>
          </p:cNvSpPr>
          <p:nvPr>
            <p:ph type="title"/>
          </p:nvPr>
        </p:nvSpPr>
        <p:spPr>
          <a:xfrm>
            <a:off x="0" y="-6350"/>
            <a:ext cx="10645775" cy="1104900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</a:extLst>
        </p:spPr>
        <p:txBody>
          <a:bodyPr lIns="90488" tIns="44450" rIns="90488" bIns="44450"/>
          <a:lstStyle/>
          <a:p>
            <a:r>
              <a:rPr lang="ru-RU" altLang="es-ES" sz="2800" smtClean="0">
                <a:solidFill>
                  <a:srgbClr val="FFFFFF"/>
                </a:solidFill>
                <a:latin typeface="Times New Roman" pitchFamily="18" charset="0"/>
              </a:rPr>
              <a:t>Тренировка на сопротивление и результат в видах выносливости </a:t>
            </a:r>
            <a:r>
              <a:rPr lang="es-ES_tradnl" altLang="es-ES" sz="280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altLang="es-ES" sz="2800" smtClean="0">
                <a:solidFill>
                  <a:schemeClr val="hlink"/>
                </a:solidFill>
                <a:latin typeface="Times New Roman" pitchFamily="18" charset="0"/>
              </a:rPr>
              <a:t>СЕГОДНЯ</a:t>
            </a:r>
            <a:endParaRPr lang="es-ES_tradnl" altLang="es-ES" sz="2800" smtClean="0">
              <a:solidFill>
                <a:schemeClr val="hlink"/>
              </a:solidFill>
              <a:latin typeface="Times New Roman" pitchFamily="18" charset="0"/>
            </a:endParaRPr>
          </a:p>
        </p:txBody>
      </p:sp>
      <p:pic>
        <p:nvPicPr>
          <p:cNvPr id="9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098550"/>
            <a:ext cx="3870325" cy="509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228600" y="0"/>
            <a:ext cx="10287000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6038" rIns="90488" bIns="46038" anchor="ctr"/>
          <a:lstStyle>
            <a:lvl1pPr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49313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3200" u="none">
                <a:solidFill>
                  <a:srgbClr val="FFFFFF"/>
                </a:solidFill>
                <a:latin typeface="Times New Roman" pitchFamily="18" charset="0"/>
              </a:rPr>
              <a:t>Механизмы силовой тренировки, вызывающие улучшение результата в видах выносливости</a:t>
            </a:r>
            <a:endParaRPr lang="es-ES" altLang="es-ES" sz="32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1479550" y="6723063"/>
            <a:ext cx="807402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GB" altLang="es-ES" sz="1800" u="none">
                <a:solidFill>
                  <a:srgbClr val="FFFFFF"/>
                </a:solidFill>
                <a:latin typeface="Times New Roman" pitchFamily="18" charset="0"/>
              </a:rPr>
              <a:t>Aaagaard &amp; Raastad, In: </a:t>
            </a:r>
            <a:r>
              <a:rPr lang="en-GB" altLang="es-ES" sz="1800" i="1" u="none">
                <a:solidFill>
                  <a:srgbClr val="FFFFFF"/>
                </a:solidFill>
                <a:latin typeface="Times New Roman" pitchFamily="18" charset="0"/>
              </a:rPr>
              <a:t>Endurance Training – Science and Practice, </a:t>
            </a:r>
            <a:r>
              <a:rPr lang="en-GB" altLang="es-ES" sz="1800" u="none">
                <a:solidFill>
                  <a:srgbClr val="FFFFFF"/>
                </a:solidFill>
                <a:latin typeface="Times New Roman" pitchFamily="18" charset="0"/>
              </a:rPr>
              <a:t>p. 58, 2012</a:t>
            </a:r>
            <a:r>
              <a:rPr lang="en-GB" altLang="es-ES" sz="1800" i="1" u="none">
                <a:solidFill>
                  <a:srgbClr val="FFFFFF"/>
                </a:solidFill>
                <a:latin typeface="Times New Roman" pitchFamily="18" charset="0"/>
              </a:rPr>
              <a:t> </a:t>
            </a:r>
            <a:endParaRPr lang="en-GB" altLang="es-ES" sz="18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284288"/>
            <a:ext cx="6626225" cy="535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266700"/>
            <a:ext cx="10515600" cy="1104900"/>
          </a:xfrm>
          <a:noFill/>
        </p:spPr>
        <p:txBody>
          <a:bodyPr lIns="90488" tIns="44450" rIns="90488" bIns="44450"/>
          <a:lstStyle/>
          <a:p>
            <a:pPr defTabSz="914400"/>
            <a:r>
              <a:rPr lang="ru-RU" altLang="es-ES" sz="3600" smtClean="0">
                <a:solidFill>
                  <a:srgbClr val="FFFFFF"/>
                </a:solidFill>
                <a:latin typeface="Times New Roman" pitchFamily="18" charset="0"/>
              </a:rPr>
              <a:t>Тренировка силы в разных видах спорта, основанных на выносливости</a:t>
            </a:r>
            <a:endParaRPr lang="es-ES_tradnl" altLang="es-ES" sz="36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1924050" y="1905000"/>
            <a:ext cx="6278563" cy="1036638"/>
          </a:xfrm>
          <a:prstGeom prst="rect">
            <a:avLst/>
          </a:prstGeom>
          <a:solidFill>
            <a:srgbClr val="FE9B03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nb-NO" altLang="es-ES" sz="3600">
              <a:solidFill>
                <a:srgbClr val="FFFFFF"/>
              </a:solidFill>
            </a:endParaRP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1708150" y="1917700"/>
            <a:ext cx="6673850" cy="90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>
            <a:lvl1pPr defTabSz="815975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5975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5975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5975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5975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5975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5975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5975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5975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2400" u="none">
                <a:solidFill>
                  <a:srgbClr val="FFFFFF"/>
                </a:solidFill>
                <a:latin typeface="Times New Roman" pitchFamily="18" charset="0"/>
              </a:rPr>
              <a:t>Улучшение результата и</a:t>
            </a:r>
            <a:r>
              <a:rPr lang="en-AU" altLang="es-ES" sz="2400" u="none">
                <a:solidFill>
                  <a:srgbClr val="FFFFFF"/>
                </a:solidFill>
                <a:latin typeface="Times New Roman" pitchFamily="18" charset="0"/>
              </a:rPr>
              <a:t>/</a:t>
            </a:r>
            <a:r>
              <a:rPr lang="ru-RU" altLang="es-ES" sz="2400" u="none">
                <a:solidFill>
                  <a:srgbClr val="FFFFFF"/>
                </a:solidFill>
                <a:latin typeface="Times New Roman" pitchFamily="18" charset="0"/>
              </a:rPr>
              <a:t>или показатели силы</a:t>
            </a:r>
            <a:endParaRPr lang="en-AU" altLang="es-ES" sz="2400" u="none">
              <a:solidFill>
                <a:srgbClr val="FFFFFF"/>
              </a:solidFill>
              <a:latin typeface="Times New Roman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2400" u="none">
                <a:solidFill>
                  <a:srgbClr val="FFFFFF"/>
                </a:solidFill>
                <a:latin typeface="Times New Roman" pitchFamily="18" charset="0"/>
              </a:rPr>
              <a:t>Предсказатели результата</a:t>
            </a:r>
            <a:endParaRPr lang="en-AU" altLang="es-ES" sz="24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577850" y="4198938"/>
            <a:ext cx="1327150" cy="735012"/>
          </a:xfrm>
          <a:prstGeom prst="rect">
            <a:avLst/>
          </a:prstGeom>
          <a:solidFill>
            <a:schemeClr val="hlink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2000" u="none">
                <a:solidFill>
                  <a:srgbClr val="FFFFFF"/>
                </a:solidFill>
                <a:latin typeface="Times New Roman" pitchFamily="18" charset="0"/>
              </a:rPr>
              <a:t>Плавание</a:t>
            </a:r>
            <a:endParaRPr lang="es-ES" altLang="es-ES" sz="3600">
              <a:solidFill>
                <a:srgbClr val="FFFFFF"/>
              </a:solidFill>
            </a:endParaRPr>
          </a:p>
        </p:txBody>
      </p:sp>
      <p:sp>
        <p:nvSpPr>
          <p:cNvPr id="35846" name="Line 6"/>
          <p:cNvSpPr>
            <a:spLocks noChangeShapeType="1"/>
          </p:cNvSpPr>
          <p:nvPr/>
        </p:nvSpPr>
        <p:spPr bwMode="auto">
          <a:xfrm>
            <a:off x="5086350" y="2949575"/>
            <a:ext cx="0" cy="952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5847" name="Line 7"/>
          <p:cNvSpPr>
            <a:spLocks noChangeShapeType="1"/>
          </p:cNvSpPr>
          <p:nvPr/>
        </p:nvSpPr>
        <p:spPr bwMode="auto">
          <a:xfrm>
            <a:off x="1250950" y="3889375"/>
            <a:ext cx="8350250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5848" name="Line 8"/>
          <p:cNvSpPr>
            <a:spLocks noChangeShapeType="1"/>
          </p:cNvSpPr>
          <p:nvPr/>
        </p:nvSpPr>
        <p:spPr bwMode="auto">
          <a:xfrm>
            <a:off x="9525000" y="3902075"/>
            <a:ext cx="0" cy="2794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5849" name="Line 9"/>
          <p:cNvSpPr>
            <a:spLocks noChangeShapeType="1"/>
          </p:cNvSpPr>
          <p:nvPr/>
        </p:nvSpPr>
        <p:spPr bwMode="auto">
          <a:xfrm>
            <a:off x="6248400" y="3902075"/>
            <a:ext cx="0" cy="2794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5850" name="Line 10"/>
          <p:cNvSpPr>
            <a:spLocks noChangeShapeType="1"/>
          </p:cNvSpPr>
          <p:nvPr/>
        </p:nvSpPr>
        <p:spPr bwMode="auto">
          <a:xfrm>
            <a:off x="1231900" y="3902075"/>
            <a:ext cx="0" cy="2794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5851" name="Line 11"/>
          <p:cNvSpPr>
            <a:spLocks noChangeShapeType="1"/>
          </p:cNvSpPr>
          <p:nvPr/>
        </p:nvSpPr>
        <p:spPr bwMode="auto">
          <a:xfrm>
            <a:off x="4572000" y="3902075"/>
            <a:ext cx="0" cy="2794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5852" name="Line 12"/>
          <p:cNvSpPr>
            <a:spLocks noChangeShapeType="1"/>
          </p:cNvSpPr>
          <p:nvPr/>
        </p:nvSpPr>
        <p:spPr bwMode="auto">
          <a:xfrm>
            <a:off x="2895600" y="3902075"/>
            <a:ext cx="0" cy="2794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5853" name="Line 16"/>
          <p:cNvSpPr>
            <a:spLocks noChangeShapeType="1"/>
          </p:cNvSpPr>
          <p:nvPr/>
        </p:nvSpPr>
        <p:spPr bwMode="auto">
          <a:xfrm>
            <a:off x="7772400" y="3886200"/>
            <a:ext cx="0" cy="2794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5854" name="Rectangle 17"/>
          <p:cNvSpPr>
            <a:spLocks noChangeArrowheads="1"/>
          </p:cNvSpPr>
          <p:nvPr/>
        </p:nvSpPr>
        <p:spPr bwMode="auto">
          <a:xfrm>
            <a:off x="2254250" y="4191000"/>
            <a:ext cx="1327150" cy="735013"/>
          </a:xfrm>
          <a:prstGeom prst="rect">
            <a:avLst/>
          </a:prstGeom>
          <a:solidFill>
            <a:schemeClr val="hlink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2000" u="none">
                <a:solidFill>
                  <a:srgbClr val="FFFFFF"/>
                </a:solidFill>
                <a:latin typeface="Times New Roman" pitchFamily="18" charset="0"/>
              </a:rPr>
              <a:t>Бег</a:t>
            </a:r>
            <a:endParaRPr lang="es-ES" altLang="es-ES" sz="3600">
              <a:solidFill>
                <a:srgbClr val="FFFFFF"/>
              </a:solidFill>
            </a:endParaRPr>
          </a:p>
        </p:txBody>
      </p:sp>
      <p:sp>
        <p:nvSpPr>
          <p:cNvPr id="35855" name="Rectangle 18"/>
          <p:cNvSpPr>
            <a:spLocks noChangeArrowheads="1"/>
          </p:cNvSpPr>
          <p:nvPr/>
        </p:nvSpPr>
        <p:spPr bwMode="auto">
          <a:xfrm>
            <a:off x="3930650" y="4191000"/>
            <a:ext cx="1327150" cy="735013"/>
          </a:xfrm>
          <a:prstGeom prst="rect">
            <a:avLst/>
          </a:prstGeom>
          <a:solidFill>
            <a:schemeClr val="hlink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2000" u="none">
                <a:solidFill>
                  <a:srgbClr val="FFFFFF"/>
                </a:solidFill>
                <a:latin typeface="Times New Roman" pitchFamily="18" charset="0"/>
              </a:rPr>
              <a:t>Велоспорт</a:t>
            </a:r>
            <a:endParaRPr lang="es-ES" altLang="es-ES" sz="3600">
              <a:solidFill>
                <a:srgbClr val="FFFFFF"/>
              </a:solidFill>
            </a:endParaRPr>
          </a:p>
        </p:txBody>
      </p:sp>
      <p:sp>
        <p:nvSpPr>
          <p:cNvPr id="35856" name="Rectangle 19"/>
          <p:cNvSpPr>
            <a:spLocks noChangeArrowheads="1"/>
          </p:cNvSpPr>
          <p:nvPr/>
        </p:nvSpPr>
        <p:spPr bwMode="auto">
          <a:xfrm>
            <a:off x="5562600" y="4191000"/>
            <a:ext cx="1327150" cy="735013"/>
          </a:xfrm>
          <a:prstGeom prst="rect">
            <a:avLst/>
          </a:prstGeom>
          <a:solidFill>
            <a:schemeClr val="hlink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2000" u="none">
                <a:solidFill>
                  <a:srgbClr val="FFFFFF"/>
                </a:solidFill>
                <a:latin typeface="Times New Roman" pitchFamily="18" charset="0"/>
              </a:rPr>
              <a:t>Триатлон</a:t>
            </a:r>
            <a:endParaRPr lang="es-ES" altLang="es-ES" sz="3600">
              <a:solidFill>
                <a:srgbClr val="FFFFFF"/>
              </a:solidFill>
            </a:endParaRPr>
          </a:p>
        </p:txBody>
      </p:sp>
      <p:sp>
        <p:nvSpPr>
          <p:cNvPr id="35857" name="Rectangle 20"/>
          <p:cNvSpPr>
            <a:spLocks noChangeArrowheads="1"/>
          </p:cNvSpPr>
          <p:nvPr/>
        </p:nvSpPr>
        <p:spPr bwMode="auto">
          <a:xfrm>
            <a:off x="7131050" y="4191000"/>
            <a:ext cx="1327150" cy="735013"/>
          </a:xfrm>
          <a:prstGeom prst="rect">
            <a:avLst/>
          </a:prstGeom>
          <a:solidFill>
            <a:schemeClr val="hlink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2000" u="none">
                <a:solidFill>
                  <a:srgbClr val="FFFFFF"/>
                </a:solidFill>
                <a:latin typeface="Times New Roman" pitchFamily="18" charset="0"/>
              </a:rPr>
              <a:t>Гребля</a:t>
            </a:r>
            <a:endParaRPr lang="es-ES" altLang="es-ES" sz="3600">
              <a:solidFill>
                <a:srgbClr val="FFFFFF"/>
              </a:solidFill>
            </a:endParaRPr>
          </a:p>
        </p:txBody>
      </p:sp>
      <p:sp>
        <p:nvSpPr>
          <p:cNvPr id="35858" name="Rectangle 21"/>
          <p:cNvSpPr>
            <a:spLocks noChangeArrowheads="1"/>
          </p:cNvSpPr>
          <p:nvPr/>
        </p:nvSpPr>
        <p:spPr bwMode="auto">
          <a:xfrm>
            <a:off x="8707438" y="4191000"/>
            <a:ext cx="1555750" cy="735013"/>
          </a:xfrm>
          <a:prstGeom prst="rect">
            <a:avLst/>
          </a:prstGeom>
          <a:solidFill>
            <a:schemeClr val="hlink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2000" u="none">
                <a:solidFill>
                  <a:srgbClr val="FFFFFF"/>
                </a:solidFill>
                <a:latin typeface="Times New Roman" pitchFamily="18" charset="0"/>
              </a:rPr>
              <a:t>Беговые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2000" u="none">
                <a:solidFill>
                  <a:srgbClr val="FFFFFF"/>
                </a:solidFill>
                <a:latin typeface="Times New Roman" pitchFamily="18" charset="0"/>
              </a:rPr>
              <a:t> лыжи</a:t>
            </a:r>
            <a:endParaRPr lang="es-ES" altLang="es-ES" sz="36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-228600" y="-196850"/>
            <a:ext cx="11277600" cy="1104900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</a:extLst>
        </p:spPr>
        <p:txBody>
          <a:bodyPr lIns="90488" tIns="44450" rIns="90488" bIns="44450"/>
          <a:lstStyle/>
          <a:p>
            <a:pPr defTabSz="914400"/>
            <a:r>
              <a:rPr lang="ru-RU" altLang="es-ES" sz="3200" dirty="0" smtClean="0">
                <a:solidFill>
                  <a:srgbClr val="FFFFFF"/>
                </a:solidFill>
                <a:latin typeface="Times New Roman" pitchFamily="18" charset="0"/>
              </a:rPr>
              <a:t>Тренировка силы для выступления на Олимпийской дистанции в триатлоне</a:t>
            </a:r>
            <a:endParaRPr lang="es-ES_tradnl" altLang="es-ES" sz="3200" dirty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6867" name="Rectangle 8"/>
          <p:cNvSpPr>
            <a:spLocks noChangeArrowheads="1"/>
          </p:cNvSpPr>
          <p:nvPr/>
        </p:nvSpPr>
        <p:spPr bwMode="auto">
          <a:xfrm>
            <a:off x="385763" y="3259138"/>
            <a:ext cx="2162175" cy="164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2400" u="none">
                <a:solidFill>
                  <a:srgbClr val="FFFFFF"/>
                </a:solidFill>
                <a:latin typeface="Times New Roman" pitchFamily="18" charset="0"/>
              </a:rPr>
              <a:t>Стабильность</a:t>
            </a: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2400" u="none">
                <a:solidFill>
                  <a:srgbClr val="FFFFFF"/>
                </a:solidFill>
                <a:latin typeface="Times New Roman" pitchFamily="18" charset="0"/>
              </a:rPr>
              <a:t>скелета</a:t>
            </a:r>
            <a:endParaRPr lang="es-ES_tradnl" altLang="es-ES" sz="2400" u="none">
              <a:solidFill>
                <a:srgbClr val="FFFFFF"/>
              </a:solidFill>
              <a:latin typeface="Times New Roman" pitchFamily="18" charset="0"/>
            </a:endParaRP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2000" u="none">
                <a:solidFill>
                  <a:schemeClr val="hlink"/>
                </a:solidFill>
                <a:latin typeface="Times New Roman" pitchFamily="18" charset="0"/>
              </a:rPr>
              <a:t>Ежедневно</a:t>
            </a: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2000" u="none">
                <a:solidFill>
                  <a:schemeClr val="hlink"/>
                </a:solidFill>
                <a:latin typeface="Times New Roman" pitchFamily="18" charset="0"/>
              </a:rPr>
              <a:t>Весь сезон</a:t>
            </a:r>
            <a:endParaRPr lang="es-ES_tradnl" altLang="es-ES" sz="2000" u="none">
              <a:solidFill>
                <a:schemeClr val="hlink"/>
              </a:solidFill>
              <a:latin typeface="Times New Roman" pitchFamily="18" charset="0"/>
            </a:endParaRPr>
          </a:p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24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6868" name="Rectangle 9"/>
          <p:cNvSpPr>
            <a:spLocks noChangeArrowheads="1"/>
          </p:cNvSpPr>
          <p:nvPr/>
        </p:nvSpPr>
        <p:spPr bwMode="auto">
          <a:xfrm>
            <a:off x="2460625" y="2935288"/>
            <a:ext cx="3705225" cy="186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2400" u="none">
                <a:solidFill>
                  <a:srgbClr val="FFFFFF"/>
                </a:solidFill>
                <a:latin typeface="Times New Roman" pitchFamily="18" charset="0"/>
              </a:rPr>
              <a:t>Общая сила</a:t>
            </a:r>
            <a:endParaRPr lang="es-ES_tradnl" altLang="es-ES" sz="2400" u="none">
              <a:solidFill>
                <a:srgbClr val="FFFFFF"/>
              </a:solidFill>
              <a:latin typeface="Times New Roman" pitchFamily="18" charset="0"/>
            </a:endParaRP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s-ES_tradnl" altLang="es-ES" sz="2000" u="none">
                <a:solidFill>
                  <a:srgbClr val="FFFFFF"/>
                </a:solidFill>
                <a:latin typeface="Times New Roman" pitchFamily="18" charset="0"/>
              </a:rPr>
              <a:t>(2-3 x 16-24 @ 30-40%)</a:t>
            </a: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2000" u="none">
                <a:solidFill>
                  <a:schemeClr val="hlink"/>
                </a:solidFill>
                <a:latin typeface="Times New Roman" pitchFamily="18" charset="0"/>
              </a:rPr>
              <a:t>Верхняя и нижняя часть  тела</a:t>
            </a: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2000" u="none">
                <a:solidFill>
                  <a:schemeClr val="hlink"/>
                </a:solidFill>
                <a:latin typeface="Times New Roman" pitchFamily="18" charset="0"/>
              </a:rPr>
              <a:t>Два раза в неделю</a:t>
            </a: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2000" u="none">
                <a:solidFill>
                  <a:schemeClr val="hlink"/>
                </a:solidFill>
                <a:latin typeface="Times New Roman" pitchFamily="18" charset="0"/>
              </a:rPr>
              <a:t>8-12 недель</a:t>
            </a: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2000" u="none">
                <a:solidFill>
                  <a:schemeClr val="hlink"/>
                </a:solidFill>
                <a:latin typeface="Times New Roman" pitchFamily="18" charset="0"/>
              </a:rPr>
              <a:t>Ранний сезон</a:t>
            </a:r>
            <a:endParaRPr lang="es-ES" altLang="es-ES" sz="24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6869" name="Rectangle 10"/>
          <p:cNvSpPr>
            <a:spLocks noChangeArrowheads="1"/>
          </p:cNvSpPr>
          <p:nvPr/>
        </p:nvSpPr>
        <p:spPr bwMode="auto">
          <a:xfrm>
            <a:off x="5514975" y="4737100"/>
            <a:ext cx="2317750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1800" u="none">
                <a:solidFill>
                  <a:srgbClr val="FFFFFF"/>
                </a:solidFill>
                <a:latin typeface="Times New Roman" pitchFamily="18" charset="0"/>
              </a:rPr>
              <a:t>Максимальная сила</a:t>
            </a:r>
            <a:endParaRPr lang="es-ES_tradnl" altLang="es-ES" sz="1800" u="none">
              <a:solidFill>
                <a:srgbClr val="FFFFFF"/>
              </a:solidFill>
              <a:latin typeface="Times New Roman" pitchFamily="18" charset="0"/>
            </a:endParaRP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s-ES_tradnl" altLang="es-ES" sz="1800" u="none">
                <a:solidFill>
                  <a:srgbClr val="FFFFFF"/>
                </a:solidFill>
                <a:latin typeface="Times New Roman" pitchFamily="18" charset="0"/>
              </a:rPr>
              <a:t>(2 x 8 @ 75-80%)</a:t>
            </a: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1800" u="none">
                <a:solidFill>
                  <a:schemeClr val="hlink"/>
                </a:solidFill>
                <a:latin typeface="Times New Roman" pitchFamily="18" charset="0"/>
              </a:rPr>
              <a:t>Нижняя часть тела</a:t>
            </a:r>
            <a:endParaRPr lang="es-ES_tradnl" altLang="es-ES" sz="1800" u="none">
              <a:solidFill>
                <a:schemeClr val="hlink"/>
              </a:solidFill>
              <a:latin typeface="Times New Roman" pitchFamily="18" charset="0"/>
            </a:endParaRP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1800" u="none">
                <a:solidFill>
                  <a:schemeClr val="hlink"/>
                </a:solidFill>
                <a:latin typeface="Times New Roman" pitchFamily="18" charset="0"/>
              </a:rPr>
              <a:t>Два раза в неделю</a:t>
            </a:r>
            <a:endParaRPr lang="es-ES_tradnl" altLang="es-ES" sz="1800" u="none">
              <a:solidFill>
                <a:schemeClr val="hlink"/>
              </a:solidFill>
              <a:latin typeface="Times New Roman" pitchFamily="18" charset="0"/>
            </a:endParaRP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s-ES_tradnl" altLang="es-ES" sz="1800" u="none">
                <a:solidFill>
                  <a:schemeClr val="hlink"/>
                </a:solidFill>
                <a:latin typeface="Times New Roman" pitchFamily="18" charset="0"/>
              </a:rPr>
              <a:t>8-12 </a:t>
            </a:r>
            <a:r>
              <a:rPr lang="ru-RU" altLang="es-ES" sz="1800" u="none">
                <a:solidFill>
                  <a:schemeClr val="hlink"/>
                </a:solidFill>
                <a:latin typeface="Times New Roman" pitchFamily="18" charset="0"/>
              </a:rPr>
              <a:t>недель</a:t>
            </a:r>
            <a:endParaRPr lang="es-ES_tradnl" altLang="es-ES" sz="1800" u="none">
              <a:solidFill>
                <a:schemeClr val="hlink"/>
              </a:solidFill>
              <a:latin typeface="Times New Roman" pitchFamily="18" charset="0"/>
            </a:endParaRP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1800" u="none">
                <a:solidFill>
                  <a:schemeClr val="hlink"/>
                </a:solidFill>
                <a:latin typeface="Times New Roman" pitchFamily="18" charset="0"/>
              </a:rPr>
              <a:t>До и во время </a:t>
            </a: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1800" u="none">
                <a:solidFill>
                  <a:schemeClr val="hlink"/>
                </a:solidFill>
                <a:latin typeface="Times New Roman" pitchFamily="18" charset="0"/>
              </a:rPr>
              <a:t>соревнования</a:t>
            </a:r>
          </a:p>
          <a:p>
            <a:pPr algn="ctr">
              <a:spcBef>
                <a:spcPct val="0"/>
              </a:spcBef>
              <a:buSzTx/>
              <a:buFontTx/>
              <a:buNone/>
            </a:pPr>
            <a:endParaRPr lang="es-ES_tradnl" altLang="es-ES" sz="1800" u="none">
              <a:solidFill>
                <a:schemeClr val="hlink"/>
              </a:solidFill>
              <a:latin typeface="Times New Roman" pitchFamily="18" charset="0"/>
            </a:endParaRPr>
          </a:p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24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617483" name="Rectangle 11"/>
          <p:cNvSpPr>
            <a:spLocks noChangeArrowheads="1"/>
          </p:cNvSpPr>
          <p:nvPr/>
        </p:nvSpPr>
        <p:spPr bwMode="auto">
          <a:xfrm>
            <a:off x="8101013" y="4737100"/>
            <a:ext cx="2206625" cy="183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1800" u="none">
                <a:solidFill>
                  <a:srgbClr val="FFFFFF"/>
                </a:solidFill>
                <a:latin typeface="Times New Roman" pitchFamily="18" charset="0"/>
              </a:rPr>
              <a:t>Взрывная сила</a:t>
            </a: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s-ES_tradnl" altLang="es-ES" sz="1800" u="none">
                <a:solidFill>
                  <a:srgbClr val="FFFFFF"/>
                </a:solidFill>
                <a:latin typeface="Times New Roman" pitchFamily="18" charset="0"/>
              </a:rPr>
              <a:t>(3 x 3-5 @ 90-95%)</a:t>
            </a: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1800" u="none">
                <a:solidFill>
                  <a:schemeClr val="hlink"/>
                </a:solidFill>
                <a:latin typeface="Times New Roman" pitchFamily="18" charset="0"/>
              </a:rPr>
              <a:t>Нижняя часть тела</a:t>
            </a: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1800" u="none">
                <a:solidFill>
                  <a:schemeClr val="hlink"/>
                </a:solidFill>
                <a:latin typeface="Times New Roman" pitchFamily="18" charset="0"/>
              </a:rPr>
              <a:t>Два раза в неделю</a:t>
            </a:r>
            <a:endParaRPr lang="es-ES_tradnl" altLang="es-ES" sz="1800" u="none">
              <a:solidFill>
                <a:schemeClr val="hlink"/>
              </a:solidFill>
              <a:latin typeface="Times New Roman" pitchFamily="18" charset="0"/>
            </a:endParaRP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s-ES_tradnl" altLang="es-ES" sz="1800" u="none">
                <a:solidFill>
                  <a:schemeClr val="hlink"/>
                </a:solidFill>
                <a:latin typeface="Times New Roman" pitchFamily="18" charset="0"/>
              </a:rPr>
              <a:t>3-4 </a:t>
            </a:r>
            <a:r>
              <a:rPr lang="ru-RU" altLang="es-ES" sz="1800" u="none">
                <a:solidFill>
                  <a:schemeClr val="hlink"/>
                </a:solidFill>
                <a:latin typeface="Times New Roman" pitchFamily="18" charset="0"/>
              </a:rPr>
              <a:t>недели</a:t>
            </a:r>
            <a:endParaRPr lang="es-ES_tradnl" altLang="es-ES" sz="1800" u="none">
              <a:solidFill>
                <a:schemeClr val="hlink"/>
              </a:solidFill>
              <a:latin typeface="Times New Roman" pitchFamily="18" charset="0"/>
            </a:endParaRP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1800" u="none">
                <a:solidFill>
                  <a:schemeClr val="hlink"/>
                </a:solidFill>
                <a:latin typeface="Times New Roman" pitchFamily="18" charset="0"/>
              </a:rPr>
              <a:t>До и во время</a:t>
            </a: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1800" u="none">
                <a:solidFill>
                  <a:schemeClr val="hlink"/>
                </a:solidFill>
                <a:latin typeface="Times New Roman" pitchFamily="18" charset="0"/>
              </a:rPr>
              <a:t>соревнования</a:t>
            </a:r>
            <a:endParaRPr lang="es-ES" altLang="es-ES" sz="24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6871" name="Rectangle 14"/>
          <p:cNvSpPr>
            <a:spLocks noChangeArrowheads="1"/>
          </p:cNvSpPr>
          <p:nvPr/>
        </p:nvSpPr>
        <p:spPr bwMode="auto">
          <a:xfrm>
            <a:off x="3138488" y="5491163"/>
            <a:ext cx="2300287" cy="75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s-ES_tradnl" altLang="es-ES" sz="2400" u="none">
                <a:solidFill>
                  <a:srgbClr val="FFFFFF"/>
                </a:solidFill>
                <a:latin typeface="Times New Roman" pitchFamily="18" charset="0"/>
              </a:rPr>
              <a:t>“</a:t>
            </a:r>
            <a:r>
              <a:rPr lang="ru-RU" altLang="es-ES" sz="2400" u="none">
                <a:solidFill>
                  <a:srgbClr val="FFFFFF"/>
                </a:solidFill>
                <a:latin typeface="Times New Roman" pitchFamily="18" charset="0"/>
              </a:rPr>
              <a:t>Превращение</a:t>
            </a:r>
            <a:endParaRPr lang="es-ES_tradnl" altLang="es-ES" sz="2400" u="none">
              <a:solidFill>
                <a:srgbClr val="FFFFFF"/>
              </a:solidFill>
              <a:latin typeface="Times New Roman" pitchFamily="18" charset="0"/>
            </a:endParaRP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2400" u="none">
                <a:solidFill>
                  <a:srgbClr val="FFFFFF"/>
                </a:solidFill>
                <a:latin typeface="Times New Roman" pitchFamily="18" charset="0"/>
              </a:rPr>
              <a:t>в мощь</a:t>
            </a:r>
            <a:r>
              <a:rPr lang="es-ES_tradnl" altLang="es-ES" sz="2400" u="none">
                <a:solidFill>
                  <a:srgbClr val="FFFFFF"/>
                </a:solidFill>
                <a:latin typeface="Times New Roman" pitchFamily="18" charset="0"/>
              </a:rPr>
              <a:t>”</a:t>
            </a:r>
          </a:p>
        </p:txBody>
      </p:sp>
      <p:pic>
        <p:nvPicPr>
          <p:cNvPr id="8" name="Picture 5" descr="Ainhoa Ab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668338"/>
            <a:ext cx="1997075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2"/>
          <p:cNvGrpSpPr>
            <a:grpSpLocks/>
          </p:cNvGrpSpPr>
          <p:nvPr/>
        </p:nvGrpSpPr>
        <p:grpSpPr bwMode="auto">
          <a:xfrm>
            <a:off x="2867025" y="695325"/>
            <a:ext cx="3032125" cy="2665413"/>
            <a:chOff x="1806" y="438"/>
            <a:chExt cx="1910" cy="1679"/>
          </a:xfrm>
        </p:grpSpPr>
        <p:pic>
          <p:nvPicPr>
            <p:cNvPr id="10" name="Picture 7" descr="Ainhoa indarra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6" y="438"/>
              <a:ext cx="1910" cy="1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2659" y="1849"/>
              <a:ext cx="116" cy="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s-ES" altLang="es-ES" sz="2400" u="none" dirty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2" name="Group 16"/>
          <p:cNvGrpSpPr>
            <a:grpSpLocks/>
          </p:cNvGrpSpPr>
          <p:nvPr/>
        </p:nvGrpSpPr>
        <p:grpSpPr bwMode="auto">
          <a:xfrm>
            <a:off x="6297613" y="666750"/>
            <a:ext cx="3079750" cy="4495800"/>
            <a:chOff x="3967" y="420"/>
            <a:chExt cx="1940" cy="2832"/>
          </a:xfrm>
        </p:grpSpPr>
        <p:pic>
          <p:nvPicPr>
            <p:cNvPr id="13" name="Picture 6" descr="Ainhoa arrancad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7" y="420"/>
              <a:ext cx="1940" cy="2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4146" y="2984"/>
              <a:ext cx="116" cy="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s-ES" altLang="es-ES" sz="2400" u="none" dirty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5" name="Group 15"/>
          <p:cNvGrpSpPr>
            <a:grpSpLocks/>
          </p:cNvGrpSpPr>
          <p:nvPr/>
        </p:nvGrpSpPr>
        <p:grpSpPr bwMode="auto">
          <a:xfrm>
            <a:off x="282575" y="4629150"/>
            <a:ext cx="4097338" cy="2374900"/>
            <a:chOff x="178" y="2916"/>
            <a:chExt cx="2581" cy="1496"/>
          </a:xfrm>
        </p:grpSpPr>
        <p:pic>
          <p:nvPicPr>
            <p:cNvPr id="16" name="Picture 4" descr="Ainhoa Track bik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" y="2916"/>
              <a:ext cx="1996" cy="1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2643" y="3459"/>
              <a:ext cx="116" cy="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s-ES_tradnl" altLang="es-ES" sz="2400" u="none" dirty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7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7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48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-228600" y="-77788"/>
            <a:ext cx="11277600" cy="1104901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</a:extLst>
        </p:spPr>
        <p:txBody>
          <a:bodyPr lIns="90488" tIns="44450" rIns="90488" bIns="44450"/>
          <a:lstStyle/>
          <a:p>
            <a:pPr defTabSz="914400"/>
            <a:r>
              <a:rPr lang="ru-RU" altLang="es-ES" sz="3200" smtClean="0">
                <a:solidFill>
                  <a:srgbClr val="FFFFFF"/>
                </a:solidFill>
                <a:latin typeface="Times New Roman" pitchFamily="18" charset="0"/>
              </a:rPr>
              <a:t>Плиометрическая тренировка в триатлоне для выступления на Олимпийской дистанции</a:t>
            </a:r>
            <a:endParaRPr lang="es-ES_tradnl" altLang="es-ES" sz="3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37891" name="Picture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3719513"/>
            <a:ext cx="9432925" cy="285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2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38" y="908050"/>
            <a:ext cx="7488237" cy="271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893" name="Rectangle 20"/>
          <p:cNvSpPr>
            <a:spLocks noChangeArrowheads="1"/>
          </p:cNvSpPr>
          <p:nvPr/>
        </p:nvSpPr>
        <p:spPr bwMode="auto">
          <a:xfrm>
            <a:off x="1485900" y="6635750"/>
            <a:ext cx="765175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2400" u="none">
                <a:solidFill>
                  <a:schemeClr val="hlink"/>
                </a:solidFill>
                <a:latin typeface="Times New Roman" pitchFamily="18" charset="0"/>
              </a:rPr>
              <a:t>Полная или частичная программа</a:t>
            </a:r>
            <a:r>
              <a:rPr lang="es-ES_tradnl" altLang="es-ES" sz="2400" u="none">
                <a:solidFill>
                  <a:schemeClr val="hlink"/>
                </a:solidFill>
                <a:latin typeface="Times New Roman" pitchFamily="18" charset="0"/>
              </a:rPr>
              <a:t>, </a:t>
            </a:r>
            <a:r>
              <a:rPr lang="ru-RU" altLang="es-ES" sz="2400" u="none">
                <a:solidFill>
                  <a:schemeClr val="hlink"/>
                </a:solidFill>
                <a:latin typeface="Times New Roman" pitchFamily="18" charset="0"/>
              </a:rPr>
              <a:t>до соревнования</a:t>
            </a:r>
            <a:endParaRPr lang="es-ES" altLang="es-ES" sz="2400" u="none">
              <a:solidFill>
                <a:schemeClr val="hlin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0" y="-152400"/>
            <a:ext cx="10645775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6038" rIns="90488" bIns="46038" anchor="ctr"/>
          <a:lstStyle>
            <a:lvl1pPr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49313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3600" u="none">
                <a:solidFill>
                  <a:srgbClr val="FFFFFF"/>
                </a:solidFill>
                <a:latin typeface="Times New Roman" pitchFamily="18" charset="0"/>
              </a:rPr>
              <a:t>Тренировка силы и профилактика травматизма</a:t>
            </a:r>
            <a:r>
              <a:rPr lang="es-ES" altLang="es-ES" sz="3600" u="none">
                <a:solidFill>
                  <a:srgbClr val="FFFFFF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38915" name="AutoShape 24"/>
          <p:cNvSpPr>
            <a:spLocks noChangeArrowheads="1"/>
          </p:cNvSpPr>
          <p:nvPr/>
        </p:nvSpPr>
        <p:spPr bwMode="auto">
          <a:xfrm>
            <a:off x="3376613" y="1071563"/>
            <a:ext cx="685800" cy="247650"/>
          </a:xfrm>
          <a:prstGeom prst="rightArrow">
            <a:avLst>
              <a:gd name="adj1" fmla="val 50000"/>
              <a:gd name="adj2" fmla="val 138474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nb-NO" altLang="es-ES" sz="3600">
              <a:solidFill>
                <a:srgbClr val="FFFFFF"/>
              </a:solidFill>
            </a:endParaRPr>
          </a:p>
        </p:txBody>
      </p:sp>
      <p:sp>
        <p:nvSpPr>
          <p:cNvPr id="38916" name="Rectangle 25"/>
          <p:cNvSpPr>
            <a:spLocks noChangeArrowheads="1"/>
          </p:cNvSpPr>
          <p:nvPr/>
        </p:nvSpPr>
        <p:spPr bwMode="auto">
          <a:xfrm>
            <a:off x="4124325" y="955675"/>
            <a:ext cx="652621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SzTx/>
              <a:buFontTx/>
              <a:buNone/>
            </a:pPr>
            <a:r>
              <a:rPr lang="es-ES" altLang="es-ES" sz="2200" u="none">
                <a:solidFill>
                  <a:srgbClr val="8BF2FD"/>
                </a:solidFill>
                <a:latin typeface="Times New Roman" pitchFamily="18" charset="0"/>
              </a:rPr>
              <a:t>2004:</a:t>
            </a:r>
            <a:r>
              <a:rPr lang="es-ES" altLang="es-ES" sz="2200" u="none">
                <a:solidFill>
                  <a:srgbClr val="FFFFFF"/>
                </a:solidFill>
                <a:latin typeface="Times New Roman" pitchFamily="18" charset="0"/>
              </a:rPr>
              <a:t> 719 / 8,660 / 2,290 </a:t>
            </a:r>
            <a:r>
              <a:rPr lang="ru-RU" altLang="es-ES" sz="2200" u="none">
                <a:solidFill>
                  <a:srgbClr val="FFFFFF"/>
                </a:solidFill>
                <a:latin typeface="Times New Roman" pitchFamily="18" charset="0"/>
              </a:rPr>
              <a:t>км</a:t>
            </a:r>
            <a:r>
              <a:rPr lang="es-ES" altLang="es-ES" sz="2200" u="none">
                <a:solidFill>
                  <a:srgbClr val="FFFFFF"/>
                </a:solidFill>
                <a:latin typeface="Times New Roman" pitchFamily="18" charset="0"/>
              </a:rPr>
              <a:t> + 42 </a:t>
            </a:r>
            <a:r>
              <a:rPr lang="ru-RU" altLang="es-ES" sz="2200" u="none">
                <a:solidFill>
                  <a:srgbClr val="FFFFFF"/>
                </a:solidFill>
                <a:latin typeface="Times New Roman" pitchFamily="18" charset="0"/>
              </a:rPr>
              <a:t>сила</a:t>
            </a:r>
            <a:endParaRPr lang="es-ES" altLang="es-ES" sz="22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8917" name="AutoShape 29"/>
          <p:cNvSpPr>
            <a:spLocks noChangeArrowheads="1"/>
          </p:cNvSpPr>
          <p:nvPr/>
        </p:nvSpPr>
        <p:spPr bwMode="auto">
          <a:xfrm>
            <a:off x="3376613" y="1655763"/>
            <a:ext cx="685800" cy="247650"/>
          </a:xfrm>
          <a:prstGeom prst="rightArrow">
            <a:avLst>
              <a:gd name="adj1" fmla="val 50000"/>
              <a:gd name="adj2" fmla="val 138474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nb-NO" altLang="es-ES" sz="3600">
              <a:solidFill>
                <a:srgbClr val="FFFFFF"/>
              </a:solidFill>
            </a:endParaRPr>
          </a:p>
        </p:txBody>
      </p:sp>
      <p:sp>
        <p:nvSpPr>
          <p:cNvPr id="38918" name="Rectangle 30"/>
          <p:cNvSpPr>
            <a:spLocks noChangeArrowheads="1"/>
          </p:cNvSpPr>
          <p:nvPr/>
        </p:nvSpPr>
        <p:spPr bwMode="auto">
          <a:xfrm>
            <a:off x="4124325" y="1539875"/>
            <a:ext cx="652621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SzTx/>
              <a:buFontTx/>
              <a:buNone/>
            </a:pPr>
            <a:r>
              <a:rPr lang="es-ES" altLang="es-ES" sz="2200" u="none">
                <a:solidFill>
                  <a:srgbClr val="8BF2FD"/>
                </a:solidFill>
                <a:latin typeface="Times New Roman" pitchFamily="18" charset="0"/>
              </a:rPr>
              <a:t>2005:</a:t>
            </a:r>
            <a:r>
              <a:rPr lang="es-ES" altLang="es-ES" sz="2200" u="none">
                <a:solidFill>
                  <a:srgbClr val="FFFFFF"/>
                </a:solidFill>
                <a:latin typeface="Times New Roman" pitchFamily="18" charset="0"/>
              </a:rPr>
              <a:t> 750 / 11,130 / 2,220 </a:t>
            </a:r>
            <a:r>
              <a:rPr lang="ru-RU" altLang="es-ES" sz="2200" u="none">
                <a:solidFill>
                  <a:srgbClr val="FFFFFF"/>
                </a:solidFill>
                <a:latin typeface="Times New Roman" pitchFamily="18" charset="0"/>
              </a:rPr>
              <a:t>км</a:t>
            </a:r>
            <a:r>
              <a:rPr lang="es-ES" altLang="es-ES" sz="2200" u="none">
                <a:solidFill>
                  <a:srgbClr val="FFFFFF"/>
                </a:solidFill>
                <a:latin typeface="Times New Roman" pitchFamily="18" charset="0"/>
              </a:rPr>
              <a:t> + 32 </a:t>
            </a:r>
            <a:r>
              <a:rPr lang="ru-RU" altLang="es-ES" sz="2200" u="none">
                <a:solidFill>
                  <a:srgbClr val="FFFFFF"/>
                </a:solidFill>
                <a:latin typeface="Times New Roman" pitchFamily="18" charset="0"/>
              </a:rPr>
              <a:t>сила</a:t>
            </a:r>
            <a:endParaRPr lang="es-ES" altLang="es-ES" sz="22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8919" name="AutoShape 31"/>
          <p:cNvSpPr>
            <a:spLocks noChangeArrowheads="1"/>
          </p:cNvSpPr>
          <p:nvPr/>
        </p:nvSpPr>
        <p:spPr bwMode="auto">
          <a:xfrm>
            <a:off x="3376613" y="2232025"/>
            <a:ext cx="685800" cy="247650"/>
          </a:xfrm>
          <a:prstGeom prst="rightArrow">
            <a:avLst>
              <a:gd name="adj1" fmla="val 50000"/>
              <a:gd name="adj2" fmla="val 138474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nb-NO" altLang="es-ES" sz="3600">
              <a:solidFill>
                <a:srgbClr val="FFFFFF"/>
              </a:solidFill>
            </a:endParaRPr>
          </a:p>
        </p:txBody>
      </p:sp>
      <p:sp>
        <p:nvSpPr>
          <p:cNvPr id="38920" name="Rectangle 32"/>
          <p:cNvSpPr>
            <a:spLocks noChangeArrowheads="1"/>
          </p:cNvSpPr>
          <p:nvPr/>
        </p:nvSpPr>
        <p:spPr bwMode="auto">
          <a:xfrm>
            <a:off x="4124325" y="2116138"/>
            <a:ext cx="652621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SzTx/>
              <a:buFontTx/>
              <a:buNone/>
            </a:pPr>
            <a:r>
              <a:rPr lang="es-ES" altLang="es-ES" sz="2200" u="none">
                <a:solidFill>
                  <a:srgbClr val="8BF2FD"/>
                </a:solidFill>
                <a:latin typeface="Times New Roman" pitchFamily="18" charset="0"/>
              </a:rPr>
              <a:t>2006:</a:t>
            </a:r>
            <a:r>
              <a:rPr lang="es-ES" altLang="es-ES" sz="2200" u="none">
                <a:solidFill>
                  <a:srgbClr val="FFFFFF"/>
                </a:solidFill>
                <a:latin typeface="Times New Roman" pitchFamily="18" charset="0"/>
              </a:rPr>
              <a:t> 770 / 9,883 / 1,859 </a:t>
            </a:r>
            <a:r>
              <a:rPr lang="ru-RU" altLang="es-ES" sz="2200" u="none">
                <a:solidFill>
                  <a:srgbClr val="FFFFFF"/>
                </a:solidFill>
                <a:latin typeface="Times New Roman" pitchFamily="18" charset="0"/>
              </a:rPr>
              <a:t>км</a:t>
            </a:r>
            <a:r>
              <a:rPr lang="es-ES" altLang="es-ES" sz="2200" u="none">
                <a:solidFill>
                  <a:srgbClr val="FFFFFF"/>
                </a:solidFill>
                <a:latin typeface="Times New Roman" pitchFamily="18" charset="0"/>
              </a:rPr>
              <a:t> + 31 </a:t>
            </a:r>
            <a:r>
              <a:rPr lang="ru-RU" altLang="es-ES" sz="2200" u="none">
                <a:solidFill>
                  <a:srgbClr val="FFFFFF"/>
                </a:solidFill>
                <a:latin typeface="Times New Roman" pitchFamily="18" charset="0"/>
              </a:rPr>
              <a:t>сила</a:t>
            </a:r>
            <a:r>
              <a:rPr lang="es-ES" altLang="es-ES" sz="2200" u="none">
                <a:solidFill>
                  <a:srgbClr val="FFFFFF"/>
                </a:solidFill>
                <a:latin typeface="Times New Roman" pitchFamily="18" charset="0"/>
              </a:rPr>
              <a:t> + 55 </a:t>
            </a:r>
            <a:r>
              <a:rPr lang="ru-RU" altLang="es-ES" sz="2200" u="none">
                <a:solidFill>
                  <a:srgbClr val="FFFFFF"/>
                </a:solidFill>
                <a:latin typeface="Times New Roman" pitchFamily="18" charset="0"/>
              </a:rPr>
              <a:t>плио</a:t>
            </a:r>
            <a:endParaRPr lang="es-ES" altLang="es-ES" sz="22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8921" name="AutoShape 33"/>
          <p:cNvSpPr>
            <a:spLocks noChangeArrowheads="1"/>
          </p:cNvSpPr>
          <p:nvPr/>
        </p:nvSpPr>
        <p:spPr bwMode="auto">
          <a:xfrm>
            <a:off x="3376613" y="2808288"/>
            <a:ext cx="685800" cy="247650"/>
          </a:xfrm>
          <a:prstGeom prst="rightArrow">
            <a:avLst>
              <a:gd name="adj1" fmla="val 50000"/>
              <a:gd name="adj2" fmla="val 138474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nb-NO" altLang="es-ES" sz="3600">
              <a:solidFill>
                <a:srgbClr val="FFFFFF"/>
              </a:solidFill>
            </a:endParaRPr>
          </a:p>
        </p:txBody>
      </p:sp>
      <p:sp>
        <p:nvSpPr>
          <p:cNvPr id="38922" name="Rectangle 34"/>
          <p:cNvSpPr>
            <a:spLocks noChangeArrowheads="1"/>
          </p:cNvSpPr>
          <p:nvPr/>
        </p:nvSpPr>
        <p:spPr bwMode="auto">
          <a:xfrm>
            <a:off x="4124325" y="2692400"/>
            <a:ext cx="652621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SzTx/>
              <a:buFontTx/>
              <a:buNone/>
            </a:pPr>
            <a:r>
              <a:rPr lang="es-ES" altLang="es-ES" sz="2200" u="none">
                <a:solidFill>
                  <a:srgbClr val="8BF2FD"/>
                </a:solidFill>
                <a:latin typeface="Times New Roman" pitchFamily="18" charset="0"/>
              </a:rPr>
              <a:t>2007:</a:t>
            </a:r>
            <a:r>
              <a:rPr lang="es-ES" altLang="es-ES" sz="2200" u="none">
                <a:solidFill>
                  <a:srgbClr val="FFFFFF"/>
                </a:solidFill>
                <a:latin typeface="Times New Roman" pitchFamily="18" charset="0"/>
              </a:rPr>
              <a:t> 811 / 8,634 / 1,690 </a:t>
            </a:r>
            <a:r>
              <a:rPr lang="ru-RU" altLang="es-ES" sz="2200" u="none">
                <a:solidFill>
                  <a:srgbClr val="FFFFFF"/>
                </a:solidFill>
                <a:latin typeface="Times New Roman" pitchFamily="18" charset="0"/>
              </a:rPr>
              <a:t>км</a:t>
            </a:r>
            <a:r>
              <a:rPr lang="es-ES" altLang="es-ES" sz="2200" u="none">
                <a:solidFill>
                  <a:srgbClr val="FFFFFF"/>
                </a:solidFill>
                <a:latin typeface="Times New Roman" pitchFamily="18" charset="0"/>
              </a:rPr>
              <a:t> + 19 </a:t>
            </a:r>
            <a:r>
              <a:rPr lang="ru-RU" altLang="es-ES" sz="2200" u="none">
                <a:solidFill>
                  <a:srgbClr val="FFFFFF"/>
                </a:solidFill>
                <a:latin typeface="Times New Roman" pitchFamily="18" charset="0"/>
              </a:rPr>
              <a:t>сила</a:t>
            </a:r>
            <a:r>
              <a:rPr lang="es-ES" altLang="es-ES" sz="2200" u="none">
                <a:solidFill>
                  <a:srgbClr val="FFFFFF"/>
                </a:solidFill>
                <a:latin typeface="Times New Roman" pitchFamily="18" charset="0"/>
              </a:rPr>
              <a:t> + 27 </a:t>
            </a:r>
            <a:r>
              <a:rPr lang="ru-RU" altLang="es-ES" sz="2200" u="none">
                <a:solidFill>
                  <a:srgbClr val="FFFFFF"/>
                </a:solidFill>
                <a:latin typeface="Times New Roman" pitchFamily="18" charset="0"/>
              </a:rPr>
              <a:t>плио</a:t>
            </a:r>
            <a:endParaRPr lang="es-ES" altLang="es-ES" sz="22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8923" name="AutoShape 35"/>
          <p:cNvSpPr>
            <a:spLocks noChangeArrowheads="1"/>
          </p:cNvSpPr>
          <p:nvPr/>
        </p:nvSpPr>
        <p:spPr bwMode="auto">
          <a:xfrm>
            <a:off x="3376613" y="3384550"/>
            <a:ext cx="685800" cy="247650"/>
          </a:xfrm>
          <a:prstGeom prst="rightArrow">
            <a:avLst>
              <a:gd name="adj1" fmla="val 50000"/>
              <a:gd name="adj2" fmla="val 138474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nb-NO" altLang="es-ES" sz="3600">
              <a:solidFill>
                <a:srgbClr val="FFFFFF"/>
              </a:solidFill>
            </a:endParaRPr>
          </a:p>
        </p:txBody>
      </p:sp>
      <p:sp>
        <p:nvSpPr>
          <p:cNvPr id="38924" name="Rectangle 36"/>
          <p:cNvSpPr>
            <a:spLocks noChangeArrowheads="1"/>
          </p:cNvSpPr>
          <p:nvPr/>
        </p:nvSpPr>
        <p:spPr bwMode="auto">
          <a:xfrm>
            <a:off x="4124325" y="3268663"/>
            <a:ext cx="652621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SzTx/>
              <a:buFontTx/>
              <a:buNone/>
            </a:pPr>
            <a:r>
              <a:rPr lang="es-ES" altLang="es-ES" sz="2200" u="none">
                <a:solidFill>
                  <a:srgbClr val="8BF2FD"/>
                </a:solidFill>
                <a:latin typeface="Times New Roman" pitchFamily="18" charset="0"/>
              </a:rPr>
              <a:t>2008:</a:t>
            </a:r>
            <a:r>
              <a:rPr lang="es-ES" altLang="es-ES" sz="2200" u="none">
                <a:solidFill>
                  <a:srgbClr val="FFFFFF"/>
                </a:solidFill>
                <a:latin typeface="Times New Roman" pitchFamily="18" charset="0"/>
              </a:rPr>
              <a:t> 855 / 9,670 / 1,791 </a:t>
            </a:r>
            <a:r>
              <a:rPr lang="ru-RU" altLang="es-ES" sz="2200" u="none">
                <a:solidFill>
                  <a:srgbClr val="FFFFFF"/>
                </a:solidFill>
                <a:latin typeface="Times New Roman" pitchFamily="18" charset="0"/>
              </a:rPr>
              <a:t>км</a:t>
            </a:r>
            <a:r>
              <a:rPr lang="es-ES" altLang="es-ES" sz="2200" u="none">
                <a:solidFill>
                  <a:srgbClr val="FFFFFF"/>
                </a:solidFill>
                <a:latin typeface="Times New Roman" pitchFamily="18" charset="0"/>
              </a:rPr>
              <a:t> + 28 </a:t>
            </a:r>
            <a:r>
              <a:rPr lang="ru-RU" altLang="es-ES" sz="2200" u="none">
                <a:solidFill>
                  <a:srgbClr val="FFFFFF"/>
                </a:solidFill>
                <a:latin typeface="Times New Roman" pitchFamily="18" charset="0"/>
              </a:rPr>
              <a:t>сила</a:t>
            </a:r>
            <a:r>
              <a:rPr lang="es-ES" altLang="es-ES" sz="2200" u="none">
                <a:solidFill>
                  <a:srgbClr val="FFFFFF"/>
                </a:solidFill>
                <a:latin typeface="Times New Roman" pitchFamily="18" charset="0"/>
              </a:rPr>
              <a:t> + 25 </a:t>
            </a:r>
            <a:r>
              <a:rPr lang="ru-RU" altLang="es-ES" sz="2200" u="none">
                <a:solidFill>
                  <a:srgbClr val="FFFFFF"/>
                </a:solidFill>
                <a:latin typeface="Times New Roman" pitchFamily="18" charset="0"/>
              </a:rPr>
              <a:t>плио</a:t>
            </a:r>
            <a:endParaRPr lang="es-ES" altLang="es-ES" sz="22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8925" name="AutoShape 37"/>
          <p:cNvSpPr>
            <a:spLocks noChangeArrowheads="1"/>
          </p:cNvSpPr>
          <p:nvPr/>
        </p:nvSpPr>
        <p:spPr bwMode="auto">
          <a:xfrm>
            <a:off x="3376613" y="3959225"/>
            <a:ext cx="685800" cy="247650"/>
          </a:xfrm>
          <a:prstGeom prst="rightArrow">
            <a:avLst>
              <a:gd name="adj1" fmla="val 50000"/>
              <a:gd name="adj2" fmla="val 138474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nb-NO" altLang="es-ES" sz="3600">
              <a:solidFill>
                <a:srgbClr val="FFFFFF"/>
              </a:solidFill>
            </a:endParaRPr>
          </a:p>
        </p:txBody>
      </p:sp>
      <p:sp>
        <p:nvSpPr>
          <p:cNvPr id="38926" name="Rectangle 38"/>
          <p:cNvSpPr>
            <a:spLocks noChangeArrowheads="1"/>
          </p:cNvSpPr>
          <p:nvPr/>
        </p:nvSpPr>
        <p:spPr bwMode="auto">
          <a:xfrm>
            <a:off x="4124325" y="3843338"/>
            <a:ext cx="688657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SzTx/>
              <a:buFontTx/>
              <a:buNone/>
            </a:pPr>
            <a:r>
              <a:rPr lang="es-ES" altLang="es-ES" sz="2200" u="none">
                <a:solidFill>
                  <a:srgbClr val="8BF2FD"/>
                </a:solidFill>
                <a:latin typeface="Times New Roman" pitchFamily="18" charset="0"/>
              </a:rPr>
              <a:t>2009:</a:t>
            </a:r>
            <a:r>
              <a:rPr lang="es-ES" altLang="es-ES" sz="2200" u="none">
                <a:solidFill>
                  <a:srgbClr val="FFFFFF"/>
                </a:solidFill>
                <a:latin typeface="Times New Roman" pitchFamily="18" charset="0"/>
              </a:rPr>
              <a:t> 1,006 / 10,977 / 2,399 </a:t>
            </a:r>
            <a:r>
              <a:rPr lang="ru-RU" altLang="es-ES" sz="2200" u="none">
                <a:solidFill>
                  <a:srgbClr val="FFFFFF"/>
                </a:solidFill>
                <a:latin typeface="Times New Roman" pitchFamily="18" charset="0"/>
              </a:rPr>
              <a:t>км</a:t>
            </a:r>
            <a:r>
              <a:rPr lang="es-ES" altLang="es-ES" sz="2200" u="none">
                <a:solidFill>
                  <a:srgbClr val="FFFFFF"/>
                </a:solidFill>
                <a:latin typeface="Times New Roman" pitchFamily="18" charset="0"/>
              </a:rPr>
              <a:t> + 12 </a:t>
            </a:r>
            <a:r>
              <a:rPr lang="ru-RU" altLang="es-ES" sz="2200" u="none">
                <a:solidFill>
                  <a:srgbClr val="FFFFFF"/>
                </a:solidFill>
                <a:latin typeface="Times New Roman" pitchFamily="18" charset="0"/>
              </a:rPr>
              <a:t>сила</a:t>
            </a:r>
            <a:r>
              <a:rPr lang="es-ES" altLang="es-ES" sz="2200" u="none">
                <a:solidFill>
                  <a:srgbClr val="FFFFFF"/>
                </a:solidFill>
                <a:latin typeface="Times New Roman" pitchFamily="18" charset="0"/>
              </a:rPr>
              <a:t> + 11 </a:t>
            </a:r>
            <a:r>
              <a:rPr lang="ru-RU" altLang="es-ES" sz="2200" u="none">
                <a:solidFill>
                  <a:srgbClr val="FFFFFF"/>
                </a:solidFill>
                <a:latin typeface="Times New Roman" pitchFamily="18" charset="0"/>
              </a:rPr>
              <a:t>плио</a:t>
            </a:r>
            <a:endParaRPr lang="es-ES" altLang="es-ES" sz="22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8927" name="AutoShape 39"/>
          <p:cNvSpPr>
            <a:spLocks noChangeArrowheads="1"/>
          </p:cNvSpPr>
          <p:nvPr/>
        </p:nvSpPr>
        <p:spPr bwMode="auto">
          <a:xfrm>
            <a:off x="3376613" y="4535488"/>
            <a:ext cx="685800" cy="247650"/>
          </a:xfrm>
          <a:prstGeom prst="rightArrow">
            <a:avLst>
              <a:gd name="adj1" fmla="val 50000"/>
              <a:gd name="adj2" fmla="val 138474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nb-NO" altLang="es-ES" sz="3600">
              <a:solidFill>
                <a:srgbClr val="FFFFFF"/>
              </a:solidFill>
            </a:endParaRPr>
          </a:p>
        </p:txBody>
      </p:sp>
      <p:sp>
        <p:nvSpPr>
          <p:cNvPr id="38928" name="Rectangle 40"/>
          <p:cNvSpPr>
            <a:spLocks noChangeArrowheads="1"/>
          </p:cNvSpPr>
          <p:nvPr/>
        </p:nvSpPr>
        <p:spPr bwMode="auto">
          <a:xfrm>
            <a:off x="4124325" y="4419600"/>
            <a:ext cx="652621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SzTx/>
              <a:buFontTx/>
              <a:buNone/>
            </a:pPr>
            <a:r>
              <a:rPr lang="es-ES" altLang="es-ES" sz="2200" u="none">
                <a:solidFill>
                  <a:srgbClr val="8BF2FD"/>
                </a:solidFill>
                <a:latin typeface="Times New Roman" pitchFamily="18" charset="0"/>
              </a:rPr>
              <a:t>2010:</a:t>
            </a:r>
            <a:r>
              <a:rPr lang="es-ES" altLang="es-ES" sz="2200" u="none">
                <a:solidFill>
                  <a:srgbClr val="FFFFFF"/>
                </a:solidFill>
                <a:latin typeface="Times New Roman" pitchFamily="18" charset="0"/>
              </a:rPr>
              <a:t> 1,035 / 12,303 / 2,509 </a:t>
            </a:r>
            <a:r>
              <a:rPr lang="ru-RU" altLang="es-ES" sz="2200" u="none">
                <a:solidFill>
                  <a:srgbClr val="FFFFFF"/>
                </a:solidFill>
                <a:latin typeface="Times New Roman" pitchFamily="18" charset="0"/>
              </a:rPr>
              <a:t>км</a:t>
            </a:r>
            <a:r>
              <a:rPr lang="es-ES" altLang="es-ES" sz="2200" u="none">
                <a:solidFill>
                  <a:srgbClr val="FFFFFF"/>
                </a:solidFill>
                <a:latin typeface="Times New Roman" pitchFamily="18" charset="0"/>
              </a:rPr>
              <a:t> + 15 </a:t>
            </a:r>
            <a:r>
              <a:rPr lang="ru-RU" altLang="es-ES" sz="2200" u="none">
                <a:solidFill>
                  <a:srgbClr val="FFFFFF"/>
                </a:solidFill>
                <a:latin typeface="Times New Roman" pitchFamily="18" charset="0"/>
              </a:rPr>
              <a:t>сила</a:t>
            </a:r>
            <a:endParaRPr lang="es-ES" altLang="es-ES" sz="22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8929" name="AutoShape 41"/>
          <p:cNvSpPr>
            <a:spLocks noChangeArrowheads="1"/>
          </p:cNvSpPr>
          <p:nvPr/>
        </p:nvSpPr>
        <p:spPr bwMode="auto">
          <a:xfrm>
            <a:off x="3376613" y="5111750"/>
            <a:ext cx="685800" cy="247650"/>
          </a:xfrm>
          <a:prstGeom prst="rightArrow">
            <a:avLst>
              <a:gd name="adj1" fmla="val 50000"/>
              <a:gd name="adj2" fmla="val 138474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nb-NO" altLang="es-ES" sz="3600">
              <a:solidFill>
                <a:srgbClr val="FFFFFF"/>
              </a:solidFill>
            </a:endParaRPr>
          </a:p>
        </p:txBody>
      </p:sp>
      <p:sp>
        <p:nvSpPr>
          <p:cNvPr id="38930" name="Rectangle 42"/>
          <p:cNvSpPr>
            <a:spLocks noChangeArrowheads="1"/>
          </p:cNvSpPr>
          <p:nvPr/>
        </p:nvSpPr>
        <p:spPr bwMode="auto">
          <a:xfrm>
            <a:off x="4124325" y="4995863"/>
            <a:ext cx="652621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SzTx/>
              <a:buFontTx/>
              <a:buNone/>
            </a:pPr>
            <a:r>
              <a:rPr lang="es-ES" altLang="es-ES" sz="2200" u="none">
                <a:solidFill>
                  <a:srgbClr val="8BF2FD"/>
                </a:solidFill>
                <a:latin typeface="Times New Roman" pitchFamily="18" charset="0"/>
              </a:rPr>
              <a:t>2011:</a:t>
            </a:r>
            <a:r>
              <a:rPr lang="es-ES" altLang="es-ES" sz="2200" u="none">
                <a:solidFill>
                  <a:srgbClr val="FFFFFF"/>
                </a:solidFill>
                <a:latin typeface="Times New Roman" pitchFamily="18" charset="0"/>
              </a:rPr>
              <a:t> 1,011 / 11,729 / 2,526 </a:t>
            </a:r>
            <a:r>
              <a:rPr lang="ru-RU" altLang="es-ES" sz="2200" u="none">
                <a:solidFill>
                  <a:srgbClr val="FFFFFF"/>
                </a:solidFill>
                <a:latin typeface="Times New Roman" pitchFamily="18" charset="0"/>
              </a:rPr>
              <a:t>км</a:t>
            </a:r>
            <a:r>
              <a:rPr lang="es-ES" altLang="es-ES" sz="2200" u="none">
                <a:solidFill>
                  <a:srgbClr val="FFFFFF"/>
                </a:solidFill>
                <a:latin typeface="Times New Roman" pitchFamily="18" charset="0"/>
              </a:rPr>
              <a:t> + 29 </a:t>
            </a:r>
            <a:r>
              <a:rPr lang="ru-RU" altLang="es-ES" sz="2200" u="none">
                <a:solidFill>
                  <a:srgbClr val="FFFFFF"/>
                </a:solidFill>
                <a:latin typeface="Times New Roman" pitchFamily="18" charset="0"/>
              </a:rPr>
              <a:t>сила</a:t>
            </a:r>
            <a:endParaRPr lang="es-ES" altLang="es-ES" sz="22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grpSp>
        <p:nvGrpSpPr>
          <p:cNvPr id="38931" name="Group 45"/>
          <p:cNvGrpSpPr>
            <a:grpSpLocks/>
          </p:cNvGrpSpPr>
          <p:nvPr/>
        </p:nvGrpSpPr>
        <p:grpSpPr bwMode="auto">
          <a:xfrm>
            <a:off x="3376613" y="5572125"/>
            <a:ext cx="7273925" cy="428625"/>
            <a:chOff x="1765" y="3056"/>
            <a:chExt cx="4582" cy="270"/>
          </a:xfrm>
        </p:grpSpPr>
        <p:sp>
          <p:nvSpPr>
            <p:cNvPr id="38935" name="AutoShape 43"/>
            <p:cNvSpPr>
              <a:spLocks noChangeArrowheads="1"/>
            </p:cNvSpPr>
            <p:nvPr/>
          </p:nvSpPr>
          <p:spPr bwMode="auto">
            <a:xfrm>
              <a:off x="1765" y="3129"/>
              <a:ext cx="432" cy="156"/>
            </a:xfrm>
            <a:prstGeom prst="rightArrow">
              <a:avLst>
                <a:gd name="adj1" fmla="val 50000"/>
                <a:gd name="adj2" fmla="val 138474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nb-NO" altLang="es-ES" sz="3600">
                <a:solidFill>
                  <a:srgbClr val="FFFFFF"/>
                </a:solidFill>
              </a:endParaRPr>
            </a:p>
          </p:txBody>
        </p:sp>
        <p:sp>
          <p:nvSpPr>
            <p:cNvPr id="38936" name="Rectangle 44"/>
            <p:cNvSpPr>
              <a:spLocks noChangeArrowheads="1"/>
            </p:cNvSpPr>
            <p:nvPr/>
          </p:nvSpPr>
          <p:spPr bwMode="auto">
            <a:xfrm>
              <a:off x="2236" y="3056"/>
              <a:ext cx="4111" cy="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AFD00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buSzTx/>
                <a:buFontTx/>
                <a:buNone/>
              </a:pPr>
              <a:r>
                <a:rPr lang="es-ES" altLang="es-ES" sz="2200" u="none">
                  <a:solidFill>
                    <a:srgbClr val="8BF2FD"/>
                  </a:solidFill>
                  <a:latin typeface="Times New Roman" pitchFamily="18" charset="0"/>
                </a:rPr>
                <a:t>2012:</a:t>
              </a:r>
              <a:r>
                <a:rPr lang="es-ES" altLang="es-ES" sz="2200" u="none">
                  <a:solidFill>
                    <a:srgbClr val="FFFFFF"/>
                  </a:solidFill>
                  <a:latin typeface="Times New Roman" pitchFamily="18" charset="0"/>
                </a:rPr>
                <a:t> 1,071 / 10,828 / 2,808 </a:t>
              </a:r>
              <a:r>
                <a:rPr lang="ru-RU" altLang="es-ES" sz="2200" u="none">
                  <a:solidFill>
                    <a:srgbClr val="FFFFFF"/>
                  </a:solidFill>
                  <a:latin typeface="Times New Roman" pitchFamily="18" charset="0"/>
                </a:rPr>
                <a:t>км</a:t>
              </a:r>
              <a:r>
                <a:rPr lang="es-ES" altLang="es-ES" sz="2200" u="none">
                  <a:solidFill>
                    <a:srgbClr val="FFFFFF"/>
                  </a:solidFill>
                  <a:latin typeface="Times New Roman" pitchFamily="18" charset="0"/>
                </a:rPr>
                <a:t> + 33 </a:t>
              </a:r>
              <a:r>
                <a:rPr lang="ru-RU" altLang="es-ES" sz="2200" u="none">
                  <a:solidFill>
                    <a:srgbClr val="FFFFFF"/>
                  </a:solidFill>
                  <a:latin typeface="Times New Roman" pitchFamily="18" charset="0"/>
                </a:rPr>
                <a:t>сила</a:t>
              </a:r>
              <a:endParaRPr lang="es-ES" altLang="es-ES" sz="2200" u="none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615474" name="Group 50"/>
          <p:cNvGrpSpPr>
            <a:grpSpLocks/>
          </p:cNvGrpSpPr>
          <p:nvPr/>
        </p:nvGrpSpPr>
        <p:grpSpPr bwMode="auto">
          <a:xfrm>
            <a:off x="288925" y="6067425"/>
            <a:ext cx="10363200" cy="828675"/>
            <a:chOff x="178" y="3822"/>
            <a:chExt cx="6528" cy="522"/>
          </a:xfrm>
        </p:grpSpPr>
        <p:sp>
          <p:nvSpPr>
            <p:cNvPr id="38933" name="AutoShape 48"/>
            <p:cNvSpPr>
              <a:spLocks noChangeArrowheads="1"/>
            </p:cNvSpPr>
            <p:nvPr/>
          </p:nvSpPr>
          <p:spPr bwMode="auto">
            <a:xfrm>
              <a:off x="178" y="3895"/>
              <a:ext cx="432" cy="156"/>
            </a:xfrm>
            <a:prstGeom prst="rightArrow">
              <a:avLst>
                <a:gd name="adj1" fmla="val 50000"/>
                <a:gd name="adj2" fmla="val 138474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nb-NO" altLang="es-ES" sz="3600">
                <a:solidFill>
                  <a:srgbClr val="FFFFFF"/>
                </a:solidFill>
              </a:endParaRPr>
            </a:p>
          </p:txBody>
        </p:sp>
        <p:sp>
          <p:nvSpPr>
            <p:cNvPr id="38934" name="Rectangle 49"/>
            <p:cNvSpPr>
              <a:spLocks noChangeArrowheads="1"/>
            </p:cNvSpPr>
            <p:nvPr/>
          </p:nvSpPr>
          <p:spPr bwMode="auto">
            <a:xfrm>
              <a:off x="649" y="3822"/>
              <a:ext cx="6057" cy="5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AFD00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buSzTx/>
                <a:buFontTx/>
                <a:buNone/>
              </a:pPr>
              <a:r>
                <a:rPr lang="es-ES" altLang="es-ES" sz="2400" u="none">
                  <a:solidFill>
                    <a:srgbClr val="FFFFFF"/>
                  </a:solidFill>
                  <a:latin typeface="Times New Roman" pitchFamily="18" charset="0"/>
                </a:rPr>
                <a:t>9 </a:t>
              </a:r>
              <a:r>
                <a:rPr lang="ru-RU" altLang="es-ES" sz="2400" u="none">
                  <a:solidFill>
                    <a:srgbClr val="FFFFFF"/>
                  </a:solidFill>
                  <a:latin typeface="Times New Roman" pitchFamily="18" charset="0"/>
                </a:rPr>
                <a:t>сезонов элитного триатлона</a:t>
              </a:r>
              <a:r>
                <a:rPr lang="es-ES" altLang="es-ES" sz="2400" u="none">
                  <a:solidFill>
                    <a:srgbClr val="FFFFFF"/>
                  </a:solidFill>
                  <a:latin typeface="Times New Roman" pitchFamily="18" charset="0"/>
                </a:rPr>
                <a:t>, 2 </a:t>
              </a:r>
              <a:r>
                <a:rPr lang="ru-RU" altLang="es-ES" sz="2400" u="none">
                  <a:solidFill>
                    <a:srgbClr val="FFFFFF"/>
                  </a:solidFill>
                  <a:latin typeface="Times New Roman" pitchFamily="18" charset="0"/>
                </a:rPr>
                <a:t>травмы</a:t>
              </a:r>
              <a:r>
                <a:rPr lang="es-ES" altLang="es-ES" sz="2400" u="none">
                  <a:solidFill>
                    <a:srgbClr val="FFFFFF"/>
                  </a:solidFill>
                  <a:latin typeface="Times New Roman" pitchFamily="18" charset="0"/>
                </a:rPr>
                <a:t>: </a:t>
              </a:r>
              <a:r>
                <a:rPr lang="ru-RU" altLang="es-ES" sz="2400" u="none">
                  <a:solidFill>
                    <a:srgbClr val="FFFFFF"/>
                  </a:solidFill>
                  <a:latin typeface="Times New Roman" pitchFamily="18" charset="0"/>
                </a:rPr>
                <a:t>подошвенный фасцит</a:t>
              </a:r>
              <a:r>
                <a:rPr lang="es-ES" altLang="es-ES" sz="2400" u="none">
                  <a:solidFill>
                    <a:srgbClr val="FFFFFF"/>
                  </a:solidFill>
                  <a:latin typeface="Times New Roman" pitchFamily="18" charset="0"/>
                </a:rPr>
                <a:t> 2007, </a:t>
              </a:r>
              <a:r>
                <a:rPr lang="ru-RU" altLang="es-ES" sz="2400" u="none">
                  <a:solidFill>
                    <a:srgbClr val="FFFFFF"/>
                  </a:solidFill>
                  <a:latin typeface="Times New Roman" pitchFamily="18" charset="0"/>
                </a:rPr>
                <a:t>импинджмент поднаколенникового жирового тела</a:t>
              </a:r>
              <a:endParaRPr lang="es-ES" altLang="es-ES" sz="2400" u="none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pic>
        <p:nvPicPr>
          <p:cNvPr id="25" name="Picture 46" descr="DA3_059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117600"/>
            <a:ext cx="3187700" cy="480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0" y="-196850"/>
            <a:ext cx="10645775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6038" rIns="90488" bIns="46038" anchor="ctr"/>
          <a:lstStyle>
            <a:lvl1pPr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49313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3600" u="none">
                <a:solidFill>
                  <a:srgbClr val="FFFFFF"/>
                </a:solidFill>
                <a:latin typeface="Times New Roman" pitchFamily="18" charset="0"/>
              </a:rPr>
              <a:t>Силовая тренировка для соревнований</a:t>
            </a:r>
            <a:r>
              <a:rPr lang="es-ES" altLang="es-ES" sz="3600" u="none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altLang="es-ES" sz="3600" u="none">
                <a:solidFill>
                  <a:srgbClr val="FFFFFF"/>
                </a:solidFill>
                <a:latin typeface="Times New Roman" pitchFamily="18" charset="0"/>
              </a:rPr>
              <a:t>по триатлону </a:t>
            </a:r>
            <a:r>
              <a:rPr lang="es-ES" altLang="es-ES" sz="3600" u="none">
                <a:solidFill>
                  <a:srgbClr val="FFFFFF"/>
                </a:solidFill>
                <a:latin typeface="Times New Roman" pitchFamily="18" charset="0"/>
              </a:rPr>
              <a:t>Ironman </a:t>
            </a:r>
            <a:r>
              <a:rPr lang="ru-RU" altLang="es-ES" sz="3600" u="none">
                <a:solidFill>
                  <a:srgbClr val="FFFFFF"/>
                </a:solidFill>
                <a:latin typeface="Times New Roman" pitchFamily="18" charset="0"/>
              </a:rPr>
              <a:t>и</a:t>
            </a:r>
            <a:r>
              <a:rPr lang="es-ES" altLang="es-ES" sz="3600" u="none">
                <a:solidFill>
                  <a:srgbClr val="FFFFFF"/>
                </a:solidFill>
                <a:latin typeface="Times New Roman" pitchFamily="18" charset="0"/>
              </a:rPr>
              <a:t> XTerra </a:t>
            </a:r>
          </a:p>
        </p:txBody>
      </p:sp>
      <p:sp>
        <p:nvSpPr>
          <p:cNvPr id="39939" name="AutoShape 4"/>
          <p:cNvSpPr>
            <a:spLocks noChangeArrowheads="1"/>
          </p:cNvSpPr>
          <p:nvPr/>
        </p:nvSpPr>
        <p:spPr bwMode="auto">
          <a:xfrm>
            <a:off x="4386263" y="1071563"/>
            <a:ext cx="685800" cy="247650"/>
          </a:xfrm>
          <a:prstGeom prst="rightArrow">
            <a:avLst>
              <a:gd name="adj1" fmla="val 50000"/>
              <a:gd name="adj2" fmla="val 138474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nb-NO" altLang="es-ES" sz="3600">
              <a:solidFill>
                <a:srgbClr val="FFFFFF"/>
              </a:solidFill>
            </a:endParaRPr>
          </a:p>
        </p:txBody>
      </p:sp>
      <p:sp>
        <p:nvSpPr>
          <p:cNvPr id="39940" name="Rectangle 5"/>
          <p:cNvSpPr>
            <a:spLocks noChangeArrowheads="1"/>
          </p:cNvSpPr>
          <p:nvPr/>
        </p:nvSpPr>
        <p:spPr bwMode="auto">
          <a:xfrm>
            <a:off x="5133975" y="955675"/>
            <a:ext cx="4005263" cy="4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SzTx/>
              <a:buFontTx/>
              <a:buNone/>
            </a:pPr>
            <a:r>
              <a:rPr lang="ru-RU" altLang="es-ES" sz="2400" u="none" dirty="0" smtClean="0">
                <a:solidFill>
                  <a:srgbClr val="FFFFFF"/>
                </a:solidFill>
                <a:latin typeface="Times New Roman" pitchFamily="18" charset="0"/>
              </a:rPr>
              <a:t>Укрепление скелета</a:t>
            </a:r>
            <a:endParaRPr lang="es-ES" altLang="es-ES" sz="2400" u="none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9941" name="AutoShape 6"/>
          <p:cNvSpPr>
            <a:spLocks noChangeArrowheads="1"/>
          </p:cNvSpPr>
          <p:nvPr/>
        </p:nvSpPr>
        <p:spPr bwMode="auto">
          <a:xfrm>
            <a:off x="4386263" y="1552575"/>
            <a:ext cx="685800" cy="247650"/>
          </a:xfrm>
          <a:prstGeom prst="rightArrow">
            <a:avLst>
              <a:gd name="adj1" fmla="val 50000"/>
              <a:gd name="adj2" fmla="val 138474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nb-NO" altLang="es-ES" sz="3600">
              <a:solidFill>
                <a:srgbClr val="FFFFFF"/>
              </a:solidFill>
            </a:endParaRPr>
          </a:p>
        </p:txBody>
      </p:sp>
      <p:sp>
        <p:nvSpPr>
          <p:cNvPr id="39942" name="Rectangle 7"/>
          <p:cNvSpPr>
            <a:spLocks noChangeArrowheads="1"/>
          </p:cNvSpPr>
          <p:nvPr/>
        </p:nvSpPr>
        <p:spPr bwMode="auto">
          <a:xfrm>
            <a:off x="5133975" y="1436688"/>
            <a:ext cx="4005263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SzTx/>
              <a:buFontTx/>
              <a:buNone/>
            </a:pPr>
            <a:r>
              <a:rPr lang="ru-RU" altLang="es-ES" sz="2400" u="none">
                <a:solidFill>
                  <a:srgbClr val="FFFFFF"/>
                </a:solidFill>
                <a:latin typeface="Times New Roman" pitchFamily="18" charset="0"/>
              </a:rPr>
              <a:t>Общая сила</a:t>
            </a:r>
            <a:endParaRPr lang="es-ES" altLang="es-ES" sz="24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9943" name="AutoShape 8"/>
          <p:cNvSpPr>
            <a:spLocks noChangeArrowheads="1"/>
          </p:cNvSpPr>
          <p:nvPr/>
        </p:nvSpPr>
        <p:spPr bwMode="auto">
          <a:xfrm>
            <a:off x="4386263" y="2057400"/>
            <a:ext cx="685800" cy="247650"/>
          </a:xfrm>
          <a:prstGeom prst="rightArrow">
            <a:avLst>
              <a:gd name="adj1" fmla="val 50000"/>
              <a:gd name="adj2" fmla="val 138474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nb-NO" altLang="es-ES" sz="3600">
              <a:solidFill>
                <a:srgbClr val="FFFFFF"/>
              </a:solidFill>
            </a:endParaRPr>
          </a:p>
        </p:txBody>
      </p:sp>
      <p:sp>
        <p:nvSpPr>
          <p:cNvPr id="39944" name="Rectangle 9"/>
          <p:cNvSpPr>
            <a:spLocks noChangeArrowheads="1"/>
          </p:cNvSpPr>
          <p:nvPr/>
        </p:nvSpPr>
        <p:spPr bwMode="auto">
          <a:xfrm>
            <a:off x="5133975" y="1941513"/>
            <a:ext cx="4005263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SzTx/>
              <a:buFontTx/>
              <a:buNone/>
            </a:pPr>
            <a:r>
              <a:rPr lang="ru-RU" altLang="es-ES" sz="2400" u="none">
                <a:solidFill>
                  <a:srgbClr val="FFFFFF"/>
                </a:solidFill>
                <a:latin typeface="Times New Roman" pitchFamily="18" charset="0"/>
              </a:rPr>
              <a:t>Максимальная сила</a:t>
            </a:r>
            <a:endParaRPr lang="es-ES" altLang="es-ES" sz="24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9945" name="AutoShape 10"/>
          <p:cNvSpPr>
            <a:spLocks noChangeArrowheads="1"/>
          </p:cNvSpPr>
          <p:nvPr/>
        </p:nvSpPr>
        <p:spPr bwMode="auto">
          <a:xfrm>
            <a:off x="4386263" y="2560638"/>
            <a:ext cx="685800" cy="247650"/>
          </a:xfrm>
          <a:prstGeom prst="rightArrow">
            <a:avLst>
              <a:gd name="adj1" fmla="val 50000"/>
              <a:gd name="adj2" fmla="val 138474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nb-NO" altLang="es-ES" sz="3600">
              <a:solidFill>
                <a:srgbClr val="FFFFFF"/>
              </a:solidFill>
            </a:endParaRPr>
          </a:p>
        </p:txBody>
      </p:sp>
      <p:sp>
        <p:nvSpPr>
          <p:cNvPr id="39946" name="Rectangle 11"/>
          <p:cNvSpPr>
            <a:spLocks noChangeArrowheads="1"/>
          </p:cNvSpPr>
          <p:nvPr/>
        </p:nvSpPr>
        <p:spPr bwMode="auto">
          <a:xfrm>
            <a:off x="5133975" y="2444750"/>
            <a:ext cx="4005263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SzTx/>
              <a:buFontTx/>
              <a:buNone/>
            </a:pPr>
            <a:r>
              <a:rPr lang="ru-RU" altLang="es-ES" sz="2400" u="none">
                <a:solidFill>
                  <a:srgbClr val="FFFFFF"/>
                </a:solidFill>
                <a:latin typeface="Times New Roman" pitchFamily="18" charset="0"/>
              </a:rPr>
              <a:t>Взрывная сила</a:t>
            </a:r>
            <a:endParaRPr lang="es-ES" altLang="es-ES" sz="24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9947" name="AutoShape 12"/>
          <p:cNvSpPr>
            <a:spLocks noChangeArrowheads="1"/>
          </p:cNvSpPr>
          <p:nvPr/>
        </p:nvSpPr>
        <p:spPr bwMode="auto">
          <a:xfrm>
            <a:off x="4386263" y="3065463"/>
            <a:ext cx="685800" cy="247650"/>
          </a:xfrm>
          <a:prstGeom prst="rightArrow">
            <a:avLst>
              <a:gd name="adj1" fmla="val 50000"/>
              <a:gd name="adj2" fmla="val 138474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nb-NO" altLang="es-ES" sz="3600">
              <a:solidFill>
                <a:srgbClr val="FFFFFF"/>
              </a:solidFill>
            </a:endParaRPr>
          </a:p>
        </p:txBody>
      </p:sp>
      <p:sp>
        <p:nvSpPr>
          <p:cNvPr id="39948" name="Rectangle 13"/>
          <p:cNvSpPr>
            <a:spLocks noChangeArrowheads="1"/>
          </p:cNvSpPr>
          <p:nvPr/>
        </p:nvSpPr>
        <p:spPr bwMode="auto">
          <a:xfrm>
            <a:off x="5133975" y="2949575"/>
            <a:ext cx="4005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SzTx/>
              <a:buFontTx/>
              <a:buNone/>
            </a:pPr>
            <a:r>
              <a:rPr lang="ru-RU" altLang="es-ES" sz="2000" u="none">
                <a:solidFill>
                  <a:srgbClr val="FFFFFF"/>
                </a:solidFill>
                <a:latin typeface="Times New Roman" pitchFamily="18" charset="0"/>
              </a:rPr>
              <a:t>Плиометрическая тренировка</a:t>
            </a:r>
            <a:endParaRPr lang="es-ES" altLang="es-ES" sz="20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9949" name="AutoShape 14"/>
          <p:cNvSpPr>
            <a:spLocks noChangeArrowheads="1"/>
          </p:cNvSpPr>
          <p:nvPr/>
        </p:nvSpPr>
        <p:spPr bwMode="auto">
          <a:xfrm>
            <a:off x="4386263" y="4095750"/>
            <a:ext cx="685800" cy="247650"/>
          </a:xfrm>
          <a:prstGeom prst="rightArrow">
            <a:avLst>
              <a:gd name="adj1" fmla="val 50000"/>
              <a:gd name="adj2" fmla="val 138474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nb-NO" altLang="es-ES" sz="3600">
              <a:solidFill>
                <a:srgbClr val="FFFFFF"/>
              </a:solidFill>
            </a:endParaRPr>
          </a:p>
        </p:txBody>
      </p:sp>
      <p:sp>
        <p:nvSpPr>
          <p:cNvPr id="39950" name="Rectangle 15"/>
          <p:cNvSpPr>
            <a:spLocks noChangeArrowheads="1"/>
          </p:cNvSpPr>
          <p:nvPr/>
        </p:nvSpPr>
        <p:spPr bwMode="auto">
          <a:xfrm>
            <a:off x="5133975" y="3979863"/>
            <a:ext cx="4005263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SzTx/>
              <a:buFontTx/>
              <a:buNone/>
            </a:pPr>
            <a:r>
              <a:rPr lang="ru-RU" altLang="es-ES" sz="2400" u="none">
                <a:solidFill>
                  <a:srgbClr val="FFFFFF"/>
                </a:solidFill>
                <a:latin typeface="Times New Roman" pitchFamily="18" charset="0"/>
              </a:rPr>
              <a:t>Превращение в мощь</a:t>
            </a:r>
            <a:endParaRPr lang="es-ES" altLang="es-ES" sz="24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grpSp>
        <p:nvGrpSpPr>
          <p:cNvPr id="619542" name="Group 22"/>
          <p:cNvGrpSpPr>
            <a:grpSpLocks/>
          </p:cNvGrpSpPr>
          <p:nvPr/>
        </p:nvGrpSpPr>
        <p:grpSpPr bwMode="auto">
          <a:xfrm>
            <a:off x="4386263" y="4629150"/>
            <a:ext cx="6259512" cy="458788"/>
            <a:chOff x="2763" y="2584"/>
            <a:chExt cx="3943" cy="289"/>
          </a:xfrm>
        </p:grpSpPr>
        <p:sp>
          <p:nvSpPr>
            <p:cNvPr id="39957" name="AutoShape 16"/>
            <p:cNvSpPr>
              <a:spLocks noChangeArrowheads="1"/>
            </p:cNvSpPr>
            <p:nvPr/>
          </p:nvSpPr>
          <p:spPr bwMode="auto">
            <a:xfrm>
              <a:off x="2763" y="2657"/>
              <a:ext cx="432" cy="156"/>
            </a:xfrm>
            <a:prstGeom prst="rightArrow">
              <a:avLst>
                <a:gd name="adj1" fmla="val 50000"/>
                <a:gd name="adj2" fmla="val 138474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nb-NO" altLang="es-ES" sz="3600">
                <a:solidFill>
                  <a:srgbClr val="FFFFFF"/>
                </a:solidFill>
              </a:endParaRPr>
            </a:p>
          </p:txBody>
        </p:sp>
        <p:sp>
          <p:nvSpPr>
            <p:cNvPr id="39958" name="Rectangle 17"/>
            <p:cNvSpPr>
              <a:spLocks noChangeArrowheads="1"/>
            </p:cNvSpPr>
            <p:nvPr/>
          </p:nvSpPr>
          <p:spPr bwMode="auto">
            <a:xfrm>
              <a:off x="3234" y="2584"/>
              <a:ext cx="3472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AFD00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buSzTx/>
                <a:buFontTx/>
                <a:buNone/>
              </a:pPr>
              <a:r>
                <a:rPr lang="es-ES" altLang="es-ES" sz="2400" u="none">
                  <a:solidFill>
                    <a:srgbClr val="8BF2FD"/>
                  </a:solidFill>
                  <a:latin typeface="Times New Roman" pitchFamily="18" charset="0"/>
                </a:rPr>
                <a:t>2002-2011:</a:t>
              </a:r>
              <a:r>
                <a:rPr lang="es-ES" altLang="es-ES" sz="2400" u="none">
                  <a:solidFill>
                    <a:srgbClr val="FFFFFF"/>
                  </a:solidFill>
                  <a:latin typeface="Times New Roman" pitchFamily="18" charset="0"/>
                </a:rPr>
                <a:t> 8,921 / 165,594 / 30,206 </a:t>
              </a:r>
              <a:r>
                <a:rPr lang="ru-RU" altLang="es-ES" sz="2400" u="none">
                  <a:solidFill>
                    <a:srgbClr val="FFFFFF"/>
                  </a:solidFill>
                  <a:latin typeface="Times New Roman" pitchFamily="18" charset="0"/>
                </a:rPr>
                <a:t>км</a:t>
              </a:r>
              <a:endParaRPr lang="es-ES" altLang="es-ES" sz="2400" u="none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619541" name="Group 21"/>
          <p:cNvGrpSpPr>
            <a:grpSpLocks/>
          </p:cNvGrpSpPr>
          <p:nvPr/>
        </p:nvGrpSpPr>
        <p:grpSpPr bwMode="auto">
          <a:xfrm>
            <a:off x="4386263" y="5224463"/>
            <a:ext cx="6259512" cy="1196975"/>
            <a:chOff x="2763" y="2959"/>
            <a:chExt cx="3943" cy="754"/>
          </a:xfrm>
        </p:grpSpPr>
        <p:sp>
          <p:nvSpPr>
            <p:cNvPr id="39955" name="AutoShape 19"/>
            <p:cNvSpPr>
              <a:spLocks noChangeArrowheads="1"/>
            </p:cNvSpPr>
            <p:nvPr/>
          </p:nvSpPr>
          <p:spPr bwMode="auto">
            <a:xfrm>
              <a:off x="2763" y="3050"/>
              <a:ext cx="432" cy="156"/>
            </a:xfrm>
            <a:prstGeom prst="rightArrow">
              <a:avLst>
                <a:gd name="adj1" fmla="val 50000"/>
                <a:gd name="adj2" fmla="val 138474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nb-NO" altLang="es-ES" sz="3600">
                <a:solidFill>
                  <a:srgbClr val="FFFFFF"/>
                </a:solidFill>
              </a:endParaRPr>
            </a:p>
          </p:txBody>
        </p:sp>
        <p:sp>
          <p:nvSpPr>
            <p:cNvPr id="39956" name="Rectangle 20"/>
            <p:cNvSpPr>
              <a:spLocks noChangeArrowheads="1"/>
            </p:cNvSpPr>
            <p:nvPr/>
          </p:nvSpPr>
          <p:spPr bwMode="auto">
            <a:xfrm>
              <a:off x="3234" y="2959"/>
              <a:ext cx="3472" cy="7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AFD00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buSzTx/>
                <a:buFontTx/>
                <a:buNone/>
              </a:pPr>
              <a:r>
                <a:rPr lang="es-ES" altLang="es-ES" sz="2400" u="none">
                  <a:solidFill>
                    <a:srgbClr val="FFFFFF"/>
                  </a:solidFill>
                  <a:latin typeface="Times New Roman" pitchFamily="18" charset="0"/>
                </a:rPr>
                <a:t>10 </a:t>
              </a:r>
              <a:r>
                <a:rPr lang="ru-RU" altLang="es-ES" sz="2400" u="none">
                  <a:solidFill>
                    <a:srgbClr val="FFFFFF"/>
                  </a:solidFill>
                  <a:latin typeface="Times New Roman" pitchFamily="18" charset="0"/>
                </a:rPr>
                <a:t>сезонов элитного триатлона</a:t>
              </a:r>
              <a:r>
                <a:rPr lang="es-ES" altLang="es-ES" sz="2400" u="none">
                  <a:solidFill>
                    <a:srgbClr val="FFFFFF"/>
                  </a:solidFill>
                  <a:latin typeface="Times New Roman" pitchFamily="18" charset="0"/>
                </a:rPr>
                <a:t>, 3 </a:t>
              </a:r>
              <a:r>
                <a:rPr lang="ru-RU" altLang="es-ES" sz="2400" u="none">
                  <a:solidFill>
                    <a:srgbClr val="FFFFFF"/>
                  </a:solidFill>
                  <a:latin typeface="Times New Roman" pitchFamily="18" charset="0"/>
                </a:rPr>
                <a:t>травмы</a:t>
              </a:r>
              <a:r>
                <a:rPr lang="es-ES" altLang="es-ES" sz="2400" u="none">
                  <a:solidFill>
                    <a:srgbClr val="FFFFFF"/>
                  </a:solidFill>
                  <a:latin typeface="Times New Roman" pitchFamily="18" charset="0"/>
                </a:rPr>
                <a:t>: </a:t>
              </a:r>
              <a:r>
                <a:rPr lang="ru-RU" altLang="es-ES" sz="2400" u="none">
                  <a:solidFill>
                    <a:srgbClr val="FFFFFF"/>
                  </a:solidFill>
                  <a:latin typeface="Times New Roman" pitchFamily="18" charset="0"/>
                </a:rPr>
                <a:t>воспаление надкостницы</a:t>
              </a:r>
              <a:r>
                <a:rPr lang="es-ES" altLang="es-ES" sz="2400" u="none">
                  <a:solidFill>
                    <a:srgbClr val="FFFFFF"/>
                  </a:solidFill>
                  <a:latin typeface="Times New Roman" pitchFamily="18" charset="0"/>
                </a:rPr>
                <a:t> 2005, </a:t>
              </a:r>
              <a:r>
                <a:rPr lang="ru-RU" altLang="es-ES" sz="2400" u="none">
                  <a:solidFill>
                    <a:srgbClr val="FFFFFF"/>
                  </a:solidFill>
                  <a:latin typeface="Times New Roman" pitchFamily="18" charset="0"/>
                </a:rPr>
                <a:t>боль в пояснице</a:t>
              </a:r>
              <a:r>
                <a:rPr lang="es-ES" altLang="es-ES" sz="2400" u="none">
                  <a:solidFill>
                    <a:srgbClr val="FFFFFF"/>
                  </a:solidFill>
                  <a:latin typeface="Times New Roman" pitchFamily="18" charset="0"/>
                </a:rPr>
                <a:t> 2008, 2010</a:t>
              </a:r>
            </a:p>
          </p:txBody>
        </p:sp>
      </p:grpSp>
      <p:sp>
        <p:nvSpPr>
          <p:cNvPr id="39953" name="AutoShape 23"/>
          <p:cNvSpPr>
            <a:spLocks noChangeArrowheads="1"/>
          </p:cNvSpPr>
          <p:nvPr/>
        </p:nvSpPr>
        <p:spPr bwMode="auto">
          <a:xfrm>
            <a:off x="4386263" y="3568700"/>
            <a:ext cx="685800" cy="247650"/>
          </a:xfrm>
          <a:prstGeom prst="rightArrow">
            <a:avLst>
              <a:gd name="adj1" fmla="val 50000"/>
              <a:gd name="adj2" fmla="val 138474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nb-NO" altLang="es-ES" sz="3600">
              <a:solidFill>
                <a:srgbClr val="FFFFFF"/>
              </a:solidFill>
            </a:endParaRPr>
          </a:p>
        </p:txBody>
      </p:sp>
      <p:sp>
        <p:nvSpPr>
          <p:cNvPr id="39954" name="Rectangle 24"/>
          <p:cNvSpPr>
            <a:spLocks noChangeArrowheads="1"/>
          </p:cNvSpPr>
          <p:nvPr/>
        </p:nvSpPr>
        <p:spPr bwMode="auto">
          <a:xfrm>
            <a:off x="5133975" y="3452813"/>
            <a:ext cx="4005263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SzTx/>
              <a:buFontTx/>
              <a:buNone/>
            </a:pPr>
            <a:r>
              <a:rPr lang="ru-RU" altLang="es-ES" sz="2400" u="none">
                <a:solidFill>
                  <a:srgbClr val="8BF2FD"/>
                </a:solidFill>
                <a:latin typeface="Times New Roman" pitchFamily="18" charset="0"/>
              </a:rPr>
              <a:t>Электростимуляция </a:t>
            </a:r>
            <a:endParaRPr lang="es-ES" altLang="es-ES" sz="2400" u="none">
              <a:solidFill>
                <a:srgbClr val="8BF2FD"/>
              </a:solidFill>
              <a:latin typeface="Times New Roman" pitchFamily="18" charset="0"/>
            </a:endParaRPr>
          </a:p>
        </p:txBody>
      </p:sp>
      <p:pic>
        <p:nvPicPr>
          <p:cNvPr id="23" name="Picture 3" descr="Eneko IM Arizona sub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811213"/>
            <a:ext cx="4071937" cy="613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9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9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9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9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-152400"/>
            <a:ext cx="10645775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6038" rIns="90488" bIns="46038" anchor="ctr"/>
          <a:lstStyle>
            <a:lvl1pPr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49313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3600" u="none">
                <a:solidFill>
                  <a:srgbClr val="FFFFFF"/>
                </a:solidFill>
                <a:latin typeface="Times New Roman" pitchFamily="18" charset="0"/>
              </a:rPr>
              <a:t>Силовая тренировка для соревнований в триатлоне</a:t>
            </a:r>
            <a:r>
              <a:rPr lang="es-ES" altLang="es-ES" sz="3600" u="none">
                <a:solidFill>
                  <a:srgbClr val="FFFFFF"/>
                </a:solidFill>
                <a:latin typeface="Times New Roman" pitchFamily="18" charset="0"/>
              </a:rPr>
              <a:t> Ironman </a:t>
            </a:r>
            <a:r>
              <a:rPr lang="ru-RU" altLang="es-ES" sz="3600" u="none">
                <a:solidFill>
                  <a:srgbClr val="FFFFFF"/>
                </a:solidFill>
                <a:latin typeface="Times New Roman" pitchFamily="18" charset="0"/>
              </a:rPr>
              <a:t>и</a:t>
            </a:r>
            <a:r>
              <a:rPr lang="es-ES" altLang="es-ES" sz="3600" u="none">
                <a:solidFill>
                  <a:srgbClr val="FFFFFF"/>
                </a:solidFill>
                <a:latin typeface="Times New Roman" pitchFamily="18" charset="0"/>
              </a:rPr>
              <a:t> XTerra </a:t>
            </a:r>
          </a:p>
        </p:txBody>
      </p:sp>
      <p:grpSp>
        <p:nvGrpSpPr>
          <p:cNvPr id="40963" name="Group 3"/>
          <p:cNvGrpSpPr>
            <a:grpSpLocks/>
          </p:cNvGrpSpPr>
          <p:nvPr/>
        </p:nvGrpSpPr>
        <p:grpSpPr bwMode="auto">
          <a:xfrm>
            <a:off x="838200" y="990600"/>
            <a:ext cx="9418638" cy="458788"/>
            <a:chOff x="720" y="768"/>
            <a:chExt cx="5933" cy="289"/>
          </a:xfrm>
        </p:grpSpPr>
        <p:sp>
          <p:nvSpPr>
            <p:cNvPr id="40968" name="AutoShape 4"/>
            <p:cNvSpPr>
              <a:spLocks noChangeArrowheads="1"/>
            </p:cNvSpPr>
            <p:nvPr/>
          </p:nvSpPr>
          <p:spPr bwMode="auto">
            <a:xfrm>
              <a:off x="720" y="873"/>
              <a:ext cx="432" cy="156"/>
            </a:xfrm>
            <a:prstGeom prst="rightArrow">
              <a:avLst>
                <a:gd name="adj1" fmla="val 50000"/>
                <a:gd name="adj2" fmla="val 138474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nb-NO" altLang="es-ES" sz="3600">
                <a:solidFill>
                  <a:srgbClr val="FFFFFF"/>
                </a:solidFill>
              </a:endParaRPr>
            </a:p>
          </p:txBody>
        </p:sp>
        <p:sp>
          <p:nvSpPr>
            <p:cNvPr id="40969" name="Rectangle 5"/>
            <p:cNvSpPr>
              <a:spLocks noChangeArrowheads="1"/>
            </p:cNvSpPr>
            <p:nvPr/>
          </p:nvSpPr>
          <p:spPr bwMode="auto">
            <a:xfrm>
              <a:off x="1191" y="768"/>
              <a:ext cx="5462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AFD00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buSzTx/>
                <a:buFontTx/>
                <a:buNone/>
              </a:pPr>
              <a:r>
                <a:rPr lang="ru-RU" altLang="es-ES" sz="2400" u="none">
                  <a:solidFill>
                    <a:srgbClr val="FFFFFF"/>
                  </a:solidFill>
                  <a:latin typeface="Times New Roman" pitchFamily="18" charset="0"/>
                </a:rPr>
                <a:t>Некоторые опытные спортсмены точно знают, что им нужно</a:t>
              </a:r>
              <a:endParaRPr lang="es-ES" altLang="es-ES" sz="2400" u="none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40964" name="Rectangle 6"/>
          <p:cNvSpPr>
            <a:spLocks noChangeArrowheads="1"/>
          </p:cNvSpPr>
          <p:nvPr/>
        </p:nvSpPr>
        <p:spPr bwMode="auto">
          <a:xfrm>
            <a:off x="2057400" y="1600200"/>
            <a:ext cx="6707188" cy="136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SzTx/>
            </a:pPr>
            <a:r>
              <a:rPr lang="es-ES" altLang="es-ES" sz="2400" u="none">
                <a:solidFill>
                  <a:srgbClr val="FFFFFF"/>
                </a:solidFill>
                <a:latin typeface="Times New Roman" pitchFamily="18" charset="0"/>
              </a:rPr>
              <a:t>2005, </a:t>
            </a:r>
            <a:r>
              <a:rPr lang="ru-RU" altLang="es-ES" sz="2400" u="none">
                <a:solidFill>
                  <a:srgbClr val="FFFFFF"/>
                </a:solidFill>
                <a:latin typeface="Times New Roman" pitchFamily="18" charset="0"/>
              </a:rPr>
              <a:t>неделя</a:t>
            </a:r>
            <a:r>
              <a:rPr lang="es-ES" altLang="es-ES" sz="2400" u="none">
                <a:solidFill>
                  <a:srgbClr val="FFFFFF"/>
                </a:solidFill>
                <a:latin typeface="Times New Roman" pitchFamily="18" charset="0"/>
              </a:rPr>
              <a:t> 36: </a:t>
            </a:r>
            <a:r>
              <a:rPr lang="es-ES" altLang="es-ES" sz="2000" u="none">
                <a:solidFill>
                  <a:srgbClr val="FFFFFF"/>
                </a:solidFill>
                <a:latin typeface="Times New Roman" pitchFamily="18" charset="0"/>
              </a:rPr>
              <a:t>2</a:t>
            </a:r>
            <a:r>
              <a:rPr lang="ru-RU" altLang="es-ES" sz="2000" u="none">
                <a:solidFill>
                  <a:srgbClr val="FFFFFF"/>
                </a:solidFill>
                <a:latin typeface="Times New Roman" pitchFamily="18" charset="0"/>
              </a:rPr>
              <a:t>- соревнование </a:t>
            </a:r>
            <a:r>
              <a:rPr lang="es-ES" altLang="es-ES" sz="2000" u="none">
                <a:solidFill>
                  <a:srgbClr val="FFFFFF"/>
                </a:solidFill>
                <a:latin typeface="Times New Roman" pitchFamily="18" charset="0"/>
              </a:rPr>
              <a:t>XTerra </a:t>
            </a:r>
            <a:r>
              <a:rPr lang="ru-RU" altLang="es-ES" sz="2000" u="none">
                <a:solidFill>
                  <a:srgbClr val="FFFFFF"/>
                </a:solidFill>
                <a:latin typeface="Times New Roman" pitchFamily="18" charset="0"/>
              </a:rPr>
              <a:t>Испания</a:t>
            </a:r>
            <a:endParaRPr lang="es-ES" altLang="es-ES" sz="2400" u="none">
              <a:solidFill>
                <a:srgbClr val="FFFFFF"/>
              </a:solidFill>
              <a:latin typeface="Times New Roman" pitchFamily="18" charset="0"/>
            </a:endParaRPr>
          </a:p>
          <a:p>
            <a:pPr>
              <a:spcBef>
                <a:spcPct val="0"/>
              </a:spcBef>
              <a:buSzTx/>
            </a:pPr>
            <a:r>
              <a:rPr lang="es-ES" altLang="es-ES" sz="2400" u="none">
                <a:solidFill>
                  <a:schemeClr val="hlink"/>
                </a:solidFill>
                <a:latin typeface="Times New Roman" pitchFamily="18" charset="0"/>
              </a:rPr>
              <a:t>“</a:t>
            </a:r>
            <a:r>
              <a:rPr lang="ru-RU" altLang="es-ES" sz="2400" u="none">
                <a:solidFill>
                  <a:schemeClr val="hlink"/>
                </a:solidFill>
                <a:latin typeface="Times New Roman" pitchFamily="18" charset="0"/>
              </a:rPr>
              <a:t>Мне нужно работать над силой ног</a:t>
            </a:r>
            <a:r>
              <a:rPr lang="es-ES" altLang="es-ES" sz="2400" u="none">
                <a:solidFill>
                  <a:schemeClr val="hlink"/>
                </a:solidFill>
                <a:latin typeface="Times New Roman" pitchFamily="18" charset="0"/>
              </a:rPr>
              <a:t>”</a:t>
            </a:r>
          </a:p>
          <a:p>
            <a:pPr>
              <a:spcBef>
                <a:spcPct val="0"/>
              </a:spcBef>
              <a:buSzTx/>
            </a:pPr>
            <a:r>
              <a:rPr lang="ru-RU" altLang="es-ES" sz="2400" u="none">
                <a:solidFill>
                  <a:srgbClr val="FFFFFF"/>
                </a:solidFill>
                <a:latin typeface="Times New Roman" pitchFamily="18" charset="0"/>
              </a:rPr>
              <a:t>недели</a:t>
            </a:r>
            <a:r>
              <a:rPr lang="es-ES" altLang="es-ES" sz="2400" u="none">
                <a:solidFill>
                  <a:srgbClr val="FFFFFF"/>
                </a:solidFill>
                <a:latin typeface="Times New Roman" pitchFamily="18" charset="0"/>
              </a:rPr>
              <a:t> 37-47: </a:t>
            </a:r>
            <a:r>
              <a:rPr lang="es-ES" altLang="es-ES" sz="2000" u="none">
                <a:solidFill>
                  <a:srgbClr val="FFFFFF"/>
                </a:solidFill>
                <a:latin typeface="Times New Roman" pitchFamily="18" charset="0"/>
              </a:rPr>
              <a:t>20 </a:t>
            </a:r>
            <a:r>
              <a:rPr lang="ru-RU" altLang="es-ES" sz="2000" u="none">
                <a:solidFill>
                  <a:srgbClr val="FFFFFF"/>
                </a:solidFill>
                <a:latin typeface="Times New Roman" pitchFamily="18" charset="0"/>
              </a:rPr>
              <a:t>тренировок</a:t>
            </a:r>
            <a:r>
              <a:rPr lang="es-ES" altLang="es-ES" sz="2000" u="none">
                <a:solidFill>
                  <a:srgbClr val="FFFFFF"/>
                </a:solidFill>
                <a:latin typeface="Times New Roman" pitchFamily="18" charset="0"/>
              </a:rPr>
              <a:t> 2-3 x 8 @ 75-80%1RM</a:t>
            </a:r>
          </a:p>
          <a:p>
            <a:pPr>
              <a:spcBef>
                <a:spcPct val="0"/>
              </a:spcBef>
              <a:buSzTx/>
            </a:pPr>
            <a:endParaRPr lang="es-ES" altLang="es-ES" sz="20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0965" name="Rectangle 9"/>
          <p:cNvSpPr>
            <a:spLocks noChangeArrowheads="1"/>
          </p:cNvSpPr>
          <p:nvPr/>
        </p:nvSpPr>
        <p:spPr bwMode="auto">
          <a:xfrm>
            <a:off x="1219200" y="3330575"/>
            <a:ext cx="8672513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SzTx/>
            </a:pPr>
            <a:r>
              <a:rPr lang="es-ES" altLang="es-ES" sz="2400" u="none">
                <a:solidFill>
                  <a:srgbClr val="FFFFFF"/>
                </a:solidFill>
                <a:latin typeface="Times New Roman" pitchFamily="18" charset="0"/>
              </a:rPr>
              <a:t>2005, </a:t>
            </a:r>
            <a:r>
              <a:rPr lang="ru-RU" altLang="es-ES" sz="2400" u="none">
                <a:solidFill>
                  <a:srgbClr val="FFFFFF"/>
                </a:solidFill>
                <a:latin typeface="Times New Roman" pitchFamily="18" charset="0"/>
              </a:rPr>
              <a:t>неделя</a:t>
            </a:r>
            <a:r>
              <a:rPr lang="es-ES" altLang="es-ES" sz="2400" u="none">
                <a:solidFill>
                  <a:srgbClr val="FFFFFF"/>
                </a:solidFill>
                <a:latin typeface="Times New Roman" pitchFamily="18" charset="0"/>
              </a:rPr>
              <a:t> 40: </a:t>
            </a:r>
            <a:r>
              <a:rPr lang="ru-RU" altLang="es-ES" sz="2400" u="none">
                <a:solidFill>
                  <a:srgbClr val="FFFFFF"/>
                </a:solidFill>
                <a:latin typeface="Times New Roman" pitchFamily="18" charset="0"/>
              </a:rPr>
              <a:t>победитель</a:t>
            </a:r>
            <a:r>
              <a:rPr lang="es-ES" altLang="es-ES" sz="2000" u="none">
                <a:solidFill>
                  <a:srgbClr val="FFFFFF"/>
                </a:solidFill>
                <a:latin typeface="Times New Roman" pitchFamily="18" charset="0"/>
              </a:rPr>
              <a:t> XTerra </a:t>
            </a:r>
            <a:r>
              <a:rPr lang="ru-RU" altLang="es-ES" sz="2000" u="none">
                <a:solidFill>
                  <a:srgbClr val="FFFFFF"/>
                </a:solidFill>
                <a:latin typeface="Times New Roman" pitchFamily="18" charset="0"/>
              </a:rPr>
              <a:t>чемпионат США озеро Тахо</a:t>
            </a:r>
            <a:endParaRPr lang="es-ES" altLang="es-ES" sz="24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0966" name="Rectangle 12"/>
          <p:cNvSpPr>
            <a:spLocks noChangeArrowheads="1"/>
          </p:cNvSpPr>
          <p:nvPr/>
        </p:nvSpPr>
        <p:spPr bwMode="auto">
          <a:xfrm>
            <a:off x="2071688" y="4419600"/>
            <a:ext cx="84137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SzTx/>
            </a:pPr>
            <a:r>
              <a:rPr lang="es-ES" altLang="es-ES" sz="2400" u="none">
                <a:solidFill>
                  <a:srgbClr val="FFFFFF"/>
                </a:solidFill>
                <a:latin typeface="Times New Roman" pitchFamily="18" charset="0"/>
              </a:rPr>
              <a:t>2005, </a:t>
            </a:r>
            <a:r>
              <a:rPr lang="ru-RU" altLang="es-ES" sz="2400" u="none">
                <a:solidFill>
                  <a:srgbClr val="FFFFFF"/>
                </a:solidFill>
                <a:latin typeface="Times New Roman" pitchFamily="18" charset="0"/>
              </a:rPr>
              <a:t>неделя</a:t>
            </a:r>
            <a:r>
              <a:rPr lang="es-ES" altLang="es-ES" sz="2400" u="none">
                <a:solidFill>
                  <a:srgbClr val="FFFFFF"/>
                </a:solidFill>
                <a:latin typeface="Times New Roman" pitchFamily="18" charset="0"/>
              </a:rPr>
              <a:t> 43: </a:t>
            </a:r>
            <a:r>
              <a:rPr lang="es-ES" altLang="es-ES" sz="2000" u="none">
                <a:solidFill>
                  <a:srgbClr val="FFFFFF"/>
                </a:solidFill>
                <a:latin typeface="Times New Roman" pitchFamily="18" charset="0"/>
              </a:rPr>
              <a:t>2</a:t>
            </a:r>
            <a:r>
              <a:rPr lang="ru-RU" altLang="es-ES" sz="2000" u="none">
                <a:solidFill>
                  <a:srgbClr val="FFFFFF"/>
                </a:solidFill>
                <a:latin typeface="Times New Roman" pitchFamily="18" charset="0"/>
              </a:rPr>
              <a:t>-е соревнование</a:t>
            </a:r>
            <a:r>
              <a:rPr lang="es-ES" altLang="es-ES" sz="2000" u="none">
                <a:solidFill>
                  <a:srgbClr val="FFFFFF"/>
                </a:solidFill>
                <a:latin typeface="Times New Roman" pitchFamily="18" charset="0"/>
              </a:rPr>
              <a:t> XTerra </a:t>
            </a:r>
            <a:r>
              <a:rPr lang="ru-RU" altLang="es-ES" sz="2000" u="none">
                <a:solidFill>
                  <a:srgbClr val="FFFFFF"/>
                </a:solidFill>
                <a:latin typeface="Times New Roman" pitchFamily="18" charset="0"/>
              </a:rPr>
              <a:t>чемпионат мира Мауи</a:t>
            </a:r>
            <a:r>
              <a:rPr lang="es-ES" altLang="es-ES" sz="2000" u="none">
                <a:solidFill>
                  <a:srgbClr val="FFFFFF"/>
                </a:solidFill>
                <a:latin typeface="Times New Roman" pitchFamily="18" charset="0"/>
              </a:rPr>
              <a:t>,</a:t>
            </a:r>
            <a:endParaRPr lang="ru-RU" altLang="es-ES" sz="2000" u="none">
              <a:solidFill>
                <a:srgbClr val="FFFFFF"/>
              </a:solidFill>
              <a:latin typeface="Times New Roman" pitchFamily="18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ru-RU" altLang="es-ES" sz="2000" u="none">
                <a:solidFill>
                  <a:srgbClr val="FFFFFF"/>
                </a:solidFill>
                <a:latin typeface="Times New Roman" pitchFamily="18" charset="0"/>
              </a:rPr>
              <a:t>после проезда 50% дистанции велоэтапа с проколотой шиной</a:t>
            </a:r>
            <a:endParaRPr lang="es-ES" altLang="es-ES" sz="24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0967" name="Rectangle 16"/>
          <p:cNvSpPr>
            <a:spLocks noChangeArrowheads="1"/>
          </p:cNvSpPr>
          <p:nvPr/>
        </p:nvSpPr>
        <p:spPr bwMode="auto">
          <a:xfrm>
            <a:off x="2071688" y="5857875"/>
            <a:ext cx="81137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SzTx/>
            </a:pPr>
            <a:r>
              <a:rPr lang="es-ES" altLang="es-ES" sz="2400" u="none">
                <a:solidFill>
                  <a:srgbClr val="FFFFFF"/>
                </a:solidFill>
                <a:latin typeface="Times New Roman" pitchFamily="18" charset="0"/>
              </a:rPr>
              <a:t>2005, </a:t>
            </a:r>
            <a:r>
              <a:rPr lang="ru-RU" altLang="es-ES" sz="2400" u="none">
                <a:solidFill>
                  <a:srgbClr val="FFFFFF"/>
                </a:solidFill>
                <a:latin typeface="Times New Roman" pitchFamily="18" charset="0"/>
              </a:rPr>
              <a:t>неделя</a:t>
            </a:r>
            <a:r>
              <a:rPr lang="es-ES" altLang="es-ES" sz="2400" u="none">
                <a:solidFill>
                  <a:srgbClr val="FFFFFF"/>
                </a:solidFill>
                <a:latin typeface="Times New Roman" pitchFamily="18" charset="0"/>
              </a:rPr>
              <a:t> 48: </a:t>
            </a:r>
            <a:r>
              <a:rPr lang="es-ES" altLang="es-ES" sz="2000" u="none">
                <a:solidFill>
                  <a:srgbClr val="FFFFFF"/>
                </a:solidFill>
                <a:latin typeface="Times New Roman" pitchFamily="18" charset="0"/>
              </a:rPr>
              <a:t>2</a:t>
            </a:r>
            <a:r>
              <a:rPr lang="ru-RU" altLang="es-ES" sz="2000" u="none">
                <a:solidFill>
                  <a:srgbClr val="FFFFFF"/>
                </a:solidFill>
                <a:latin typeface="Times New Roman" pitchFamily="18" charset="0"/>
              </a:rPr>
              <a:t>-е соревнование</a:t>
            </a:r>
            <a:r>
              <a:rPr lang="es-ES" altLang="es-ES" sz="2000" u="none">
                <a:solidFill>
                  <a:srgbClr val="FFFFFF"/>
                </a:solidFill>
                <a:latin typeface="Times New Roman" pitchFamily="18" charset="0"/>
              </a:rPr>
              <a:t> Ironman </a:t>
            </a:r>
            <a:r>
              <a:rPr lang="ru-RU" altLang="es-ES" sz="2000" u="none">
                <a:solidFill>
                  <a:srgbClr val="FFFFFF"/>
                </a:solidFill>
                <a:latin typeface="Times New Roman" pitchFamily="18" charset="0"/>
              </a:rPr>
              <a:t>Западная Австралия</a:t>
            </a:r>
            <a:r>
              <a:rPr lang="es-ES" altLang="es-ES" sz="2000" u="none">
                <a:solidFill>
                  <a:srgbClr val="FFFFFF"/>
                </a:solidFill>
                <a:latin typeface="Times New Roman" pitchFamily="18" charset="0"/>
              </a:rPr>
              <a:t>,</a:t>
            </a:r>
            <a:endParaRPr lang="ru-RU" altLang="es-ES" sz="2000" u="none">
              <a:solidFill>
                <a:srgbClr val="FFFFFF"/>
              </a:solidFill>
              <a:latin typeface="Times New Roman" pitchFamily="18" charset="0"/>
            </a:endParaRPr>
          </a:p>
          <a:p>
            <a:pPr>
              <a:spcBef>
                <a:spcPct val="0"/>
              </a:spcBef>
              <a:buSzTx/>
            </a:pPr>
            <a:r>
              <a:rPr lang="ru-RU" altLang="es-ES" sz="2000" u="none">
                <a:solidFill>
                  <a:srgbClr val="FFFFFF"/>
                </a:solidFill>
                <a:latin typeface="Times New Roman" pitchFamily="18" charset="0"/>
              </a:rPr>
              <a:t>Басселтон</a:t>
            </a:r>
            <a:endParaRPr lang="es-ES" altLang="es-ES" sz="24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10" name="Picture 7" descr="XTerraBakio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1558925"/>
            <a:ext cx="982662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EnekoLlanoswinstaho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3200400"/>
            <a:ext cx="1387475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Mau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4267200"/>
            <a:ext cx="1393825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5" descr="Ironman W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34000"/>
            <a:ext cx="1119188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ChangeArrowheads="1"/>
          </p:cNvSpPr>
          <p:nvPr/>
        </p:nvSpPr>
        <p:spPr bwMode="auto">
          <a:xfrm>
            <a:off x="0" y="-196850"/>
            <a:ext cx="10645775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6038" rIns="90488" bIns="46038" anchor="ctr"/>
          <a:lstStyle>
            <a:lvl1pPr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49313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3600" u="none">
                <a:solidFill>
                  <a:srgbClr val="FFFFFF"/>
                </a:solidFill>
                <a:latin typeface="Times New Roman" pitchFamily="18" charset="0"/>
              </a:rPr>
              <a:t>Тренировка силы в Олимпийском плавании</a:t>
            </a:r>
            <a:endParaRPr lang="es-ES" altLang="es-ES" sz="36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3" name="Picture 4" descr="P10106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2466975"/>
            <a:ext cx="5970587" cy="447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IMG_88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866775"/>
            <a:ext cx="5761038" cy="383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-196850"/>
            <a:ext cx="10645775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6038" rIns="90488" bIns="46038" anchor="ctr"/>
          <a:lstStyle>
            <a:lvl1pPr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49313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3600" u="none">
                <a:solidFill>
                  <a:srgbClr val="FFFFFF"/>
                </a:solidFill>
                <a:latin typeface="Times New Roman" pitchFamily="18" charset="0"/>
              </a:rPr>
              <a:t>Тренировка силы испанской команды по плаванию</a:t>
            </a:r>
            <a:endParaRPr lang="es-ES" altLang="es-ES" sz="36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grpSp>
        <p:nvGrpSpPr>
          <p:cNvPr id="43011" name="Group 3"/>
          <p:cNvGrpSpPr>
            <a:grpSpLocks/>
          </p:cNvGrpSpPr>
          <p:nvPr/>
        </p:nvGrpSpPr>
        <p:grpSpPr bwMode="auto">
          <a:xfrm>
            <a:off x="838200" y="955675"/>
            <a:ext cx="9521825" cy="1081088"/>
            <a:chOff x="720" y="768"/>
            <a:chExt cx="5998" cy="681"/>
          </a:xfrm>
        </p:grpSpPr>
        <p:sp>
          <p:nvSpPr>
            <p:cNvPr id="43012" name="AutoShape 4"/>
            <p:cNvSpPr>
              <a:spLocks noChangeArrowheads="1"/>
            </p:cNvSpPr>
            <p:nvPr/>
          </p:nvSpPr>
          <p:spPr bwMode="auto">
            <a:xfrm>
              <a:off x="720" y="873"/>
              <a:ext cx="432" cy="156"/>
            </a:xfrm>
            <a:prstGeom prst="rightArrow">
              <a:avLst>
                <a:gd name="adj1" fmla="val 50000"/>
                <a:gd name="adj2" fmla="val 138474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nb-NO" altLang="es-ES" sz="3600">
                <a:solidFill>
                  <a:srgbClr val="FFFFFF"/>
                </a:solidFill>
              </a:endParaRPr>
            </a:p>
          </p:txBody>
        </p:sp>
        <p:sp>
          <p:nvSpPr>
            <p:cNvPr id="43013" name="Rectangle 5"/>
            <p:cNvSpPr>
              <a:spLocks noChangeArrowheads="1"/>
            </p:cNvSpPr>
            <p:nvPr/>
          </p:nvSpPr>
          <p:spPr bwMode="auto">
            <a:xfrm>
              <a:off x="1191" y="768"/>
              <a:ext cx="5527" cy="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AFD00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buSzTx/>
                <a:buFontTx/>
                <a:buNone/>
              </a:pPr>
              <a:r>
                <a:rPr lang="ru-RU" altLang="es-ES" sz="2800" u="none" dirty="0">
                  <a:solidFill>
                    <a:srgbClr val="FFFFFF"/>
                  </a:solidFill>
                  <a:latin typeface="Times New Roman" pitchFamily="18" charset="0"/>
                </a:rPr>
                <a:t>Перекрестная тренировка и развитие</a:t>
              </a:r>
              <a:r>
                <a:rPr lang="es-ES" altLang="es-ES" sz="2800" u="none" dirty="0">
                  <a:solidFill>
                    <a:srgbClr val="FFFFFF"/>
                  </a:solidFill>
                  <a:latin typeface="Times New Roman" pitchFamily="18" charset="0"/>
                </a:rPr>
                <a:t> “</a:t>
              </a:r>
              <a:r>
                <a:rPr lang="ru-RU" altLang="es-ES" sz="2800" u="none" dirty="0">
                  <a:solidFill>
                    <a:srgbClr val="FFFFFF"/>
                  </a:solidFill>
                  <a:latin typeface="Times New Roman" pitchFamily="18" charset="0"/>
                </a:rPr>
                <a:t>атлетических</a:t>
              </a:r>
            </a:p>
            <a:p>
              <a:pPr>
                <a:lnSpc>
                  <a:spcPct val="100000"/>
                </a:lnSpc>
                <a:buSzTx/>
                <a:buFontTx/>
                <a:buNone/>
              </a:pPr>
              <a:r>
                <a:rPr lang="ru-RU" altLang="es-ES" sz="2800" u="none" dirty="0">
                  <a:solidFill>
                    <a:srgbClr val="FFFFFF"/>
                  </a:solidFill>
                  <a:latin typeface="Times New Roman" pitchFamily="18" charset="0"/>
                </a:rPr>
                <a:t>способностей»</a:t>
              </a:r>
              <a:endParaRPr lang="es-ES" altLang="es-ES" sz="2800" u="none" dirty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pic>
        <p:nvPicPr>
          <p:cNvPr id="6" name="Picture 6" descr="P426045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70101"/>
            <a:ext cx="28797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P10104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2070101"/>
            <a:ext cx="2952750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P21803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4429125"/>
            <a:ext cx="2951163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P100076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4411663"/>
            <a:ext cx="2952750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PA07003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575" y="2036763"/>
            <a:ext cx="3068638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D7-Redwood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588" y="4411663"/>
            <a:ext cx="3095625" cy="232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10645775" cy="1104900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</a:extLst>
        </p:spPr>
        <p:txBody>
          <a:bodyPr lIns="90488" tIns="44450" rIns="90488" bIns="44450"/>
          <a:lstStyle/>
          <a:p>
            <a:pPr defTabSz="914400"/>
            <a:r>
              <a:rPr lang="ru-RU" altLang="es-ES" sz="3200" smtClean="0">
                <a:solidFill>
                  <a:srgbClr val="FFFFFF"/>
                </a:solidFill>
                <a:latin typeface="Times New Roman" pitchFamily="18" charset="0"/>
              </a:rPr>
              <a:t>Планирование легкоатлетической тренировки на четырехлетний срок</a:t>
            </a:r>
            <a:endParaRPr lang="es-ES_tradnl" altLang="es-ES" sz="3200" smtClean="0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222250" y="6499225"/>
            <a:ext cx="4308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GB" altLang="es-ES" sz="1800" u="none">
                <a:solidFill>
                  <a:srgbClr val="FFFFFF"/>
                </a:solidFill>
                <a:latin typeface="Times New Roman" pitchFamily="18" charset="0"/>
              </a:rPr>
              <a:t>Balyi, </a:t>
            </a:r>
            <a:r>
              <a:rPr lang="en-GB" altLang="es-ES" sz="1800" i="1" u="none">
                <a:solidFill>
                  <a:srgbClr val="FFFFFF"/>
                </a:solidFill>
                <a:latin typeface="Times New Roman" pitchFamily="18" charset="0"/>
              </a:rPr>
              <a:t>Canadian Coaches Association</a:t>
            </a:r>
            <a:r>
              <a:rPr lang="en-GB" altLang="es-ES" sz="1800" u="none">
                <a:solidFill>
                  <a:srgbClr val="FFFFFF"/>
                </a:solidFill>
                <a:latin typeface="Times New Roman" pitchFamily="18" charset="0"/>
              </a:rPr>
              <a:t>, 1990</a:t>
            </a: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4170363" y="1289050"/>
            <a:ext cx="685800" cy="247650"/>
          </a:xfrm>
          <a:prstGeom prst="rightArrow">
            <a:avLst>
              <a:gd name="adj1" fmla="val 50000"/>
              <a:gd name="adj2" fmla="val 138474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200">
              <a:solidFill>
                <a:srgbClr val="FFFFFF"/>
              </a:solidFill>
            </a:endParaRP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4918075" y="1216025"/>
            <a:ext cx="5727700" cy="285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s-ES" altLang="es-ES" sz="2000" u="none" dirty="0">
                <a:solidFill>
                  <a:srgbClr val="FFFFFF"/>
                </a:solidFill>
                <a:latin typeface="Times New Roman" pitchFamily="18" charset="0"/>
              </a:rPr>
              <a:t>“</a:t>
            </a:r>
            <a:r>
              <a:rPr lang="ru-RU" altLang="es-ES" sz="2000" u="none" dirty="0">
                <a:solidFill>
                  <a:srgbClr val="FFFFFF"/>
                </a:solidFill>
                <a:latin typeface="Times New Roman" pitchFamily="18" charset="0"/>
              </a:rPr>
              <a:t>В </a:t>
            </a:r>
            <a:r>
              <a:rPr lang="es-ES" altLang="es-ES" sz="2000" u="none" dirty="0">
                <a:solidFill>
                  <a:srgbClr val="FFFFFF"/>
                </a:solidFill>
                <a:latin typeface="Times New Roman" pitchFamily="18" charset="0"/>
              </a:rPr>
              <a:t> 1960</a:t>
            </a:r>
            <a:r>
              <a:rPr lang="ru-RU" altLang="es-ES" sz="2000" u="none" dirty="0">
                <a:solidFill>
                  <a:srgbClr val="FFFFFF"/>
                </a:solidFill>
                <a:latin typeface="Times New Roman" pitchFamily="18" charset="0"/>
              </a:rPr>
              <a:t> –е годы и в начале</a:t>
            </a:r>
            <a:r>
              <a:rPr lang="es-ES" altLang="es-ES" sz="2000" u="none" dirty="0">
                <a:solidFill>
                  <a:srgbClr val="FFFFFF"/>
                </a:solidFill>
                <a:latin typeface="Times New Roman" pitchFamily="18" charset="0"/>
              </a:rPr>
              <a:t> 70</a:t>
            </a:r>
            <a:r>
              <a:rPr lang="ru-RU" altLang="es-ES" sz="2000" u="none" dirty="0">
                <a:solidFill>
                  <a:srgbClr val="FFFFFF"/>
                </a:solidFill>
                <a:latin typeface="Times New Roman" pitchFamily="18" charset="0"/>
              </a:rPr>
              <a:t> –</a:t>
            </a:r>
            <a:r>
              <a:rPr lang="ru-RU" altLang="es-ES" sz="2000" u="none" dirty="0" err="1">
                <a:solidFill>
                  <a:srgbClr val="FFFFFF"/>
                </a:solidFill>
                <a:latin typeface="Times New Roman" pitchFamily="18" charset="0"/>
              </a:rPr>
              <a:t>х</a:t>
            </a:r>
            <a:r>
              <a:rPr lang="ru-RU" altLang="es-ES" sz="2000" u="none" dirty="0">
                <a:solidFill>
                  <a:srgbClr val="FFFFFF"/>
                </a:solidFill>
                <a:latin typeface="Times New Roman" pitchFamily="18" charset="0"/>
              </a:rPr>
              <a:t> стало очевидно, что </a:t>
            </a:r>
            <a:r>
              <a:rPr lang="ru-RU" altLang="es-ES" sz="2000" u="none" dirty="0" smtClean="0">
                <a:solidFill>
                  <a:srgbClr val="FFFFFF"/>
                </a:solidFill>
                <a:latin typeface="Times New Roman" pitchFamily="18" charset="0"/>
              </a:rPr>
              <a:t>долгосрочное </a:t>
            </a:r>
            <a:r>
              <a:rPr lang="ru-RU" altLang="es-ES" sz="2000" u="none" dirty="0">
                <a:solidFill>
                  <a:srgbClr val="FFFFFF"/>
                </a:solidFill>
                <a:latin typeface="Times New Roman" pitchFamily="18" charset="0"/>
              </a:rPr>
              <a:t>планирование легкоатлетического результата стало условием для достижения международного спортивного успеха. Исследования, проведенные в Советском Союзе и Восточной </a:t>
            </a:r>
            <a:r>
              <a:rPr lang="ru-RU" altLang="es-ES" sz="2000" u="none" dirty="0" smtClean="0">
                <a:solidFill>
                  <a:srgbClr val="FFFFFF"/>
                </a:solidFill>
                <a:latin typeface="Times New Roman" pitchFamily="18" charset="0"/>
              </a:rPr>
              <a:t>Германии, </a:t>
            </a:r>
            <a:r>
              <a:rPr lang="ru-RU" altLang="es-ES" sz="2000" u="none" dirty="0">
                <a:solidFill>
                  <a:srgbClr val="FFFFFF"/>
                </a:solidFill>
                <a:latin typeface="Times New Roman" pitchFamily="18" charset="0"/>
              </a:rPr>
              <a:t>подчеркивали важность годового и четырехлетнего планирования, и это во многом способствовало теории тренировки</a:t>
            </a:r>
            <a:r>
              <a:rPr lang="es-ES" altLang="es-ES" sz="2000" u="none" dirty="0">
                <a:solidFill>
                  <a:srgbClr val="FFFFFF"/>
                </a:solidFill>
                <a:latin typeface="Times New Roman" pitchFamily="18" charset="0"/>
              </a:rPr>
              <a:t> – </a:t>
            </a:r>
            <a:r>
              <a:rPr lang="ru-RU" altLang="es-ES" sz="2000" u="none" dirty="0">
                <a:solidFill>
                  <a:srgbClr val="FFFFFF"/>
                </a:solidFill>
                <a:latin typeface="Times New Roman" pitchFamily="18" charset="0"/>
              </a:rPr>
              <a:t>особенно, при введении многоуровневой периодизации</a:t>
            </a:r>
            <a:r>
              <a:rPr lang="es-ES" altLang="es-ES" sz="2000" u="none" dirty="0">
                <a:solidFill>
                  <a:srgbClr val="FFFFFF"/>
                </a:solidFill>
                <a:latin typeface="Times New Roman" pitchFamily="18" charset="0"/>
              </a:rPr>
              <a:t>.”</a:t>
            </a:r>
          </a:p>
        </p:txBody>
      </p:sp>
      <p:grpSp>
        <p:nvGrpSpPr>
          <p:cNvPr id="595974" name="Group 6"/>
          <p:cNvGrpSpPr>
            <a:grpSpLocks/>
          </p:cNvGrpSpPr>
          <p:nvPr/>
        </p:nvGrpSpPr>
        <p:grpSpPr bwMode="auto">
          <a:xfrm>
            <a:off x="4170363" y="4664075"/>
            <a:ext cx="6475412" cy="2028825"/>
            <a:chOff x="2627" y="3042"/>
            <a:chExt cx="4079" cy="1278"/>
          </a:xfrm>
        </p:grpSpPr>
        <p:sp>
          <p:nvSpPr>
            <p:cNvPr id="7175" name="AutoShape 7"/>
            <p:cNvSpPr>
              <a:spLocks noChangeArrowheads="1"/>
            </p:cNvSpPr>
            <p:nvPr/>
          </p:nvSpPr>
          <p:spPr bwMode="auto">
            <a:xfrm>
              <a:off x="2627" y="3115"/>
              <a:ext cx="432" cy="156"/>
            </a:xfrm>
            <a:prstGeom prst="rightArrow">
              <a:avLst>
                <a:gd name="adj1" fmla="val 50000"/>
                <a:gd name="adj2" fmla="val 138474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s-ES" altLang="es-ES" sz="3200">
                <a:solidFill>
                  <a:srgbClr val="FFFFFF"/>
                </a:solidFill>
              </a:endParaRPr>
            </a:p>
          </p:txBody>
        </p:sp>
        <p:sp>
          <p:nvSpPr>
            <p:cNvPr id="7176" name="Rectangle 8"/>
            <p:cNvSpPr>
              <a:spLocks noChangeArrowheads="1"/>
            </p:cNvSpPr>
            <p:nvPr/>
          </p:nvSpPr>
          <p:spPr bwMode="auto">
            <a:xfrm>
              <a:off x="3098" y="3042"/>
              <a:ext cx="3608" cy="12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AFD00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r>
                <a:rPr lang="es-ES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“</a:t>
              </a:r>
              <a:r>
                <a:rPr lang="ru-RU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В связи с тем, что подготовка элитных спортсменов  занимает 6-8 лет (а зачастую и больше), на раннем этапе должен быть выработан правильно сбалансированный и контролируемый план тренировки, чтобы лучшим образом развивать соревновательный талант спортсменов</a:t>
              </a:r>
              <a:r>
                <a:rPr lang="es-ES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.”</a:t>
              </a:r>
            </a:p>
          </p:txBody>
        </p:sp>
      </p:grpSp>
      <p:pic>
        <p:nvPicPr>
          <p:cNvPr id="9" name="Picture 9" descr="Istv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1173163"/>
            <a:ext cx="3495675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5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5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0" y="-196850"/>
            <a:ext cx="10645775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6038" rIns="90488" bIns="46038" anchor="ctr"/>
          <a:lstStyle>
            <a:lvl1pPr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49313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3600" u="none">
                <a:solidFill>
                  <a:srgbClr val="FFFFFF"/>
                </a:solidFill>
                <a:latin typeface="Times New Roman" pitchFamily="18" charset="0"/>
              </a:rPr>
              <a:t>Тренировка силы испанской команды по плаванию</a:t>
            </a:r>
            <a:endParaRPr lang="es-ES" altLang="es-ES" sz="36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grpSp>
        <p:nvGrpSpPr>
          <p:cNvPr id="44035" name="Group 4"/>
          <p:cNvGrpSpPr>
            <a:grpSpLocks/>
          </p:cNvGrpSpPr>
          <p:nvPr/>
        </p:nvGrpSpPr>
        <p:grpSpPr bwMode="auto">
          <a:xfrm>
            <a:off x="838200" y="955675"/>
            <a:ext cx="9534525" cy="1081088"/>
            <a:chOff x="720" y="768"/>
            <a:chExt cx="6006" cy="681"/>
          </a:xfrm>
        </p:grpSpPr>
        <p:sp>
          <p:nvSpPr>
            <p:cNvPr id="44036" name="AutoShape 5"/>
            <p:cNvSpPr>
              <a:spLocks noChangeArrowheads="1"/>
            </p:cNvSpPr>
            <p:nvPr/>
          </p:nvSpPr>
          <p:spPr bwMode="auto">
            <a:xfrm>
              <a:off x="720" y="873"/>
              <a:ext cx="432" cy="156"/>
            </a:xfrm>
            <a:prstGeom prst="rightArrow">
              <a:avLst>
                <a:gd name="adj1" fmla="val 50000"/>
                <a:gd name="adj2" fmla="val 138474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nb-NO" altLang="es-ES" sz="3600">
                <a:solidFill>
                  <a:srgbClr val="FFFFFF"/>
                </a:solidFill>
              </a:endParaRPr>
            </a:p>
          </p:txBody>
        </p:sp>
        <p:sp>
          <p:nvSpPr>
            <p:cNvPr id="44037" name="Rectangle 6"/>
            <p:cNvSpPr>
              <a:spLocks noChangeArrowheads="1"/>
            </p:cNvSpPr>
            <p:nvPr/>
          </p:nvSpPr>
          <p:spPr bwMode="auto">
            <a:xfrm>
              <a:off x="1191" y="768"/>
              <a:ext cx="5535" cy="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AFD00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buSzTx/>
                <a:buFontTx/>
                <a:buNone/>
              </a:pPr>
              <a:r>
                <a:rPr lang="ru-RU" altLang="es-ES" sz="2800" u="none" dirty="0">
                  <a:solidFill>
                    <a:srgbClr val="FFFFFF"/>
                  </a:solidFill>
                  <a:latin typeface="Times New Roman" pitchFamily="18" charset="0"/>
                </a:rPr>
                <a:t>Тренировка стабильности скелета и силы в бассейне</a:t>
              </a:r>
            </a:p>
            <a:p>
              <a:pPr>
                <a:lnSpc>
                  <a:spcPct val="100000"/>
                </a:lnSpc>
                <a:buSzTx/>
                <a:buFontTx/>
                <a:buNone/>
              </a:pPr>
              <a:r>
                <a:rPr lang="ru-RU" altLang="es-ES" sz="2800" u="none" dirty="0">
                  <a:solidFill>
                    <a:srgbClr val="FFFFFF"/>
                  </a:solidFill>
                  <a:latin typeface="Times New Roman" pitchFamily="18" charset="0"/>
                </a:rPr>
                <a:t>и в зале</a:t>
              </a:r>
              <a:endParaRPr lang="es-ES" altLang="es-ES" sz="2800" u="none" dirty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pic>
        <p:nvPicPr>
          <p:cNvPr id="6" name="Picture 3" descr="Core Mallorca 03-20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1603375"/>
            <a:ext cx="3311525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P10005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100" y="1620838"/>
            <a:ext cx="3457575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P429046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13" y="1638300"/>
            <a:ext cx="3384550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P429046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4443413"/>
            <a:ext cx="3221038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P429047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5" y="4443413"/>
            <a:ext cx="316865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P429047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13" y="4443413"/>
            <a:ext cx="316865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0" y="-196850"/>
            <a:ext cx="10645775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6038" rIns="90488" bIns="46038" anchor="ctr"/>
          <a:lstStyle>
            <a:lvl1pPr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49313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3600" u="none">
                <a:solidFill>
                  <a:srgbClr val="FFFFFF"/>
                </a:solidFill>
                <a:latin typeface="Times New Roman" pitchFamily="18" charset="0"/>
              </a:rPr>
              <a:t>Тренировка силы испанской команды по плаванию</a:t>
            </a:r>
            <a:endParaRPr lang="es-ES" altLang="es-ES" sz="36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grpSp>
        <p:nvGrpSpPr>
          <p:cNvPr id="45059" name="Group 3"/>
          <p:cNvGrpSpPr>
            <a:grpSpLocks/>
          </p:cNvGrpSpPr>
          <p:nvPr/>
        </p:nvGrpSpPr>
        <p:grpSpPr bwMode="auto">
          <a:xfrm>
            <a:off x="838200" y="990600"/>
            <a:ext cx="6499225" cy="520700"/>
            <a:chOff x="720" y="768"/>
            <a:chExt cx="4094" cy="328"/>
          </a:xfrm>
        </p:grpSpPr>
        <p:sp>
          <p:nvSpPr>
            <p:cNvPr id="45060" name="AutoShape 4"/>
            <p:cNvSpPr>
              <a:spLocks noChangeArrowheads="1"/>
            </p:cNvSpPr>
            <p:nvPr/>
          </p:nvSpPr>
          <p:spPr bwMode="auto">
            <a:xfrm>
              <a:off x="720" y="873"/>
              <a:ext cx="432" cy="156"/>
            </a:xfrm>
            <a:prstGeom prst="rightArrow">
              <a:avLst>
                <a:gd name="adj1" fmla="val 50000"/>
                <a:gd name="adj2" fmla="val 138474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nb-NO" altLang="es-ES" sz="3600">
                <a:solidFill>
                  <a:srgbClr val="FFFFFF"/>
                </a:solidFill>
              </a:endParaRPr>
            </a:p>
          </p:txBody>
        </p:sp>
        <p:sp>
          <p:nvSpPr>
            <p:cNvPr id="45061" name="Rectangle 5"/>
            <p:cNvSpPr>
              <a:spLocks noChangeArrowheads="1"/>
            </p:cNvSpPr>
            <p:nvPr/>
          </p:nvSpPr>
          <p:spPr bwMode="auto">
            <a:xfrm>
              <a:off x="1191" y="768"/>
              <a:ext cx="3623" cy="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AFD00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buSzTx/>
                <a:buFontTx/>
                <a:buNone/>
              </a:pPr>
              <a:r>
                <a:rPr lang="es-ES" altLang="es-ES" sz="2800" u="none">
                  <a:solidFill>
                    <a:srgbClr val="FFFFFF"/>
                  </a:solidFill>
                  <a:latin typeface="Times New Roman" pitchFamily="18" charset="0"/>
                </a:rPr>
                <a:t>“</a:t>
              </a:r>
              <a:r>
                <a:rPr lang="ru-RU" altLang="es-ES" sz="2800" u="none">
                  <a:solidFill>
                    <a:srgbClr val="FFFFFF"/>
                  </a:solidFill>
                  <a:latin typeface="Times New Roman" pitchFamily="18" charset="0"/>
                </a:rPr>
                <a:t>Классическая» тренировка силы</a:t>
              </a:r>
              <a:endParaRPr lang="es-ES" altLang="es-ES" sz="2800" u="none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pic>
        <p:nvPicPr>
          <p:cNvPr id="6" name="Picture 7" descr="P100016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763" y="1603375"/>
            <a:ext cx="4051300" cy="540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-196850"/>
            <a:ext cx="10645775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6038" rIns="90488" bIns="46038" anchor="ctr"/>
          <a:lstStyle>
            <a:lvl1pPr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49313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3600" u="none">
                <a:solidFill>
                  <a:srgbClr val="FFFFFF"/>
                </a:solidFill>
                <a:latin typeface="Times New Roman" pitchFamily="18" charset="0"/>
              </a:rPr>
              <a:t>Тренировка силы испанской команды по плаванию</a:t>
            </a:r>
            <a:endParaRPr lang="es-ES" altLang="es-ES" sz="36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grpSp>
        <p:nvGrpSpPr>
          <p:cNvPr id="46083" name="Group 6"/>
          <p:cNvGrpSpPr>
            <a:grpSpLocks/>
          </p:cNvGrpSpPr>
          <p:nvPr/>
        </p:nvGrpSpPr>
        <p:grpSpPr bwMode="auto">
          <a:xfrm>
            <a:off x="838200" y="990600"/>
            <a:ext cx="7975600" cy="520700"/>
            <a:chOff x="720" y="768"/>
            <a:chExt cx="5024" cy="328"/>
          </a:xfrm>
        </p:grpSpPr>
        <p:sp>
          <p:nvSpPr>
            <p:cNvPr id="46084" name="AutoShape 7"/>
            <p:cNvSpPr>
              <a:spLocks noChangeArrowheads="1"/>
            </p:cNvSpPr>
            <p:nvPr/>
          </p:nvSpPr>
          <p:spPr bwMode="auto">
            <a:xfrm>
              <a:off x="720" y="873"/>
              <a:ext cx="432" cy="156"/>
            </a:xfrm>
            <a:prstGeom prst="rightArrow">
              <a:avLst>
                <a:gd name="adj1" fmla="val 50000"/>
                <a:gd name="adj2" fmla="val 138474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nb-NO" altLang="es-ES" sz="3600">
                <a:solidFill>
                  <a:srgbClr val="FFFFFF"/>
                </a:solidFill>
              </a:endParaRPr>
            </a:p>
          </p:txBody>
        </p:sp>
        <p:sp>
          <p:nvSpPr>
            <p:cNvPr id="46085" name="Rectangle 8"/>
            <p:cNvSpPr>
              <a:spLocks noChangeArrowheads="1"/>
            </p:cNvSpPr>
            <p:nvPr/>
          </p:nvSpPr>
          <p:spPr bwMode="auto">
            <a:xfrm>
              <a:off x="1191" y="768"/>
              <a:ext cx="4553" cy="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AFD00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buSzTx/>
                <a:buFontTx/>
                <a:buNone/>
              </a:pPr>
              <a:r>
                <a:rPr lang="ru-RU" altLang="es-ES" sz="2800" u="none">
                  <a:solidFill>
                    <a:srgbClr val="FFFFFF"/>
                  </a:solidFill>
                  <a:latin typeface="Times New Roman" pitchFamily="18" charset="0"/>
                </a:rPr>
                <a:t>Эксцентричная тренировка с перегрузкой</a:t>
              </a:r>
              <a:endParaRPr lang="es-ES" altLang="es-ES" sz="2800" u="none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pic>
        <p:nvPicPr>
          <p:cNvPr id="6" name="Picture 3" descr="P32000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1614488"/>
            <a:ext cx="2166937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P32000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1614488"/>
            <a:ext cx="3455988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P426043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325" y="4699000"/>
            <a:ext cx="3189288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PA0600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4699000"/>
            <a:ext cx="3154362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288" y="1603375"/>
            <a:ext cx="3941762" cy="26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0" y="-196850"/>
            <a:ext cx="10645775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6038" rIns="90488" bIns="46038" anchor="ctr"/>
          <a:lstStyle>
            <a:lvl1pPr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49313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3600" u="none">
                <a:solidFill>
                  <a:srgbClr val="FFFFFF"/>
                </a:solidFill>
                <a:latin typeface="Times New Roman" pitchFamily="18" charset="0"/>
              </a:rPr>
              <a:t>Тренировка силы испанской команды по плаванию</a:t>
            </a:r>
            <a:endParaRPr lang="es-ES" altLang="es-ES" sz="36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grpSp>
        <p:nvGrpSpPr>
          <p:cNvPr id="47107" name="Group 5"/>
          <p:cNvGrpSpPr>
            <a:grpSpLocks/>
          </p:cNvGrpSpPr>
          <p:nvPr/>
        </p:nvGrpSpPr>
        <p:grpSpPr bwMode="auto">
          <a:xfrm>
            <a:off x="838200" y="990600"/>
            <a:ext cx="7421563" cy="520700"/>
            <a:chOff x="720" y="768"/>
            <a:chExt cx="4675" cy="328"/>
          </a:xfrm>
        </p:grpSpPr>
        <p:sp>
          <p:nvSpPr>
            <p:cNvPr id="47108" name="AutoShape 6"/>
            <p:cNvSpPr>
              <a:spLocks noChangeArrowheads="1"/>
            </p:cNvSpPr>
            <p:nvPr/>
          </p:nvSpPr>
          <p:spPr bwMode="auto">
            <a:xfrm>
              <a:off x="720" y="873"/>
              <a:ext cx="432" cy="156"/>
            </a:xfrm>
            <a:prstGeom prst="rightArrow">
              <a:avLst>
                <a:gd name="adj1" fmla="val 50000"/>
                <a:gd name="adj2" fmla="val 138474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nb-NO" altLang="es-ES" sz="3600">
                <a:solidFill>
                  <a:srgbClr val="FFFFFF"/>
                </a:solidFill>
              </a:endParaRPr>
            </a:p>
          </p:txBody>
        </p:sp>
        <p:sp>
          <p:nvSpPr>
            <p:cNvPr id="47109" name="Rectangle 7"/>
            <p:cNvSpPr>
              <a:spLocks noChangeArrowheads="1"/>
            </p:cNvSpPr>
            <p:nvPr/>
          </p:nvSpPr>
          <p:spPr bwMode="auto">
            <a:xfrm>
              <a:off x="1191" y="768"/>
              <a:ext cx="4204" cy="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AFD00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buSzTx/>
                <a:buFontTx/>
                <a:buNone/>
              </a:pPr>
              <a:r>
                <a:rPr lang="ru-RU" altLang="es-ES" sz="2800" u="none">
                  <a:solidFill>
                    <a:srgbClr val="FFFFFF"/>
                  </a:solidFill>
                  <a:latin typeface="Times New Roman" pitchFamily="18" charset="0"/>
                </a:rPr>
                <a:t>Нестабильность и вибрация туловища</a:t>
              </a:r>
              <a:endParaRPr lang="es-ES" altLang="es-ES" sz="2800" u="none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pic>
        <p:nvPicPr>
          <p:cNvPr id="6" name="Picture 11" descr="P426044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0" y="1584325"/>
            <a:ext cx="4119563" cy="549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5"/>
          <p:cNvSpPr>
            <a:spLocks noChangeArrowheads="1"/>
          </p:cNvSpPr>
          <p:nvPr/>
        </p:nvSpPr>
        <p:spPr bwMode="auto">
          <a:xfrm>
            <a:off x="779463" y="5903913"/>
            <a:ext cx="2139950" cy="103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2400" u="none" dirty="0" smtClean="0">
                <a:solidFill>
                  <a:srgbClr val="FFFFFF"/>
                </a:solidFill>
                <a:latin typeface="Times New Roman" pitchFamily="18" charset="0"/>
              </a:rPr>
              <a:t>Отжимания</a:t>
            </a:r>
            <a:endParaRPr lang="es-ES_tradnl" altLang="es-ES" sz="2400" u="none" dirty="0">
              <a:solidFill>
                <a:srgbClr val="FFFFFF"/>
              </a:solidFill>
              <a:latin typeface="Times New Roman" pitchFamily="18" charset="0"/>
            </a:endParaRP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s-ES_tradnl" altLang="es-ES" sz="2000" u="none" dirty="0">
                <a:solidFill>
                  <a:schemeClr val="hlink"/>
                </a:solidFill>
                <a:latin typeface="Times New Roman" pitchFamily="18" charset="0"/>
              </a:rPr>
              <a:t>+10 </a:t>
            </a:r>
            <a:r>
              <a:rPr lang="ru-RU" altLang="es-ES" sz="2000" u="none" dirty="0">
                <a:solidFill>
                  <a:schemeClr val="hlink"/>
                </a:solidFill>
                <a:latin typeface="Times New Roman" pitchFamily="18" charset="0"/>
              </a:rPr>
              <a:t>кг</a:t>
            </a:r>
            <a:r>
              <a:rPr lang="es-ES_tradnl" altLang="es-ES" sz="2000" u="none" dirty="0">
                <a:solidFill>
                  <a:schemeClr val="hlink"/>
                </a:solidFill>
                <a:latin typeface="Times New Roman" pitchFamily="18" charset="0"/>
              </a:rPr>
              <a:t> (16% BM)</a:t>
            </a:r>
          </a:p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2400" u="none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8131" name="Rectangle 6"/>
          <p:cNvSpPr>
            <a:spLocks noChangeArrowheads="1"/>
          </p:cNvSpPr>
          <p:nvPr/>
        </p:nvSpPr>
        <p:spPr bwMode="auto">
          <a:xfrm>
            <a:off x="4076700" y="5907088"/>
            <a:ext cx="2236788" cy="103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s-ES_tradnl" altLang="es-ES" sz="2400" u="none">
                <a:solidFill>
                  <a:srgbClr val="FFFFFF"/>
                </a:solidFill>
                <a:latin typeface="Times New Roman" pitchFamily="18" charset="0"/>
              </a:rPr>
              <a:t>“</a:t>
            </a:r>
            <a:r>
              <a:rPr lang="ru-RU" altLang="es-ES" sz="2400" u="none">
                <a:solidFill>
                  <a:srgbClr val="FFFFFF"/>
                </a:solidFill>
                <a:latin typeface="Times New Roman" pitchFamily="18" charset="0"/>
              </a:rPr>
              <a:t>Полуприсед</a:t>
            </a:r>
            <a:endParaRPr lang="es-ES_tradnl" altLang="es-ES" sz="2400" u="none">
              <a:solidFill>
                <a:srgbClr val="FFFFFF"/>
              </a:solidFill>
              <a:latin typeface="Times New Roman" pitchFamily="18" charset="0"/>
            </a:endParaRP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s-ES_tradnl" altLang="es-ES" sz="2000" u="none">
                <a:solidFill>
                  <a:schemeClr val="hlink"/>
                </a:solidFill>
                <a:latin typeface="Times New Roman" pitchFamily="18" charset="0"/>
              </a:rPr>
              <a:t>110 </a:t>
            </a:r>
            <a:r>
              <a:rPr lang="ru-RU" altLang="es-ES" sz="2000" u="none">
                <a:solidFill>
                  <a:schemeClr val="hlink"/>
                </a:solidFill>
                <a:latin typeface="Times New Roman" pitchFamily="18" charset="0"/>
              </a:rPr>
              <a:t>кг</a:t>
            </a:r>
            <a:r>
              <a:rPr lang="es-ES_tradnl" altLang="es-ES" sz="2000" u="none">
                <a:solidFill>
                  <a:schemeClr val="hlink"/>
                </a:solidFill>
                <a:latin typeface="Times New Roman" pitchFamily="18" charset="0"/>
              </a:rPr>
              <a:t> (177% BM)</a:t>
            </a:r>
          </a:p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24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8132" name="Rectangle 7"/>
          <p:cNvSpPr>
            <a:spLocks noChangeArrowheads="1"/>
          </p:cNvSpPr>
          <p:nvPr/>
        </p:nvSpPr>
        <p:spPr bwMode="auto">
          <a:xfrm>
            <a:off x="7756525" y="5907088"/>
            <a:ext cx="2109788" cy="103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2400" u="none">
                <a:solidFill>
                  <a:srgbClr val="FFFFFF"/>
                </a:solidFill>
                <a:latin typeface="Times New Roman" pitchFamily="18" charset="0"/>
              </a:rPr>
              <a:t>Гребля лежа</a:t>
            </a:r>
            <a:endParaRPr lang="es-ES_tradnl" altLang="es-ES" sz="2400" u="none">
              <a:solidFill>
                <a:srgbClr val="FFFFFF"/>
              </a:solidFill>
              <a:latin typeface="Times New Roman" pitchFamily="18" charset="0"/>
            </a:endParaRP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s-ES_tradnl" altLang="es-ES" sz="2000" u="none">
                <a:solidFill>
                  <a:schemeClr val="hlink"/>
                </a:solidFill>
                <a:latin typeface="Times New Roman" pitchFamily="18" charset="0"/>
              </a:rPr>
              <a:t>70 </a:t>
            </a:r>
            <a:r>
              <a:rPr lang="ru-RU" altLang="es-ES" sz="2000" u="none">
                <a:solidFill>
                  <a:schemeClr val="hlink"/>
                </a:solidFill>
                <a:latin typeface="Times New Roman" pitchFamily="18" charset="0"/>
              </a:rPr>
              <a:t>кг</a:t>
            </a:r>
            <a:r>
              <a:rPr lang="es-ES_tradnl" altLang="es-ES" sz="2000" u="none">
                <a:solidFill>
                  <a:schemeClr val="hlink"/>
                </a:solidFill>
                <a:latin typeface="Times New Roman" pitchFamily="18" charset="0"/>
              </a:rPr>
              <a:t> (113% BM)</a:t>
            </a:r>
          </a:p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24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8133" name="Rectangle 8"/>
          <p:cNvSpPr>
            <a:spLocks noChangeArrowheads="1"/>
          </p:cNvSpPr>
          <p:nvPr/>
        </p:nvSpPr>
        <p:spPr bwMode="auto">
          <a:xfrm>
            <a:off x="0" y="-152400"/>
            <a:ext cx="10645775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6038" rIns="90488" bIns="46038" anchor="ctr"/>
          <a:lstStyle>
            <a:lvl1pPr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49313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3600" u="none">
                <a:solidFill>
                  <a:srgbClr val="FFFFFF"/>
                </a:solidFill>
                <a:latin typeface="Times New Roman" pitchFamily="18" charset="0"/>
              </a:rPr>
              <a:t>Тренировка силы Мирейи Бельмонте</a:t>
            </a:r>
            <a:endParaRPr lang="es-ES" altLang="es-ES" sz="36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6" name="Picture 12" descr="P727049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563" y="1463675"/>
            <a:ext cx="1871662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P100052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1439863"/>
            <a:ext cx="1944688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 descr="P101047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38" y="1470025"/>
            <a:ext cx="10731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 descr="P426043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1439863"/>
            <a:ext cx="191928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P426044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425" y="1439863"/>
            <a:ext cx="1897063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 descr="P426044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513" y="1428750"/>
            <a:ext cx="1089025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Mireia Squat 110 kg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3" y="3565525"/>
            <a:ext cx="3240087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Mireia Tirage couché 70 k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13"/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565525"/>
            <a:ext cx="3200400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Mireia Pull-up+10 kg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="" xmlns:p14="http://schemas.microsoft.com/office/powerpoint/2010/main" r:embed="rId15"/>
              </p:ext>
            </p:extLst>
          </p:nvPr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3565525"/>
            <a:ext cx="3240088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8"/>
          <p:cNvSpPr>
            <a:spLocks noChangeArrowheads="1"/>
          </p:cNvSpPr>
          <p:nvPr/>
        </p:nvSpPr>
        <p:spPr bwMode="auto">
          <a:xfrm>
            <a:off x="0" y="-152400"/>
            <a:ext cx="10645775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6038" rIns="90488" bIns="46038" anchor="ctr"/>
          <a:lstStyle>
            <a:lvl1pPr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49313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3600" u="none">
                <a:solidFill>
                  <a:srgbClr val="FFFFFF"/>
                </a:solidFill>
                <a:latin typeface="Times New Roman" pitchFamily="18" charset="0"/>
              </a:rPr>
              <a:t>Тренировка силы Мирейи Бельмонте</a:t>
            </a:r>
            <a:endParaRPr lang="es-ES" altLang="es-ES" sz="36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9155" name="Rectangle 19"/>
          <p:cNvSpPr>
            <a:spLocks noChangeArrowheads="1"/>
          </p:cNvSpPr>
          <p:nvPr/>
        </p:nvSpPr>
        <p:spPr bwMode="auto">
          <a:xfrm>
            <a:off x="1054100" y="955675"/>
            <a:ext cx="9269413" cy="384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SzTx/>
              <a:buFontTx/>
              <a:buNone/>
            </a:pPr>
            <a:r>
              <a:rPr lang="es-ES" altLang="es-ES" sz="2400" u="none" dirty="0">
                <a:solidFill>
                  <a:srgbClr val="FFFFFF"/>
                </a:solidFill>
                <a:latin typeface="Times New Roman" pitchFamily="18" charset="0"/>
              </a:rPr>
              <a:t>“</a:t>
            </a:r>
            <a:r>
              <a:rPr lang="ru-RU" altLang="es-ES" sz="2400" u="none" dirty="0">
                <a:solidFill>
                  <a:srgbClr val="FFFFFF"/>
                </a:solidFill>
                <a:latin typeface="Times New Roman" pitchFamily="18" charset="0"/>
              </a:rPr>
              <a:t>В плавании в видах выносливости работа над максимальной силой важна для развития взрывных качеств (стартов, поворотов)</a:t>
            </a:r>
            <a:r>
              <a:rPr lang="es-ES" altLang="es-ES" sz="2400" u="none" dirty="0">
                <a:solidFill>
                  <a:srgbClr val="FFFFFF"/>
                </a:solidFill>
                <a:latin typeface="Times New Roman" pitchFamily="18" charset="0"/>
              </a:rPr>
              <a:t>, </a:t>
            </a:r>
            <a:r>
              <a:rPr lang="ru-RU" altLang="es-ES" sz="2400" u="none" dirty="0">
                <a:solidFill>
                  <a:srgbClr val="FFFFFF"/>
                </a:solidFill>
                <a:latin typeface="Times New Roman" pitchFamily="18" charset="0"/>
              </a:rPr>
              <a:t>а также потому, что она позволяет работать над скоростью и, таким образом, «облегчает» преодоление первых </a:t>
            </a:r>
            <a:r>
              <a:rPr lang="ru-RU" altLang="es-ES" sz="2400" u="none" dirty="0" smtClean="0">
                <a:solidFill>
                  <a:srgbClr val="FFFFFF"/>
                </a:solidFill>
                <a:latin typeface="Times New Roman" pitchFamily="18" charset="0"/>
              </a:rPr>
              <a:t>метров </a:t>
            </a:r>
            <a:r>
              <a:rPr lang="ru-RU" altLang="es-ES" sz="2400" u="none" dirty="0">
                <a:solidFill>
                  <a:srgbClr val="FFFFFF"/>
                </a:solidFill>
                <a:latin typeface="Times New Roman" pitchFamily="18" charset="0"/>
              </a:rPr>
              <a:t>дистанции</a:t>
            </a:r>
            <a:r>
              <a:rPr lang="es-ES" altLang="es-ES" sz="2400" u="none" dirty="0">
                <a:solidFill>
                  <a:srgbClr val="FFFFFF"/>
                </a:solidFill>
                <a:latin typeface="Times New Roman" pitchFamily="18" charset="0"/>
              </a:rPr>
              <a:t>. </a:t>
            </a:r>
            <a:r>
              <a:rPr lang="ru-RU" altLang="es-ES" sz="2400" u="none" dirty="0">
                <a:solidFill>
                  <a:srgbClr val="FFFFFF"/>
                </a:solidFill>
                <a:latin typeface="Times New Roman" pitchFamily="18" charset="0"/>
              </a:rPr>
              <a:t>В случае </a:t>
            </a:r>
            <a:r>
              <a:rPr lang="ru-RU" altLang="es-ES" sz="2400" u="none" dirty="0" err="1">
                <a:solidFill>
                  <a:srgbClr val="FFFFFF"/>
                </a:solidFill>
                <a:latin typeface="Times New Roman" pitchFamily="18" charset="0"/>
              </a:rPr>
              <a:t>Мирейи</a:t>
            </a:r>
            <a:r>
              <a:rPr lang="ru-RU" altLang="es-ES" sz="2400" u="none" dirty="0">
                <a:solidFill>
                  <a:srgbClr val="FFFFFF"/>
                </a:solidFill>
                <a:latin typeface="Times New Roman" pitchFamily="18" charset="0"/>
              </a:rPr>
              <a:t> максимальная сила позволяет ей проплыть первые</a:t>
            </a:r>
            <a:r>
              <a:rPr lang="es-ES" altLang="es-ES" sz="2400" u="none" dirty="0">
                <a:solidFill>
                  <a:srgbClr val="FFFFFF"/>
                </a:solidFill>
                <a:latin typeface="Times New Roman" pitchFamily="18" charset="0"/>
              </a:rPr>
              <a:t> 400 </a:t>
            </a:r>
            <a:r>
              <a:rPr lang="ru-RU" altLang="es-ES" sz="2400" u="none" dirty="0">
                <a:solidFill>
                  <a:srgbClr val="FFFFFF"/>
                </a:solidFill>
                <a:latin typeface="Times New Roman" pitchFamily="18" charset="0"/>
              </a:rPr>
              <a:t>м из</a:t>
            </a:r>
            <a:r>
              <a:rPr lang="es-ES" altLang="es-ES" sz="2400" u="none" dirty="0">
                <a:solidFill>
                  <a:srgbClr val="FFFFFF"/>
                </a:solidFill>
                <a:latin typeface="Times New Roman" pitchFamily="18" charset="0"/>
              </a:rPr>
              <a:t> 800 </a:t>
            </a:r>
            <a:r>
              <a:rPr lang="ru-RU" altLang="es-ES" sz="2400" u="none" dirty="0">
                <a:solidFill>
                  <a:srgbClr val="FFFFFF"/>
                </a:solidFill>
                <a:latin typeface="Times New Roman" pitchFamily="18" charset="0"/>
              </a:rPr>
              <a:t>м дистанции с достаточной «легкостью»</a:t>
            </a:r>
            <a:r>
              <a:rPr lang="es-ES" altLang="es-ES" sz="2400" u="none" dirty="0">
                <a:solidFill>
                  <a:srgbClr val="FFFFFF"/>
                </a:solidFill>
                <a:latin typeface="Times New Roman" pitchFamily="18" charset="0"/>
              </a:rPr>
              <a:t>, </a:t>
            </a:r>
            <a:r>
              <a:rPr lang="ru-RU" altLang="es-ES" sz="2400" u="none" dirty="0">
                <a:solidFill>
                  <a:srgbClr val="FFFFFF"/>
                </a:solidFill>
                <a:latin typeface="Times New Roman" pitchFamily="18" charset="0"/>
              </a:rPr>
              <a:t>благодаря ее силе и скорости, а затем вторую часть дистанции с постоянным ускорением, продвигаясь вперед на воде все дальше и дальше толчками, которые становятся сильнее и сильнее</a:t>
            </a:r>
            <a:r>
              <a:rPr lang="es-ES" altLang="es-ES" sz="2400" u="none" dirty="0">
                <a:solidFill>
                  <a:srgbClr val="FFFFFF"/>
                </a:solidFill>
                <a:latin typeface="Times New Roman" pitchFamily="18" charset="0"/>
              </a:rPr>
              <a:t>.” </a:t>
            </a:r>
            <a:r>
              <a:rPr lang="ru-RU" altLang="es-ES" sz="2400" u="none" dirty="0">
                <a:solidFill>
                  <a:srgbClr val="FFFFFF"/>
                </a:solidFill>
                <a:latin typeface="Times New Roman" pitchFamily="18" charset="0"/>
              </a:rPr>
              <a:t>Фред Верну</a:t>
            </a:r>
            <a:r>
              <a:rPr lang="es-ES" altLang="es-ES" sz="2000" u="none" dirty="0">
                <a:solidFill>
                  <a:srgbClr val="FFFFFF"/>
                </a:solidFill>
                <a:latin typeface="Times New Roman" pitchFamily="18" charset="0"/>
              </a:rPr>
              <a:t>, </a:t>
            </a:r>
            <a:r>
              <a:rPr lang="ru-RU" altLang="es-ES" sz="2000" u="none" dirty="0">
                <a:solidFill>
                  <a:srgbClr val="FFFFFF"/>
                </a:solidFill>
                <a:latin typeface="Times New Roman" pitchFamily="18" charset="0"/>
              </a:rPr>
              <a:t>тренер </a:t>
            </a:r>
            <a:r>
              <a:rPr lang="ru-RU" altLang="es-ES" sz="2000" u="none" dirty="0" err="1">
                <a:solidFill>
                  <a:srgbClr val="FFFFFF"/>
                </a:solidFill>
                <a:latin typeface="Times New Roman" pitchFamily="18" charset="0"/>
              </a:rPr>
              <a:t>Мирейи</a:t>
            </a:r>
            <a:r>
              <a:rPr lang="es-ES" altLang="es-ES" sz="2800" u="none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49156" name="AutoShape 20"/>
          <p:cNvSpPr>
            <a:spLocks noChangeArrowheads="1"/>
          </p:cNvSpPr>
          <p:nvPr/>
        </p:nvSpPr>
        <p:spPr bwMode="auto">
          <a:xfrm>
            <a:off x="354013" y="1066800"/>
            <a:ext cx="685800" cy="247650"/>
          </a:xfrm>
          <a:prstGeom prst="rightArrow">
            <a:avLst>
              <a:gd name="adj1" fmla="val 50000"/>
              <a:gd name="adj2" fmla="val 138474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nb-NO" altLang="es-ES" sz="3600">
              <a:solidFill>
                <a:srgbClr val="FFFFFF"/>
              </a:solidFill>
            </a:endParaRPr>
          </a:p>
        </p:txBody>
      </p:sp>
      <p:pic>
        <p:nvPicPr>
          <p:cNvPr id="5" name="Picture 21" descr="Mireia-Fr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623" y="4717189"/>
            <a:ext cx="3096990" cy="2323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3" descr="Mireia_Belmonte_2012_tusgsal1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089" y="4717189"/>
            <a:ext cx="1542174" cy="2323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09550" y="76200"/>
            <a:ext cx="10436225" cy="1104900"/>
          </a:xfrm>
          <a:noFill/>
        </p:spPr>
        <p:txBody>
          <a:bodyPr lIns="90488" tIns="44450" rIns="90488" bIns="44450"/>
          <a:lstStyle/>
          <a:p>
            <a:pPr defTabSz="914400"/>
            <a:r>
              <a:rPr lang="ru-RU" altLang="es-ES" sz="3600" smtClean="0">
                <a:solidFill>
                  <a:srgbClr val="FFFFFF"/>
                </a:solidFill>
                <a:latin typeface="Times New Roman" pitchFamily="18" charset="0"/>
              </a:rPr>
              <a:t>Подведение к соревнованиям и пиковый результат</a:t>
            </a:r>
            <a:endParaRPr lang="es-ES_tradnl" altLang="es-ES" sz="36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3" name="Picture 4" descr="Phelps_fly_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955675"/>
            <a:ext cx="8424863" cy="610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10645775" cy="1100138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</a:extLst>
        </p:spPr>
        <p:txBody>
          <a:bodyPr lIns="90488" tIns="46038" rIns="90488" bIns="46038" anchor="t" anchorCtr="1"/>
          <a:lstStyle/>
          <a:p>
            <a:pPr defTabSz="849313">
              <a:lnSpc>
                <a:spcPct val="100000"/>
              </a:lnSpc>
            </a:pPr>
            <a:r>
              <a:rPr lang="ru-RU" altLang="es-ES" sz="3600" smtClean="0">
                <a:solidFill>
                  <a:srgbClr val="FFFFFF"/>
                </a:solidFill>
                <a:latin typeface="Times New Roman" pitchFamily="18" charset="0"/>
              </a:rPr>
              <a:t>Математическое моделирование и системная теория</a:t>
            </a:r>
            <a:endParaRPr lang="es-ES_tradnl" altLang="es-ES" sz="36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2057400" y="2328863"/>
            <a:ext cx="6096000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6038" rIns="90488" bIns="46038" anchorCtr="1"/>
          <a:lstStyle>
            <a:lvl1pPr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06438" indent="-23495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77925" indent="-236538" defTabSz="849313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89088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60575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7775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4975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32175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9375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2800" u="none">
                <a:solidFill>
                  <a:srgbClr val="FFFFFF"/>
                </a:solidFill>
                <a:latin typeface="Times New Roman" pitchFamily="18" charset="0"/>
              </a:rPr>
              <a:t>Спортсмен</a:t>
            </a:r>
            <a:r>
              <a:rPr lang="es-ES_tradnl" altLang="es-ES" sz="2800" u="none">
                <a:solidFill>
                  <a:srgbClr val="FFFFFF"/>
                </a:solidFill>
                <a:latin typeface="Times New Roman" pitchFamily="18" charset="0"/>
              </a:rPr>
              <a:t> = </a:t>
            </a:r>
            <a:r>
              <a:rPr lang="ru-RU" altLang="es-ES" sz="2800" u="none">
                <a:solidFill>
                  <a:srgbClr val="FFFFFF"/>
                </a:solidFill>
                <a:latin typeface="Times New Roman" pitchFamily="18" charset="0"/>
              </a:rPr>
              <a:t>система</a:t>
            </a:r>
            <a:endParaRPr lang="es-ES_tradnl" altLang="es-ES" sz="28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2971800" y="2895600"/>
            <a:ext cx="4419600" cy="1905000"/>
          </a:xfrm>
          <a:prstGeom prst="rect">
            <a:avLst/>
          </a:prstGeom>
          <a:solidFill>
            <a:srgbClr val="FE9B0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>
              <a:solidFill>
                <a:srgbClr val="FFFFFF"/>
              </a:solidFill>
            </a:endParaRP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3886200" y="3200400"/>
            <a:ext cx="1905000" cy="381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>
              <a:solidFill>
                <a:srgbClr val="FFFFFF"/>
              </a:solidFill>
            </a:endParaRPr>
          </a:p>
        </p:txBody>
      </p:sp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3886200" y="4191000"/>
            <a:ext cx="1905000" cy="381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>
              <a:solidFill>
                <a:srgbClr val="FFFFFF"/>
              </a:solidFill>
            </a:endParaRPr>
          </a:p>
        </p:txBody>
      </p:sp>
      <p:sp>
        <p:nvSpPr>
          <p:cNvPr id="51207" name="Rectangle 7"/>
          <p:cNvSpPr>
            <a:spLocks noChangeArrowheads="1"/>
          </p:cNvSpPr>
          <p:nvPr/>
        </p:nvSpPr>
        <p:spPr bwMode="auto">
          <a:xfrm>
            <a:off x="1828800" y="3167063"/>
            <a:ext cx="6096000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6038" rIns="90488" bIns="46038" anchorCtr="1"/>
          <a:lstStyle>
            <a:lvl1pPr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06438" indent="-23495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77925" indent="-236538" defTabSz="849313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89088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60575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7775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4975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32175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9375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2400" u="none">
                <a:solidFill>
                  <a:srgbClr val="00DFCA"/>
                </a:solidFill>
                <a:latin typeface="Times New Roman" pitchFamily="18" charset="0"/>
              </a:rPr>
              <a:t>ОФП</a:t>
            </a:r>
            <a:endParaRPr lang="es-ES_tradnl" altLang="es-ES" sz="2400" u="none">
              <a:solidFill>
                <a:srgbClr val="00DFCA"/>
              </a:solidFill>
              <a:latin typeface="Times New Roman" pitchFamily="18" charset="0"/>
            </a:endParaRPr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1828800" y="4114800"/>
            <a:ext cx="6096000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6038" rIns="90488" bIns="46038" anchorCtr="1"/>
          <a:lstStyle>
            <a:lvl1pPr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06438" indent="-23495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77925" indent="-236538" defTabSz="849313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89088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60575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7775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4975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32175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9375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2400" u="none">
                <a:solidFill>
                  <a:schemeClr val="hlink"/>
                </a:solidFill>
                <a:latin typeface="Times New Roman" pitchFamily="18" charset="0"/>
              </a:rPr>
              <a:t>Усталость</a:t>
            </a:r>
            <a:endParaRPr lang="es-ES_tradnl" altLang="es-ES" sz="2400" u="none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51209" name="Oval 9"/>
          <p:cNvSpPr>
            <a:spLocks noChangeArrowheads="1"/>
          </p:cNvSpPr>
          <p:nvPr/>
        </p:nvSpPr>
        <p:spPr bwMode="auto">
          <a:xfrm>
            <a:off x="6324600" y="3505200"/>
            <a:ext cx="685800" cy="6858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>
              <a:solidFill>
                <a:srgbClr val="FFFFFF"/>
              </a:solidFill>
            </a:endParaRPr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3657600" y="3548063"/>
            <a:ext cx="6096000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6038" rIns="90488" bIns="46038" anchorCtr="1"/>
          <a:lstStyle>
            <a:lvl1pPr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06438" indent="-23495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77925" indent="-236538" defTabSz="849313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89088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60575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7775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4975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32175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9375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_tradnl" altLang="es-ES" sz="3200" u="none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Σ</a:t>
            </a:r>
            <a:endParaRPr lang="es-ES_tradnl" altLang="es-ES" sz="32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1211" name="Rectangle 11"/>
          <p:cNvSpPr>
            <a:spLocks noChangeArrowheads="1"/>
          </p:cNvSpPr>
          <p:nvPr/>
        </p:nvSpPr>
        <p:spPr bwMode="auto">
          <a:xfrm>
            <a:off x="-1143000" y="3700463"/>
            <a:ext cx="6096000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6038" rIns="90488" bIns="46038" anchorCtr="1"/>
          <a:lstStyle>
            <a:lvl1pPr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06438" indent="-23495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77925" indent="-236538" defTabSz="849313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89088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60575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7775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4975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32175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9375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2400" u="none">
                <a:solidFill>
                  <a:srgbClr val="FFFFFF"/>
                </a:solidFill>
                <a:latin typeface="Times New Roman" pitchFamily="18" charset="0"/>
              </a:rPr>
              <a:t>Тренировка</a:t>
            </a:r>
            <a:endParaRPr lang="es-ES_tradnl" altLang="es-ES" sz="24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1212" name="Line 12"/>
          <p:cNvSpPr>
            <a:spLocks noChangeShapeType="1"/>
          </p:cNvSpPr>
          <p:nvPr/>
        </p:nvSpPr>
        <p:spPr bwMode="auto">
          <a:xfrm>
            <a:off x="2667000" y="3962400"/>
            <a:ext cx="6096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213" name="Line 13"/>
          <p:cNvSpPr>
            <a:spLocks noChangeShapeType="1"/>
          </p:cNvSpPr>
          <p:nvPr/>
        </p:nvSpPr>
        <p:spPr bwMode="auto">
          <a:xfrm flipV="1">
            <a:off x="3276600" y="3352800"/>
            <a:ext cx="609600" cy="6096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214" name="Line 14"/>
          <p:cNvSpPr>
            <a:spLocks noChangeShapeType="1"/>
          </p:cNvSpPr>
          <p:nvPr/>
        </p:nvSpPr>
        <p:spPr bwMode="auto">
          <a:xfrm>
            <a:off x="3276600" y="3962400"/>
            <a:ext cx="609600" cy="3810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215" name="Line 15"/>
          <p:cNvSpPr>
            <a:spLocks noChangeShapeType="1"/>
          </p:cNvSpPr>
          <p:nvPr/>
        </p:nvSpPr>
        <p:spPr bwMode="auto">
          <a:xfrm>
            <a:off x="5791200" y="3352800"/>
            <a:ext cx="609600" cy="3048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216" name="Line 16"/>
          <p:cNvSpPr>
            <a:spLocks noChangeShapeType="1"/>
          </p:cNvSpPr>
          <p:nvPr/>
        </p:nvSpPr>
        <p:spPr bwMode="auto">
          <a:xfrm flipV="1">
            <a:off x="5791200" y="3962400"/>
            <a:ext cx="533400" cy="3810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217" name="Line 17"/>
          <p:cNvSpPr>
            <a:spLocks noChangeShapeType="1"/>
          </p:cNvSpPr>
          <p:nvPr/>
        </p:nvSpPr>
        <p:spPr bwMode="auto">
          <a:xfrm>
            <a:off x="7010400" y="3810000"/>
            <a:ext cx="6858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218" name="Oval 18"/>
          <p:cNvSpPr>
            <a:spLocks noChangeArrowheads="1"/>
          </p:cNvSpPr>
          <p:nvPr/>
        </p:nvSpPr>
        <p:spPr bwMode="auto">
          <a:xfrm>
            <a:off x="6019800" y="4267200"/>
            <a:ext cx="304800" cy="3048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>
              <a:solidFill>
                <a:srgbClr val="FFFFFF"/>
              </a:solidFill>
            </a:endParaRPr>
          </a:p>
        </p:txBody>
      </p:sp>
      <p:sp>
        <p:nvSpPr>
          <p:cNvPr id="51219" name="Rectangle 19"/>
          <p:cNvSpPr>
            <a:spLocks noChangeArrowheads="1"/>
          </p:cNvSpPr>
          <p:nvPr/>
        </p:nvSpPr>
        <p:spPr bwMode="auto">
          <a:xfrm>
            <a:off x="3124200" y="4114800"/>
            <a:ext cx="6096000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6038" rIns="90488" bIns="46038" anchorCtr="1"/>
          <a:lstStyle>
            <a:lvl1pPr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06438" indent="-23495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77925" indent="-236538" defTabSz="849313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89088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60575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7775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4975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32175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9375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_tradnl" altLang="es-ES" sz="2400" u="none">
                <a:solidFill>
                  <a:schemeClr val="hlink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51220" name="Oval 20"/>
          <p:cNvSpPr>
            <a:spLocks noChangeArrowheads="1"/>
          </p:cNvSpPr>
          <p:nvPr/>
        </p:nvSpPr>
        <p:spPr bwMode="auto">
          <a:xfrm>
            <a:off x="6019800" y="3124200"/>
            <a:ext cx="304800" cy="3048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>
              <a:solidFill>
                <a:srgbClr val="FFFFFF"/>
              </a:solidFill>
            </a:endParaRPr>
          </a:p>
        </p:txBody>
      </p:sp>
      <p:sp>
        <p:nvSpPr>
          <p:cNvPr id="51221" name="Rectangle 21"/>
          <p:cNvSpPr>
            <a:spLocks noChangeArrowheads="1"/>
          </p:cNvSpPr>
          <p:nvPr/>
        </p:nvSpPr>
        <p:spPr bwMode="auto">
          <a:xfrm>
            <a:off x="5791200" y="3048000"/>
            <a:ext cx="762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6038" rIns="90488" bIns="46038" anchorCtr="1"/>
          <a:lstStyle>
            <a:lvl1pPr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06438" indent="-23495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77925" indent="-236538" defTabSz="849313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89088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60575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7775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4975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32175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9375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_tradnl" altLang="es-ES" sz="2400" u="none">
                <a:solidFill>
                  <a:srgbClr val="00DFCA"/>
                </a:solidFill>
                <a:latin typeface="Times New Roman" pitchFamily="18" charset="0"/>
              </a:rPr>
              <a:t>+</a:t>
            </a:r>
          </a:p>
        </p:txBody>
      </p:sp>
      <p:sp>
        <p:nvSpPr>
          <p:cNvPr id="51222" name="Rectangle 22"/>
          <p:cNvSpPr>
            <a:spLocks noChangeArrowheads="1"/>
          </p:cNvSpPr>
          <p:nvPr/>
        </p:nvSpPr>
        <p:spPr bwMode="auto">
          <a:xfrm>
            <a:off x="5638800" y="3581400"/>
            <a:ext cx="6096000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6038" rIns="90488" bIns="46038" anchorCtr="1"/>
          <a:lstStyle>
            <a:lvl1pPr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06438" indent="-23495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77925" indent="-236538" defTabSz="849313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89088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60575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7775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4975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32175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9375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2400" u="none">
                <a:solidFill>
                  <a:srgbClr val="FFFFFF"/>
                </a:solidFill>
                <a:latin typeface="Times New Roman" pitchFamily="18" charset="0"/>
              </a:rPr>
              <a:t>Результат</a:t>
            </a:r>
            <a:endParaRPr lang="es-ES_tradnl" altLang="es-ES" sz="24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1223" name="Rectangle 23"/>
          <p:cNvSpPr>
            <a:spLocks noChangeArrowheads="1"/>
          </p:cNvSpPr>
          <p:nvPr/>
        </p:nvSpPr>
        <p:spPr bwMode="auto">
          <a:xfrm>
            <a:off x="2590800" y="6673850"/>
            <a:ext cx="5680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DFCA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s-ES_tradnl" altLang="es-ES" sz="1800" u="none">
                <a:solidFill>
                  <a:srgbClr val="FFFFFF"/>
                </a:solidFill>
                <a:latin typeface="Times New Roman" pitchFamily="18" charset="0"/>
              </a:rPr>
              <a:t>Banister &amp; Fitz-Clarke </a:t>
            </a:r>
            <a:r>
              <a:rPr lang="es-ES_tradnl" altLang="es-ES" sz="1800" i="1" u="none">
                <a:solidFill>
                  <a:srgbClr val="FFFFFF"/>
                </a:solidFill>
                <a:latin typeface="Times New Roman" pitchFamily="18" charset="0"/>
              </a:rPr>
              <a:t>J. Therm. Biol. </a:t>
            </a:r>
            <a:r>
              <a:rPr lang="es-ES_tradnl" altLang="es-ES" sz="1800" u="none">
                <a:solidFill>
                  <a:srgbClr val="FFFFFF"/>
                </a:solidFill>
                <a:latin typeface="Times New Roman" pitchFamily="18" charset="0"/>
              </a:rPr>
              <a:t>18: 587-597, 1993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38250" y="76200"/>
            <a:ext cx="8153400" cy="1104900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</a:extLst>
        </p:spPr>
        <p:txBody>
          <a:bodyPr lIns="90488" tIns="44450" rIns="90488" bIns="44450"/>
          <a:lstStyle/>
          <a:p>
            <a:pPr defTabSz="914400"/>
            <a:r>
              <a:rPr lang="ru-RU" altLang="es-ES" sz="3600" smtClean="0">
                <a:solidFill>
                  <a:srgbClr val="FFFFFF"/>
                </a:solidFill>
                <a:latin typeface="Times New Roman" pitchFamily="18" charset="0"/>
              </a:rPr>
              <a:t>Моделирование и эффект тренировки</a:t>
            </a:r>
            <a:endParaRPr lang="es-ES_tradnl" altLang="es-ES" sz="36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2743200" y="6673850"/>
            <a:ext cx="5451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DFCA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s-ES_tradnl" altLang="es-ES" sz="1800" u="none">
                <a:solidFill>
                  <a:srgbClr val="FFFFFF"/>
                </a:solidFill>
                <a:latin typeface="Times New Roman" pitchFamily="18" charset="0"/>
              </a:rPr>
              <a:t>Mujika et al. </a:t>
            </a:r>
            <a:r>
              <a:rPr lang="es-ES_tradnl" altLang="es-ES" sz="1800" i="1" u="none">
                <a:solidFill>
                  <a:srgbClr val="FFFFFF"/>
                </a:solidFill>
                <a:latin typeface="Times New Roman" pitchFamily="18" charset="0"/>
              </a:rPr>
              <a:t>Med. Sci. Sport</a:t>
            </a:r>
            <a:r>
              <a:rPr lang="es-ES_tradnl" altLang="es-ES" sz="1800" u="none">
                <a:solidFill>
                  <a:srgbClr val="FFFFFF"/>
                </a:solidFill>
                <a:latin typeface="Times New Roman" pitchFamily="18" charset="0"/>
              </a:rPr>
              <a:t>s </a:t>
            </a:r>
            <a:r>
              <a:rPr lang="es-ES_tradnl" altLang="es-ES" sz="1800" i="1" u="none">
                <a:solidFill>
                  <a:srgbClr val="FFFFFF"/>
                </a:solidFill>
                <a:latin typeface="Times New Roman" pitchFamily="18" charset="0"/>
              </a:rPr>
              <a:t>Exerc. </a:t>
            </a:r>
            <a:r>
              <a:rPr lang="es-ES_tradnl" altLang="es-ES" sz="1800" u="none">
                <a:solidFill>
                  <a:srgbClr val="FFFFFF"/>
                </a:solidFill>
                <a:latin typeface="Times New Roman" pitchFamily="18" charset="0"/>
              </a:rPr>
              <a:t>28: 251-258, 1996</a:t>
            </a:r>
          </a:p>
        </p:txBody>
      </p:sp>
      <p:sp>
        <p:nvSpPr>
          <p:cNvPr id="52228" name="Line 4"/>
          <p:cNvSpPr>
            <a:spLocks noChangeShapeType="1"/>
          </p:cNvSpPr>
          <p:nvPr/>
        </p:nvSpPr>
        <p:spPr bwMode="auto">
          <a:xfrm flipH="1">
            <a:off x="6800850" y="2363788"/>
            <a:ext cx="0" cy="2592387"/>
          </a:xfrm>
          <a:prstGeom prst="line">
            <a:avLst/>
          </a:prstGeom>
          <a:noFill/>
          <a:ln w="25400">
            <a:solidFill>
              <a:srgbClr val="00DFCA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2229" name="Line 5"/>
          <p:cNvSpPr>
            <a:spLocks noChangeShapeType="1"/>
          </p:cNvSpPr>
          <p:nvPr/>
        </p:nvSpPr>
        <p:spPr bwMode="auto">
          <a:xfrm flipH="1">
            <a:off x="4878388" y="2984500"/>
            <a:ext cx="0" cy="2017713"/>
          </a:xfrm>
          <a:prstGeom prst="line">
            <a:avLst/>
          </a:prstGeom>
          <a:noFill/>
          <a:ln w="25400">
            <a:solidFill>
              <a:srgbClr val="FE9B03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2230" name="Line 6"/>
          <p:cNvSpPr>
            <a:spLocks noChangeShapeType="1"/>
          </p:cNvSpPr>
          <p:nvPr/>
        </p:nvSpPr>
        <p:spPr bwMode="auto">
          <a:xfrm>
            <a:off x="3595688" y="4956175"/>
            <a:ext cx="3862387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2231" name="Line 7"/>
          <p:cNvSpPr>
            <a:spLocks noChangeShapeType="1"/>
          </p:cNvSpPr>
          <p:nvPr/>
        </p:nvSpPr>
        <p:spPr bwMode="auto">
          <a:xfrm flipV="1">
            <a:off x="3602038" y="1917700"/>
            <a:ext cx="0" cy="3046413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2232" name="Freeform 8"/>
          <p:cNvSpPr>
            <a:spLocks/>
          </p:cNvSpPr>
          <p:nvPr/>
        </p:nvSpPr>
        <p:spPr bwMode="auto">
          <a:xfrm>
            <a:off x="3602038" y="2381250"/>
            <a:ext cx="3870325" cy="2568575"/>
          </a:xfrm>
          <a:custGeom>
            <a:avLst/>
            <a:gdLst>
              <a:gd name="T0" fmla="*/ 0 w 2438"/>
              <a:gd name="T1" fmla="*/ 2147483646 h 1618"/>
              <a:gd name="T2" fmla="*/ 2147483646 w 2438"/>
              <a:gd name="T3" fmla="*/ 2147483646 h 1618"/>
              <a:gd name="T4" fmla="*/ 2147483646 w 2438"/>
              <a:gd name="T5" fmla="*/ 2147483646 h 1618"/>
              <a:gd name="T6" fmla="*/ 2147483646 w 2438"/>
              <a:gd name="T7" fmla="*/ 2147483646 h 1618"/>
              <a:gd name="T8" fmla="*/ 2147483646 w 2438"/>
              <a:gd name="T9" fmla="*/ 2147483646 h 1618"/>
              <a:gd name="T10" fmla="*/ 2147483646 w 2438"/>
              <a:gd name="T11" fmla="*/ 2147483646 h 1618"/>
              <a:gd name="T12" fmla="*/ 2147483646 w 2438"/>
              <a:gd name="T13" fmla="*/ 2147483646 h 1618"/>
              <a:gd name="T14" fmla="*/ 2147483646 w 2438"/>
              <a:gd name="T15" fmla="*/ 2147483646 h 1618"/>
              <a:gd name="T16" fmla="*/ 2147483646 w 2438"/>
              <a:gd name="T17" fmla="*/ 2147483646 h 1618"/>
              <a:gd name="T18" fmla="*/ 2147483646 w 2438"/>
              <a:gd name="T19" fmla="*/ 2147483646 h 1618"/>
              <a:gd name="T20" fmla="*/ 2147483646 w 2438"/>
              <a:gd name="T21" fmla="*/ 2147483646 h 1618"/>
              <a:gd name="T22" fmla="*/ 2147483646 w 2438"/>
              <a:gd name="T23" fmla="*/ 2147483646 h 1618"/>
              <a:gd name="T24" fmla="*/ 2147483646 w 2438"/>
              <a:gd name="T25" fmla="*/ 2147483646 h 1618"/>
              <a:gd name="T26" fmla="*/ 2147483646 w 2438"/>
              <a:gd name="T27" fmla="*/ 2147483646 h 1618"/>
              <a:gd name="T28" fmla="*/ 2147483646 w 2438"/>
              <a:gd name="T29" fmla="*/ 2147483646 h 1618"/>
              <a:gd name="T30" fmla="*/ 2147483646 w 2438"/>
              <a:gd name="T31" fmla="*/ 2147483646 h 1618"/>
              <a:gd name="T32" fmla="*/ 2147483646 w 2438"/>
              <a:gd name="T33" fmla="*/ 2147483646 h 1618"/>
              <a:gd name="T34" fmla="*/ 2147483646 w 2438"/>
              <a:gd name="T35" fmla="*/ 2147483646 h 1618"/>
              <a:gd name="T36" fmla="*/ 2147483646 w 2438"/>
              <a:gd name="T37" fmla="*/ 2147483646 h 1618"/>
              <a:gd name="T38" fmla="*/ 2147483646 w 2438"/>
              <a:gd name="T39" fmla="*/ 2147483646 h 1618"/>
              <a:gd name="T40" fmla="*/ 2147483646 w 2438"/>
              <a:gd name="T41" fmla="*/ 2147483646 h 1618"/>
              <a:gd name="T42" fmla="*/ 2147483646 w 2438"/>
              <a:gd name="T43" fmla="*/ 2147483646 h 1618"/>
              <a:gd name="T44" fmla="*/ 2147483646 w 2438"/>
              <a:gd name="T45" fmla="*/ 2147483646 h 1618"/>
              <a:gd name="T46" fmla="*/ 2147483646 w 2438"/>
              <a:gd name="T47" fmla="*/ 2147483646 h 1618"/>
              <a:gd name="T48" fmla="*/ 2147483646 w 2438"/>
              <a:gd name="T49" fmla="*/ 2147483646 h 1618"/>
              <a:gd name="T50" fmla="*/ 2147483646 w 2438"/>
              <a:gd name="T51" fmla="*/ 2147483646 h 1618"/>
              <a:gd name="T52" fmla="*/ 2147483646 w 2438"/>
              <a:gd name="T53" fmla="*/ 2147483646 h 1618"/>
              <a:gd name="T54" fmla="*/ 2147483646 w 2438"/>
              <a:gd name="T55" fmla="*/ 2147483646 h 1618"/>
              <a:gd name="T56" fmla="*/ 2147483646 w 2438"/>
              <a:gd name="T57" fmla="*/ 2147483646 h 1618"/>
              <a:gd name="T58" fmla="*/ 2147483646 w 2438"/>
              <a:gd name="T59" fmla="*/ 2147483646 h 1618"/>
              <a:gd name="T60" fmla="*/ 2147483646 w 2438"/>
              <a:gd name="T61" fmla="*/ 2147483646 h 1618"/>
              <a:gd name="T62" fmla="*/ 2147483646 w 2438"/>
              <a:gd name="T63" fmla="*/ 2147483646 h 1618"/>
              <a:gd name="T64" fmla="*/ 2147483646 w 2438"/>
              <a:gd name="T65" fmla="*/ 2147483646 h 1618"/>
              <a:gd name="T66" fmla="*/ 2147483646 w 2438"/>
              <a:gd name="T67" fmla="*/ 2147483646 h 1618"/>
              <a:gd name="T68" fmla="*/ 2147483646 w 2438"/>
              <a:gd name="T69" fmla="*/ 2147483646 h 1618"/>
              <a:gd name="T70" fmla="*/ 2147483646 w 2438"/>
              <a:gd name="T71" fmla="*/ 2147483646 h 1618"/>
              <a:gd name="T72" fmla="*/ 2147483646 w 2438"/>
              <a:gd name="T73" fmla="*/ 2147483646 h 1618"/>
              <a:gd name="T74" fmla="*/ 2147483646 w 2438"/>
              <a:gd name="T75" fmla="*/ 2147483646 h 1618"/>
              <a:gd name="T76" fmla="*/ 2147483646 w 2438"/>
              <a:gd name="T77" fmla="*/ 2147483646 h 1618"/>
              <a:gd name="T78" fmla="*/ 2147483646 w 2438"/>
              <a:gd name="T79" fmla="*/ 0 h 1618"/>
              <a:gd name="T80" fmla="*/ 2147483646 w 2438"/>
              <a:gd name="T81" fmla="*/ 0 h 1618"/>
              <a:gd name="T82" fmla="*/ 2147483646 w 2438"/>
              <a:gd name="T83" fmla="*/ 0 h 1618"/>
              <a:gd name="T84" fmla="*/ 2147483646 w 2438"/>
              <a:gd name="T85" fmla="*/ 0 h 1618"/>
              <a:gd name="T86" fmla="*/ 2147483646 w 2438"/>
              <a:gd name="T87" fmla="*/ 0 h 1618"/>
              <a:gd name="T88" fmla="*/ 2147483646 w 2438"/>
              <a:gd name="T89" fmla="*/ 0 h 1618"/>
              <a:gd name="T90" fmla="*/ 2147483646 w 2438"/>
              <a:gd name="T91" fmla="*/ 2147483646 h 1618"/>
              <a:gd name="T92" fmla="*/ 2147483646 w 2438"/>
              <a:gd name="T93" fmla="*/ 2147483646 h 1618"/>
              <a:gd name="T94" fmla="*/ 2147483646 w 2438"/>
              <a:gd name="T95" fmla="*/ 2147483646 h 1618"/>
              <a:gd name="T96" fmla="*/ 2147483646 w 2438"/>
              <a:gd name="T97" fmla="*/ 2147483646 h 1618"/>
              <a:gd name="T98" fmla="*/ 2147483646 w 2438"/>
              <a:gd name="T99" fmla="*/ 2147483646 h 1618"/>
              <a:gd name="T100" fmla="*/ 2147483646 w 2438"/>
              <a:gd name="T101" fmla="*/ 2147483646 h 1618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2438" h="1618">
                <a:moveTo>
                  <a:pt x="0" y="345"/>
                </a:moveTo>
                <a:lnTo>
                  <a:pt x="44" y="1617"/>
                </a:lnTo>
                <a:lnTo>
                  <a:pt x="99" y="1486"/>
                </a:lnTo>
                <a:lnTo>
                  <a:pt x="144" y="1355"/>
                </a:lnTo>
                <a:lnTo>
                  <a:pt x="199" y="1237"/>
                </a:lnTo>
                <a:lnTo>
                  <a:pt x="243" y="1129"/>
                </a:lnTo>
                <a:lnTo>
                  <a:pt x="298" y="1034"/>
                </a:lnTo>
                <a:lnTo>
                  <a:pt x="342" y="940"/>
                </a:lnTo>
                <a:lnTo>
                  <a:pt x="386" y="856"/>
                </a:lnTo>
                <a:lnTo>
                  <a:pt x="441" y="772"/>
                </a:lnTo>
                <a:lnTo>
                  <a:pt x="485" y="701"/>
                </a:lnTo>
                <a:lnTo>
                  <a:pt x="541" y="631"/>
                </a:lnTo>
                <a:lnTo>
                  <a:pt x="584" y="571"/>
                </a:lnTo>
                <a:lnTo>
                  <a:pt x="629" y="511"/>
                </a:lnTo>
                <a:lnTo>
                  <a:pt x="683" y="463"/>
                </a:lnTo>
                <a:lnTo>
                  <a:pt x="728" y="417"/>
                </a:lnTo>
                <a:lnTo>
                  <a:pt x="783" y="369"/>
                </a:lnTo>
                <a:lnTo>
                  <a:pt x="827" y="333"/>
                </a:lnTo>
                <a:lnTo>
                  <a:pt x="882" y="297"/>
                </a:lnTo>
                <a:lnTo>
                  <a:pt x="926" y="262"/>
                </a:lnTo>
                <a:lnTo>
                  <a:pt x="971" y="238"/>
                </a:lnTo>
                <a:lnTo>
                  <a:pt x="1026" y="202"/>
                </a:lnTo>
                <a:lnTo>
                  <a:pt x="1070" y="179"/>
                </a:lnTo>
                <a:lnTo>
                  <a:pt x="1125" y="154"/>
                </a:lnTo>
                <a:lnTo>
                  <a:pt x="1168" y="131"/>
                </a:lnTo>
                <a:lnTo>
                  <a:pt x="1213" y="119"/>
                </a:lnTo>
                <a:lnTo>
                  <a:pt x="1268" y="95"/>
                </a:lnTo>
                <a:lnTo>
                  <a:pt x="1312" y="83"/>
                </a:lnTo>
                <a:lnTo>
                  <a:pt x="1367" y="71"/>
                </a:lnTo>
                <a:lnTo>
                  <a:pt x="1411" y="60"/>
                </a:lnTo>
                <a:lnTo>
                  <a:pt x="1466" y="48"/>
                </a:lnTo>
                <a:lnTo>
                  <a:pt x="1511" y="36"/>
                </a:lnTo>
                <a:lnTo>
                  <a:pt x="1555" y="36"/>
                </a:lnTo>
                <a:lnTo>
                  <a:pt x="1610" y="23"/>
                </a:lnTo>
                <a:lnTo>
                  <a:pt x="1654" y="23"/>
                </a:lnTo>
                <a:lnTo>
                  <a:pt x="1709" y="12"/>
                </a:lnTo>
                <a:lnTo>
                  <a:pt x="1754" y="12"/>
                </a:lnTo>
                <a:lnTo>
                  <a:pt x="1808" y="12"/>
                </a:lnTo>
                <a:lnTo>
                  <a:pt x="1853" y="12"/>
                </a:lnTo>
                <a:lnTo>
                  <a:pt x="1896" y="0"/>
                </a:lnTo>
                <a:lnTo>
                  <a:pt x="1952" y="0"/>
                </a:lnTo>
                <a:lnTo>
                  <a:pt x="1996" y="0"/>
                </a:lnTo>
                <a:lnTo>
                  <a:pt x="2050" y="0"/>
                </a:lnTo>
                <a:lnTo>
                  <a:pt x="2095" y="0"/>
                </a:lnTo>
                <a:lnTo>
                  <a:pt x="2139" y="0"/>
                </a:lnTo>
                <a:lnTo>
                  <a:pt x="2194" y="12"/>
                </a:lnTo>
                <a:lnTo>
                  <a:pt x="2238" y="12"/>
                </a:lnTo>
                <a:lnTo>
                  <a:pt x="2293" y="12"/>
                </a:lnTo>
                <a:lnTo>
                  <a:pt x="2338" y="12"/>
                </a:lnTo>
                <a:lnTo>
                  <a:pt x="2393" y="12"/>
                </a:lnTo>
                <a:lnTo>
                  <a:pt x="2437" y="23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DFCA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2233" name="Rectangle 9"/>
          <p:cNvSpPr>
            <a:spLocks noChangeArrowheads="1"/>
          </p:cNvSpPr>
          <p:nvPr/>
        </p:nvSpPr>
        <p:spPr bwMode="auto">
          <a:xfrm>
            <a:off x="7085013" y="5048250"/>
            <a:ext cx="9890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DFCA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ru-RU" altLang="es-ES" sz="2000" u="none">
                <a:solidFill>
                  <a:srgbClr val="FFFFFF"/>
                </a:solidFill>
                <a:latin typeface="Times New Roman" pitchFamily="18" charset="0"/>
              </a:rPr>
              <a:t>Время </a:t>
            </a:r>
            <a:endParaRPr lang="es-ES_tradnl" altLang="es-ES" sz="20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grpSp>
        <p:nvGrpSpPr>
          <p:cNvPr id="52234" name="Group 10"/>
          <p:cNvGrpSpPr>
            <a:grpSpLocks/>
          </p:cNvGrpSpPr>
          <p:nvPr/>
        </p:nvGrpSpPr>
        <p:grpSpPr bwMode="auto">
          <a:xfrm>
            <a:off x="3535363" y="4948238"/>
            <a:ext cx="133350" cy="442912"/>
            <a:chOff x="2227" y="3273"/>
            <a:chExt cx="84" cy="279"/>
          </a:xfrm>
        </p:grpSpPr>
        <p:sp>
          <p:nvSpPr>
            <p:cNvPr id="52268" name="Freeform 11"/>
            <p:cNvSpPr>
              <a:spLocks/>
            </p:cNvSpPr>
            <p:nvPr/>
          </p:nvSpPr>
          <p:spPr bwMode="auto">
            <a:xfrm>
              <a:off x="2227" y="3273"/>
              <a:ext cx="84" cy="157"/>
            </a:xfrm>
            <a:custGeom>
              <a:avLst/>
              <a:gdLst>
                <a:gd name="T0" fmla="*/ 42 w 84"/>
                <a:gd name="T1" fmla="*/ 0 h 157"/>
                <a:gd name="T2" fmla="*/ 83 w 84"/>
                <a:gd name="T3" fmla="*/ 156 h 157"/>
                <a:gd name="T4" fmla="*/ 42 w 84"/>
                <a:gd name="T5" fmla="*/ 156 h 157"/>
                <a:gd name="T6" fmla="*/ 0 w 84"/>
                <a:gd name="T7" fmla="*/ 156 h 157"/>
                <a:gd name="T8" fmla="*/ 42 w 84"/>
                <a:gd name="T9" fmla="*/ 0 h 1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4" h="157">
                  <a:moveTo>
                    <a:pt x="42" y="0"/>
                  </a:moveTo>
                  <a:lnTo>
                    <a:pt x="83" y="156"/>
                  </a:lnTo>
                  <a:lnTo>
                    <a:pt x="42" y="156"/>
                  </a:lnTo>
                  <a:lnTo>
                    <a:pt x="0" y="156"/>
                  </a:lnTo>
                  <a:lnTo>
                    <a:pt x="42" y="0"/>
                  </a:lnTo>
                </a:path>
              </a:pathLst>
            </a:custGeom>
            <a:solidFill>
              <a:schemeClr val="hlink"/>
            </a:solidFill>
            <a:ln w="25400" cap="rnd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2269" name="Line 12"/>
            <p:cNvSpPr>
              <a:spLocks noChangeShapeType="1"/>
            </p:cNvSpPr>
            <p:nvPr/>
          </p:nvSpPr>
          <p:spPr bwMode="auto">
            <a:xfrm>
              <a:off x="2280" y="3447"/>
              <a:ext cx="0" cy="105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52235" name="Rectangle 13"/>
          <p:cNvSpPr>
            <a:spLocks noChangeArrowheads="1"/>
          </p:cNvSpPr>
          <p:nvPr/>
        </p:nvSpPr>
        <p:spPr bwMode="auto">
          <a:xfrm>
            <a:off x="3054350" y="5454650"/>
            <a:ext cx="1490663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DFCA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ru-RU" altLang="es-ES" sz="1800" u="none">
                <a:solidFill>
                  <a:schemeClr val="hlink"/>
                </a:solidFill>
                <a:latin typeface="Times New Roman" pitchFamily="18" charset="0"/>
              </a:rPr>
              <a:t>Тренировка </a:t>
            </a:r>
            <a:endParaRPr lang="es-ES_tradnl" altLang="es-ES" sz="1800" u="none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52236" name="Rectangle 14"/>
          <p:cNvSpPr>
            <a:spLocks noChangeArrowheads="1"/>
          </p:cNvSpPr>
          <p:nvPr/>
        </p:nvSpPr>
        <p:spPr bwMode="auto">
          <a:xfrm>
            <a:off x="4168775" y="3833813"/>
            <a:ext cx="1439863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DFCA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>
              <a:solidFill>
                <a:srgbClr val="FFFFFF"/>
              </a:solidFill>
            </a:endParaRPr>
          </a:p>
        </p:txBody>
      </p:sp>
      <p:sp>
        <p:nvSpPr>
          <p:cNvPr id="52237" name="Rectangle 15"/>
          <p:cNvSpPr>
            <a:spLocks noChangeArrowheads="1"/>
          </p:cNvSpPr>
          <p:nvPr/>
        </p:nvSpPr>
        <p:spPr bwMode="auto">
          <a:xfrm>
            <a:off x="2554288" y="1547813"/>
            <a:ext cx="13827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DFCA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ru-RU" altLang="es-ES" sz="2000" u="none">
                <a:solidFill>
                  <a:srgbClr val="FFFFFF"/>
                </a:solidFill>
                <a:latin typeface="Times New Roman" pitchFamily="18" charset="0"/>
              </a:rPr>
              <a:t>Результат </a:t>
            </a:r>
            <a:endParaRPr lang="es-ES_tradnl" altLang="es-ES" sz="20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2238" name="Freeform 16"/>
          <p:cNvSpPr>
            <a:spLocks/>
          </p:cNvSpPr>
          <p:nvPr/>
        </p:nvSpPr>
        <p:spPr bwMode="auto">
          <a:xfrm>
            <a:off x="3602038" y="2363788"/>
            <a:ext cx="3870325" cy="2566987"/>
          </a:xfrm>
          <a:custGeom>
            <a:avLst/>
            <a:gdLst>
              <a:gd name="T0" fmla="*/ 0 w 2438"/>
              <a:gd name="T1" fmla="*/ 2147483646 h 1617"/>
              <a:gd name="T2" fmla="*/ 2147483646 w 2438"/>
              <a:gd name="T3" fmla="*/ 2147483646 h 1617"/>
              <a:gd name="T4" fmla="*/ 2147483646 w 2438"/>
              <a:gd name="T5" fmla="*/ 2147483646 h 1617"/>
              <a:gd name="T6" fmla="*/ 2147483646 w 2438"/>
              <a:gd name="T7" fmla="*/ 2147483646 h 1617"/>
              <a:gd name="T8" fmla="*/ 2147483646 w 2438"/>
              <a:gd name="T9" fmla="*/ 2147483646 h 1617"/>
              <a:gd name="T10" fmla="*/ 2147483646 w 2438"/>
              <a:gd name="T11" fmla="*/ 2147483646 h 1617"/>
              <a:gd name="T12" fmla="*/ 2147483646 w 2438"/>
              <a:gd name="T13" fmla="*/ 2147483646 h 1617"/>
              <a:gd name="T14" fmla="*/ 2147483646 w 2438"/>
              <a:gd name="T15" fmla="*/ 2147483646 h 1617"/>
              <a:gd name="T16" fmla="*/ 2147483646 w 2438"/>
              <a:gd name="T17" fmla="*/ 2147483646 h 1617"/>
              <a:gd name="T18" fmla="*/ 2147483646 w 2438"/>
              <a:gd name="T19" fmla="*/ 2147483646 h 1617"/>
              <a:gd name="T20" fmla="*/ 2147483646 w 2438"/>
              <a:gd name="T21" fmla="*/ 2147483646 h 1617"/>
              <a:gd name="T22" fmla="*/ 2147483646 w 2438"/>
              <a:gd name="T23" fmla="*/ 2147483646 h 1617"/>
              <a:gd name="T24" fmla="*/ 2147483646 w 2438"/>
              <a:gd name="T25" fmla="*/ 2147483646 h 1617"/>
              <a:gd name="T26" fmla="*/ 2147483646 w 2438"/>
              <a:gd name="T27" fmla="*/ 2147483646 h 1617"/>
              <a:gd name="T28" fmla="*/ 2147483646 w 2438"/>
              <a:gd name="T29" fmla="*/ 2147483646 h 1617"/>
              <a:gd name="T30" fmla="*/ 2147483646 w 2438"/>
              <a:gd name="T31" fmla="*/ 2147483646 h 1617"/>
              <a:gd name="T32" fmla="*/ 2147483646 w 2438"/>
              <a:gd name="T33" fmla="*/ 2147483646 h 1617"/>
              <a:gd name="T34" fmla="*/ 2147483646 w 2438"/>
              <a:gd name="T35" fmla="*/ 2147483646 h 1617"/>
              <a:gd name="T36" fmla="*/ 2147483646 w 2438"/>
              <a:gd name="T37" fmla="*/ 2147483646 h 1617"/>
              <a:gd name="T38" fmla="*/ 2147483646 w 2438"/>
              <a:gd name="T39" fmla="*/ 2147483646 h 1617"/>
              <a:gd name="T40" fmla="*/ 2147483646 w 2438"/>
              <a:gd name="T41" fmla="*/ 2147483646 h 1617"/>
              <a:gd name="T42" fmla="*/ 2147483646 w 2438"/>
              <a:gd name="T43" fmla="*/ 2147483646 h 1617"/>
              <a:gd name="T44" fmla="*/ 2147483646 w 2438"/>
              <a:gd name="T45" fmla="*/ 2147483646 h 1617"/>
              <a:gd name="T46" fmla="*/ 2147483646 w 2438"/>
              <a:gd name="T47" fmla="*/ 2147483646 h 1617"/>
              <a:gd name="T48" fmla="*/ 2147483646 w 2438"/>
              <a:gd name="T49" fmla="*/ 2147483646 h 1617"/>
              <a:gd name="T50" fmla="*/ 2147483646 w 2438"/>
              <a:gd name="T51" fmla="*/ 2147483646 h 1617"/>
              <a:gd name="T52" fmla="*/ 2147483646 w 2438"/>
              <a:gd name="T53" fmla="*/ 2147483646 h 1617"/>
              <a:gd name="T54" fmla="*/ 2147483646 w 2438"/>
              <a:gd name="T55" fmla="*/ 2147483646 h 1617"/>
              <a:gd name="T56" fmla="*/ 2147483646 w 2438"/>
              <a:gd name="T57" fmla="*/ 2147483646 h 1617"/>
              <a:gd name="T58" fmla="*/ 2147483646 w 2438"/>
              <a:gd name="T59" fmla="*/ 2147483646 h 1617"/>
              <a:gd name="T60" fmla="*/ 2147483646 w 2438"/>
              <a:gd name="T61" fmla="*/ 2147483646 h 1617"/>
              <a:gd name="T62" fmla="*/ 2147483646 w 2438"/>
              <a:gd name="T63" fmla="*/ 2147483646 h 1617"/>
              <a:gd name="T64" fmla="*/ 2147483646 w 2438"/>
              <a:gd name="T65" fmla="*/ 2147483646 h 1617"/>
              <a:gd name="T66" fmla="*/ 2147483646 w 2438"/>
              <a:gd name="T67" fmla="*/ 2147483646 h 1617"/>
              <a:gd name="T68" fmla="*/ 2147483646 w 2438"/>
              <a:gd name="T69" fmla="*/ 2147483646 h 1617"/>
              <a:gd name="T70" fmla="*/ 2147483646 w 2438"/>
              <a:gd name="T71" fmla="*/ 2147483646 h 1617"/>
              <a:gd name="T72" fmla="*/ 2147483646 w 2438"/>
              <a:gd name="T73" fmla="*/ 2147483646 h 1617"/>
              <a:gd name="T74" fmla="*/ 2147483646 w 2438"/>
              <a:gd name="T75" fmla="*/ 2147483646 h 1617"/>
              <a:gd name="T76" fmla="*/ 2147483646 w 2438"/>
              <a:gd name="T77" fmla="*/ 2147483646 h 1617"/>
              <a:gd name="T78" fmla="*/ 2147483646 w 2438"/>
              <a:gd name="T79" fmla="*/ 0 h 1617"/>
              <a:gd name="T80" fmla="*/ 2147483646 w 2438"/>
              <a:gd name="T81" fmla="*/ 0 h 1617"/>
              <a:gd name="T82" fmla="*/ 2147483646 w 2438"/>
              <a:gd name="T83" fmla="*/ 0 h 1617"/>
              <a:gd name="T84" fmla="*/ 2147483646 w 2438"/>
              <a:gd name="T85" fmla="*/ 0 h 1617"/>
              <a:gd name="T86" fmla="*/ 2147483646 w 2438"/>
              <a:gd name="T87" fmla="*/ 0 h 1617"/>
              <a:gd name="T88" fmla="*/ 2147483646 w 2438"/>
              <a:gd name="T89" fmla="*/ 0 h 1617"/>
              <a:gd name="T90" fmla="*/ 2147483646 w 2438"/>
              <a:gd name="T91" fmla="*/ 2147483646 h 1617"/>
              <a:gd name="T92" fmla="*/ 2147483646 w 2438"/>
              <a:gd name="T93" fmla="*/ 2147483646 h 1617"/>
              <a:gd name="T94" fmla="*/ 2147483646 w 2438"/>
              <a:gd name="T95" fmla="*/ 2147483646 h 1617"/>
              <a:gd name="T96" fmla="*/ 2147483646 w 2438"/>
              <a:gd name="T97" fmla="*/ 2147483646 h 1617"/>
              <a:gd name="T98" fmla="*/ 2147483646 w 2438"/>
              <a:gd name="T99" fmla="*/ 2147483646 h 1617"/>
              <a:gd name="T100" fmla="*/ 2147483646 w 2438"/>
              <a:gd name="T101" fmla="*/ 2147483646 h 1617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2438" h="1617">
                <a:moveTo>
                  <a:pt x="0" y="345"/>
                </a:moveTo>
                <a:lnTo>
                  <a:pt x="44" y="1616"/>
                </a:lnTo>
                <a:lnTo>
                  <a:pt x="99" y="1485"/>
                </a:lnTo>
                <a:lnTo>
                  <a:pt x="144" y="1354"/>
                </a:lnTo>
                <a:lnTo>
                  <a:pt x="199" y="1235"/>
                </a:lnTo>
                <a:lnTo>
                  <a:pt x="243" y="1128"/>
                </a:lnTo>
                <a:lnTo>
                  <a:pt x="298" y="1034"/>
                </a:lnTo>
                <a:lnTo>
                  <a:pt x="342" y="939"/>
                </a:lnTo>
                <a:lnTo>
                  <a:pt x="386" y="855"/>
                </a:lnTo>
                <a:lnTo>
                  <a:pt x="441" y="772"/>
                </a:lnTo>
                <a:lnTo>
                  <a:pt x="485" y="700"/>
                </a:lnTo>
                <a:lnTo>
                  <a:pt x="541" y="629"/>
                </a:lnTo>
                <a:lnTo>
                  <a:pt x="584" y="571"/>
                </a:lnTo>
                <a:lnTo>
                  <a:pt x="629" y="511"/>
                </a:lnTo>
                <a:lnTo>
                  <a:pt x="683" y="463"/>
                </a:lnTo>
                <a:lnTo>
                  <a:pt x="728" y="416"/>
                </a:lnTo>
                <a:lnTo>
                  <a:pt x="783" y="368"/>
                </a:lnTo>
                <a:lnTo>
                  <a:pt x="827" y="332"/>
                </a:lnTo>
                <a:lnTo>
                  <a:pt x="882" y="297"/>
                </a:lnTo>
                <a:lnTo>
                  <a:pt x="926" y="261"/>
                </a:lnTo>
                <a:lnTo>
                  <a:pt x="971" y="237"/>
                </a:lnTo>
                <a:lnTo>
                  <a:pt x="1026" y="202"/>
                </a:lnTo>
                <a:lnTo>
                  <a:pt x="1070" y="178"/>
                </a:lnTo>
                <a:lnTo>
                  <a:pt x="1125" y="154"/>
                </a:lnTo>
                <a:lnTo>
                  <a:pt x="1168" y="131"/>
                </a:lnTo>
                <a:lnTo>
                  <a:pt x="1213" y="119"/>
                </a:lnTo>
                <a:lnTo>
                  <a:pt x="1268" y="95"/>
                </a:lnTo>
                <a:lnTo>
                  <a:pt x="1312" y="83"/>
                </a:lnTo>
                <a:lnTo>
                  <a:pt x="1367" y="71"/>
                </a:lnTo>
                <a:lnTo>
                  <a:pt x="1411" y="60"/>
                </a:lnTo>
                <a:lnTo>
                  <a:pt x="1466" y="48"/>
                </a:lnTo>
                <a:lnTo>
                  <a:pt x="1511" y="35"/>
                </a:lnTo>
                <a:lnTo>
                  <a:pt x="1555" y="35"/>
                </a:lnTo>
                <a:lnTo>
                  <a:pt x="1610" y="23"/>
                </a:lnTo>
                <a:lnTo>
                  <a:pt x="1654" y="23"/>
                </a:lnTo>
                <a:lnTo>
                  <a:pt x="1709" y="12"/>
                </a:lnTo>
                <a:lnTo>
                  <a:pt x="1754" y="12"/>
                </a:lnTo>
                <a:lnTo>
                  <a:pt x="1808" y="12"/>
                </a:lnTo>
                <a:lnTo>
                  <a:pt x="1853" y="12"/>
                </a:lnTo>
                <a:lnTo>
                  <a:pt x="1896" y="0"/>
                </a:lnTo>
                <a:lnTo>
                  <a:pt x="1952" y="0"/>
                </a:lnTo>
                <a:lnTo>
                  <a:pt x="1996" y="0"/>
                </a:lnTo>
                <a:lnTo>
                  <a:pt x="2050" y="0"/>
                </a:lnTo>
                <a:lnTo>
                  <a:pt x="2095" y="0"/>
                </a:lnTo>
                <a:lnTo>
                  <a:pt x="2139" y="0"/>
                </a:lnTo>
                <a:lnTo>
                  <a:pt x="2194" y="12"/>
                </a:lnTo>
                <a:lnTo>
                  <a:pt x="2238" y="12"/>
                </a:lnTo>
                <a:lnTo>
                  <a:pt x="2293" y="12"/>
                </a:lnTo>
                <a:lnTo>
                  <a:pt x="2338" y="12"/>
                </a:lnTo>
                <a:lnTo>
                  <a:pt x="2393" y="12"/>
                </a:lnTo>
                <a:lnTo>
                  <a:pt x="2437" y="23"/>
                </a:lnTo>
              </a:path>
            </a:pathLst>
          </a:custGeom>
          <a:noFill/>
          <a:ln w="28575" cap="rnd" cmpd="sng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DFCA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52239" name="Group 17"/>
          <p:cNvGrpSpPr>
            <a:grpSpLocks/>
          </p:cNvGrpSpPr>
          <p:nvPr/>
        </p:nvGrpSpPr>
        <p:grpSpPr bwMode="auto">
          <a:xfrm>
            <a:off x="6800850" y="2378075"/>
            <a:ext cx="0" cy="2549525"/>
            <a:chOff x="4284" y="1654"/>
            <a:chExt cx="0" cy="1606"/>
          </a:xfrm>
        </p:grpSpPr>
        <p:sp>
          <p:nvSpPr>
            <p:cNvPr id="52246" name="Line 18"/>
            <p:cNvSpPr>
              <a:spLocks noChangeShapeType="1"/>
            </p:cNvSpPr>
            <p:nvPr/>
          </p:nvSpPr>
          <p:spPr bwMode="auto">
            <a:xfrm>
              <a:off x="4284" y="1654"/>
              <a:ext cx="0" cy="0"/>
            </a:xfrm>
            <a:prstGeom prst="line">
              <a:avLst/>
            </a:prstGeom>
            <a:noFill/>
            <a:ln w="25400">
              <a:solidFill>
                <a:srgbClr val="FAFD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2247" name="Line 19"/>
            <p:cNvSpPr>
              <a:spLocks noChangeShapeType="1"/>
            </p:cNvSpPr>
            <p:nvPr/>
          </p:nvSpPr>
          <p:spPr bwMode="auto">
            <a:xfrm>
              <a:off x="4284" y="1730"/>
              <a:ext cx="0" cy="0"/>
            </a:xfrm>
            <a:prstGeom prst="line">
              <a:avLst/>
            </a:prstGeom>
            <a:noFill/>
            <a:ln w="25400">
              <a:solidFill>
                <a:srgbClr val="FAFD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2248" name="Line 20"/>
            <p:cNvSpPr>
              <a:spLocks noChangeShapeType="1"/>
            </p:cNvSpPr>
            <p:nvPr/>
          </p:nvSpPr>
          <p:spPr bwMode="auto">
            <a:xfrm>
              <a:off x="4284" y="1806"/>
              <a:ext cx="0" cy="0"/>
            </a:xfrm>
            <a:prstGeom prst="line">
              <a:avLst/>
            </a:prstGeom>
            <a:noFill/>
            <a:ln w="25400">
              <a:solidFill>
                <a:srgbClr val="FAFD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2249" name="Line 21"/>
            <p:cNvSpPr>
              <a:spLocks noChangeShapeType="1"/>
            </p:cNvSpPr>
            <p:nvPr/>
          </p:nvSpPr>
          <p:spPr bwMode="auto">
            <a:xfrm>
              <a:off x="4284" y="1883"/>
              <a:ext cx="0" cy="0"/>
            </a:xfrm>
            <a:prstGeom prst="line">
              <a:avLst/>
            </a:prstGeom>
            <a:noFill/>
            <a:ln w="25400">
              <a:solidFill>
                <a:srgbClr val="FAFD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2250" name="Line 22"/>
            <p:cNvSpPr>
              <a:spLocks noChangeShapeType="1"/>
            </p:cNvSpPr>
            <p:nvPr/>
          </p:nvSpPr>
          <p:spPr bwMode="auto">
            <a:xfrm>
              <a:off x="4284" y="1959"/>
              <a:ext cx="0" cy="0"/>
            </a:xfrm>
            <a:prstGeom prst="line">
              <a:avLst/>
            </a:prstGeom>
            <a:noFill/>
            <a:ln w="25400">
              <a:solidFill>
                <a:srgbClr val="FAFD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2251" name="Line 23"/>
            <p:cNvSpPr>
              <a:spLocks noChangeShapeType="1"/>
            </p:cNvSpPr>
            <p:nvPr/>
          </p:nvSpPr>
          <p:spPr bwMode="auto">
            <a:xfrm>
              <a:off x="4284" y="2036"/>
              <a:ext cx="0" cy="0"/>
            </a:xfrm>
            <a:prstGeom prst="line">
              <a:avLst/>
            </a:prstGeom>
            <a:noFill/>
            <a:ln w="25400">
              <a:solidFill>
                <a:srgbClr val="FAFD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2252" name="Line 24"/>
            <p:cNvSpPr>
              <a:spLocks noChangeShapeType="1"/>
            </p:cNvSpPr>
            <p:nvPr/>
          </p:nvSpPr>
          <p:spPr bwMode="auto">
            <a:xfrm>
              <a:off x="4284" y="2112"/>
              <a:ext cx="0" cy="0"/>
            </a:xfrm>
            <a:prstGeom prst="line">
              <a:avLst/>
            </a:prstGeom>
            <a:noFill/>
            <a:ln w="25400">
              <a:solidFill>
                <a:srgbClr val="FAFD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2253" name="Line 25"/>
            <p:cNvSpPr>
              <a:spLocks noChangeShapeType="1"/>
            </p:cNvSpPr>
            <p:nvPr/>
          </p:nvSpPr>
          <p:spPr bwMode="auto">
            <a:xfrm>
              <a:off x="4284" y="2189"/>
              <a:ext cx="0" cy="0"/>
            </a:xfrm>
            <a:prstGeom prst="line">
              <a:avLst/>
            </a:prstGeom>
            <a:noFill/>
            <a:ln w="25400">
              <a:solidFill>
                <a:srgbClr val="FAFD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2254" name="Line 26"/>
            <p:cNvSpPr>
              <a:spLocks noChangeShapeType="1"/>
            </p:cNvSpPr>
            <p:nvPr/>
          </p:nvSpPr>
          <p:spPr bwMode="auto">
            <a:xfrm>
              <a:off x="4284" y="2266"/>
              <a:ext cx="0" cy="0"/>
            </a:xfrm>
            <a:prstGeom prst="line">
              <a:avLst/>
            </a:prstGeom>
            <a:noFill/>
            <a:ln w="25400">
              <a:solidFill>
                <a:srgbClr val="FAFD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2255" name="Line 27"/>
            <p:cNvSpPr>
              <a:spLocks noChangeShapeType="1"/>
            </p:cNvSpPr>
            <p:nvPr/>
          </p:nvSpPr>
          <p:spPr bwMode="auto">
            <a:xfrm>
              <a:off x="4284" y="2342"/>
              <a:ext cx="0" cy="0"/>
            </a:xfrm>
            <a:prstGeom prst="line">
              <a:avLst/>
            </a:prstGeom>
            <a:noFill/>
            <a:ln w="25400">
              <a:solidFill>
                <a:srgbClr val="FAFD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2256" name="Line 28"/>
            <p:cNvSpPr>
              <a:spLocks noChangeShapeType="1"/>
            </p:cNvSpPr>
            <p:nvPr/>
          </p:nvSpPr>
          <p:spPr bwMode="auto">
            <a:xfrm>
              <a:off x="4284" y="2420"/>
              <a:ext cx="0" cy="0"/>
            </a:xfrm>
            <a:prstGeom prst="line">
              <a:avLst/>
            </a:prstGeom>
            <a:noFill/>
            <a:ln w="25400">
              <a:solidFill>
                <a:srgbClr val="FAFD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2257" name="Line 29"/>
            <p:cNvSpPr>
              <a:spLocks noChangeShapeType="1"/>
            </p:cNvSpPr>
            <p:nvPr/>
          </p:nvSpPr>
          <p:spPr bwMode="auto">
            <a:xfrm>
              <a:off x="4284" y="2494"/>
              <a:ext cx="0" cy="0"/>
            </a:xfrm>
            <a:prstGeom prst="line">
              <a:avLst/>
            </a:prstGeom>
            <a:noFill/>
            <a:ln w="25400">
              <a:solidFill>
                <a:srgbClr val="FAFD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2258" name="Line 30"/>
            <p:cNvSpPr>
              <a:spLocks noChangeShapeType="1"/>
            </p:cNvSpPr>
            <p:nvPr/>
          </p:nvSpPr>
          <p:spPr bwMode="auto">
            <a:xfrm>
              <a:off x="4284" y="2570"/>
              <a:ext cx="0" cy="0"/>
            </a:xfrm>
            <a:prstGeom prst="line">
              <a:avLst/>
            </a:prstGeom>
            <a:noFill/>
            <a:ln w="25400">
              <a:solidFill>
                <a:srgbClr val="FAFD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2259" name="Line 31"/>
            <p:cNvSpPr>
              <a:spLocks noChangeShapeType="1"/>
            </p:cNvSpPr>
            <p:nvPr/>
          </p:nvSpPr>
          <p:spPr bwMode="auto">
            <a:xfrm>
              <a:off x="4284" y="2649"/>
              <a:ext cx="0" cy="0"/>
            </a:xfrm>
            <a:prstGeom prst="line">
              <a:avLst/>
            </a:prstGeom>
            <a:noFill/>
            <a:ln w="25400">
              <a:solidFill>
                <a:srgbClr val="FAFD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2260" name="Line 32"/>
            <p:cNvSpPr>
              <a:spLocks noChangeShapeType="1"/>
            </p:cNvSpPr>
            <p:nvPr/>
          </p:nvSpPr>
          <p:spPr bwMode="auto">
            <a:xfrm>
              <a:off x="4284" y="2725"/>
              <a:ext cx="0" cy="0"/>
            </a:xfrm>
            <a:prstGeom prst="line">
              <a:avLst/>
            </a:prstGeom>
            <a:noFill/>
            <a:ln w="25400">
              <a:solidFill>
                <a:srgbClr val="FAFD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2261" name="Line 33"/>
            <p:cNvSpPr>
              <a:spLocks noChangeShapeType="1"/>
            </p:cNvSpPr>
            <p:nvPr/>
          </p:nvSpPr>
          <p:spPr bwMode="auto">
            <a:xfrm>
              <a:off x="4284" y="2802"/>
              <a:ext cx="0" cy="0"/>
            </a:xfrm>
            <a:prstGeom prst="line">
              <a:avLst/>
            </a:prstGeom>
            <a:noFill/>
            <a:ln w="25400">
              <a:solidFill>
                <a:srgbClr val="FAFD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2262" name="Line 34"/>
            <p:cNvSpPr>
              <a:spLocks noChangeShapeType="1"/>
            </p:cNvSpPr>
            <p:nvPr/>
          </p:nvSpPr>
          <p:spPr bwMode="auto">
            <a:xfrm>
              <a:off x="4284" y="2877"/>
              <a:ext cx="0" cy="0"/>
            </a:xfrm>
            <a:prstGeom prst="line">
              <a:avLst/>
            </a:prstGeom>
            <a:noFill/>
            <a:ln w="25400">
              <a:solidFill>
                <a:srgbClr val="FAFD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2263" name="Line 35"/>
            <p:cNvSpPr>
              <a:spLocks noChangeShapeType="1"/>
            </p:cNvSpPr>
            <p:nvPr/>
          </p:nvSpPr>
          <p:spPr bwMode="auto">
            <a:xfrm>
              <a:off x="4284" y="2953"/>
              <a:ext cx="0" cy="0"/>
            </a:xfrm>
            <a:prstGeom prst="line">
              <a:avLst/>
            </a:prstGeom>
            <a:noFill/>
            <a:ln w="25400">
              <a:solidFill>
                <a:srgbClr val="FAFD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2264" name="Line 36"/>
            <p:cNvSpPr>
              <a:spLocks noChangeShapeType="1"/>
            </p:cNvSpPr>
            <p:nvPr/>
          </p:nvSpPr>
          <p:spPr bwMode="auto">
            <a:xfrm>
              <a:off x="4284" y="3031"/>
              <a:ext cx="0" cy="0"/>
            </a:xfrm>
            <a:prstGeom prst="line">
              <a:avLst/>
            </a:prstGeom>
            <a:noFill/>
            <a:ln w="25400">
              <a:solidFill>
                <a:srgbClr val="FAFD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2265" name="Line 37"/>
            <p:cNvSpPr>
              <a:spLocks noChangeShapeType="1"/>
            </p:cNvSpPr>
            <p:nvPr/>
          </p:nvSpPr>
          <p:spPr bwMode="auto">
            <a:xfrm>
              <a:off x="4284" y="3109"/>
              <a:ext cx="0" cy="0"/>
            </a:xfrm>
            <a:prstGeom prst="line">
              <a:avLst/>
            </a:prstGeom>
            <a:noFill/>
            <a:ln w="25400">
              <a:solidFill>
                <a:srgbClr val="FAFD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2266" name="Line 38"/>
            <p:cNvSpPr>
              <a:spLocks noChangeShapeType="1"/>
            </p:cNvSpPr>
            <p:nvPr/>
          </p:nvSpPr>
          <p:spPr bwMode="auto">
            <a:xfrm>
              <a:off x="4284" y="3185"/>
              <a:ext cx="0" cy="0"/>
            </a:xfrm>
            <a:prstGeom prst="line">
              <a:avLst/>
            </a:prstGeom>
            <a:noFill/>
            <a:ln w="25400">
              <a:solidFill>
                <a:srgbClr val="FAFD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2267" name="Line 39"/>
            <p:cNvSpPr>
              <a:spLocks noChangeShapeType="1"/>
            </p:cNvSpPr>
            <p:nvPr/>
          </p:nvSpPr>
          <p:spPr bwMode="auto">
            <a:xfrm>
              <a:off x="4284" y="3260"/>
              <a:ext cx="0" cy="0"/>
            </a:xfrm>
            <a:prstGeom prst="line">
              <a:avLst/>
            </a:prstGeom>
            <a:noFill/>
            <a:ln w="25400">
              <a:solidFill>
                <a:srgbClr val="FAFD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52240" name="Line 40"/>
          <p:cNvSpPr>
            <a:spLocks noChangeShapeType="1"/>
          </p:cNvSpPr>
          <p:nvPr/>
        </p:nvSpPr>
        <p:spPr bwMode="auto">
          <a:xfrm>
            <a:off x="3602038" y="2952750"/>
            <a:ext cx="3856037" cy="0"/>
          </a:xfrm>
          <a:prstGeom prst="line">
            <a:avLst/>
          </a:prstGeom>
          <a:noFill/>
          <a:ln w="25400">
            <a:solidFill>
              <a:srgbClr val="FF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2241" name="Rectangle 41"/>
          <p:cNvSpPr>
            <a:spLocks noChangeArrowheads="1"/>
          </p:cNvSpPr>
          <p:nvPr/>
        </p:nvSpPr>
        <p:spPr bwMode="auto">
          <a:xfrm>
            <a:off x="2690813" y="2728913"/>
            <a:ext cx="10461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DFCA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FAFD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ru-RU" altLang="es-ES" sz="2000" u="none">
                <a:solidFill>
                  <a:srgbClr val="FFFFFF"/>
                </a:solidFill>
                <a:latin typeface="Times New Roman" pitchFamily="18" charset="0"/>
              </a:rPr>
              <a:t>Начало</a:t>
            </a:r>
            <a:endParaRPr lang="es-ES" altLang="es-ES" sz="20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sp useBgFill="1">
        <p:nvSpPr>
          <p:cNvPr id="52242" name="Rectangle 42"/>
          <p:cNvSpPr>
            <a:spLocks noChangeArrowheads="1"/>
          </p:cNvSpPr>
          <p:nvPr/>
        </p:nvSpPr>
        <p:spPr bwMode="auto">
          <a:xfrm>
            <a:off x="4191000" y="4086225"/>
            <a:ext cx="1768475" cy="644525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rgbClr val="FAFD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2000" u="none">
                <a:solidFill>
                  <a:srgbClr val="FFFFFF"/>
                </a:solidFill>
                <a:latin typeface="Times New Roman" pitchFamily="18" charset="0"/>
              </a:rPr>
              <a:t>Негативное влияние</a:t>
            </a:r>
            <a:endParaRPr lang="es-ES" altLang="es-ES" sz="20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sp useBgFill="1">
        <p:nvSpPr>
          <p:cNvPr id="52243" name="Rectangle 43"/>
          <p:cNvSpPr>
            <a:spLocks noChangeArrowheads="1"/>
          </p:cNvSpPr>
          <p:nvPr/>
        </p:nvSpPr>
        <p:spPr bwMode="auto">
          <a:xfrm>
            <a:off x="5673725" y="2514600"/>
            <a:ext cx="2479675" cy="644525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rgbClr val="FAFD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2000" u="none">
                <a:solidFill>
                  <a:srgbClr val="FFFFFF"/>
                </a:solidFill>
                <a:latin typeface="Times New Roman" pitchFamily="18" charset="0"/>
              </a:rPr>
              <a:t>Позитивное влияние</a:t>
            </a:r>
            <a:endParaRPr lang="es-ES" altLang="es-ES" sz="20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2244" name="Rectangle 44"/>
          <p:cNvSpPr>
            <a:spLocks noChangeArrowheads="1"/>
          </p:cNvSpPr>
          <p:nvPr/>
        </p:nvSpPr>
        <p:spPr bwMode="auto">
          <a:xfrm>
            <a:off x="4765675" y="4981575"/>
            <a:ext cx="3413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DFCA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s-ES_tradnl" altLang="es-ES" sz="1800" u="none">
                <a:solidFill>
                  <a:srgbClr val="FFFFFF"/>
                </a:solidFill>
                <a:latin typeface="Times New Roman" pitchFamily="18" charset="0"/>
              </a:rPr>
              <a:t>t</a:t>
            </a:r>
            <a:r>
              <a:rPr lang="es-ES_tradnl" altLang="es-ES" sz="1800" u="none" baseline="-25000">
                <a:solidFill>
                  <a:srgbClr val="FFFFFF"/>
                </a:solidFill>
                <a:latin typeface="Times New Roman" pitchFamily="18" charset="0"/>
              </a:rPr>
              <a:t>n</a:t>
            </a:r>
          </a:p>
        </p:txBody>
      </p:sp>
      <p:sp>
        <p:nvSpPr>
          <p:cNvPr id="52245" name="Rectangle 45"/>
          <p:cNvSpPr>
            <a:spLocks noChangeArrowheads="1"/>
          </p:cNvSpPr>
          <p:nvPr/>
        </p:nvSpPr>
        <p:spPr bwMode="auto">
          <a:xfrm>
            <a:off x="6670675" y="5002213"/>
            <a:ext cx="319088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DFCA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s-ES_tradnl" altLang="es-ES" sz="1600" u="none">
                <a:solidFill>
                  <a:srgbClr val="FFFFFF"/>
                </a:solidFill>
                <a:latin typeface="Times New Roman" pitchFamily="18" charset="0"/>
              </a:rPr>
              <a:t>t</a:t>
            </a:r>
            <a:r>
              <a:rPr lang="es-ES_tradnl" altLang="es-ES" sz="1600" u="none" baseline="-25000">
                <a:solidFill>
                  <a:srgbClr val="FFFFFF"/>
                </a:solidFill>
                <a:latin typeface="Times New Roman" pitchFamily="18" charset="0"/>
              </a:rPr>
              <a:t>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10645775" cy="1104900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</a:extLst>
        </p:spPr>
        <p:txBody>
          <a:bodyPr lIns="90488" tIns="44450" rIns="90488" bIns="44450"/>
          <a:lstStyle/>
          <a:p>
            <a:pPr defTabSz="914400"/>
            <a:r>
              <a:rPr lang="ru-RU" altLang="es-ES" sz="3600" smtClean="0">
                <a:solidFill>
                  <a:srgbClr val="FFFFFF"/>
                </a:solidFill>
                <a:latin typeface="Times New Roman" pitchFamily="18" charset="0"/>
              </a:rPr>
              <a:t>Характеристики динамического процесса</a:t>
            </a:r>
            <a:endParaRPr lang="es-ES_tradnl" altLang="es-ES" sz="36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2286000" y="6673850"/>
            <a:ext cx="6149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DFCA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s-ES_tradnl" altLang="es-ES" sz="1800" u="none">
                <a:solidFill>
                  <a:srgbClr val="FFFFFF"/>
                </a:solidFill>
                <a:latin typeface="Times New Roman" pitchFamily="18" charset="0"/>
              </a:rPr>
              <a:t>Busso &amp; Thomas. </a:t>
            </a:r>
            <a:r>
              <a:rPr lang="es-ES_tradnl" altLang="es-ES" sz="1800" i="1" u="none">
                <a:solidFill>
                  <a:srgbClr val="FFFFFF"/>
                </a:solidFill>
                <a:latin typeface="Times New Roman" pitchFamily="18" charset="0"/>
              </a:rPr>
              <a:t>Int. J. Sports Physiol.</a:t>
            </a:r>
            <a:r>
              <a:rPr lang="es-ES_tradnl" altLang="es-ES" sz="1800" u="none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s-ES_tradnl" altLang="es-ES" sz="1800" i="1" u="none">
                <a:solidFill>
                  <a:srgbClr val="FFFFFF"/>
                </a:solidFill>
                <a:latin typeface="Times New Roman" pitchFamily="18" charset="0"/>
              </a:rPr>
              <a:t>Perf. </a:t>
            </a:r>
            <a:r>
              <a:rPr lang="es-ES_tradnl" altLang="es-ES" sz="1800" u="none">
                <a:solidFill>
                  <a:srgbClr val="FFFFFF"/>
                </a:solidFill>
                <a:latin typeface="Times New Roman" pitchFamily="18" charset="0"/>
              </a:rPr>
              <a:t>1: 400-405, 2006</a:t>
            </a:r>
          </a:p>
        </p:txBody>
      </p:sp>
      <p:grpSp>
        <p:nvGrpSpPr>
          <p:cNvPr id="53252" name="Group 4"/>
          <p:cNvGrpSpPr>
            <a:grpSpLocks/>
          </p:cNvGrpSpPr>
          <p:nvPr/>
        </p:nvGrpSpPr>
        <p:grpSpPr bwMode="auto">
          <a:xfrm>
            <a:off x="1135063" y="2057400"/>
            <a:ext cx="8724900" cy="3203575"/>
            <a:chOff x="781" y="1488"/>
            <a:chExt cx="5496" cy="2018"/>
          </a:xfrm>
        </p:grpSpPr>
        <p:sp>
          <p:nvSpPr>
            <p:cNvPr id="53253" name="Line 5"/>
            <p:cNvSpPr>
              <a:spLocks noChangeShapeType="1"/>
            </p:cNvSpPr>
            <p:nvPr/>
          </p:nvSpPr>
          <p:spPr bwMode="auto">
            <a:xfrm>
              <a:off x="818" y="1704"/>
              <a:ext cx="0" cy="984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3254" name="Rectangle 6"/>
            <p:cNvSpPr>
              <a:spLocks noChangeArrowheads="1"/>
            </p:cNvSpPr>
            <p:nvPr/>
          </p:nvSpPr>
          <p:spPr bwMode="auto">
            <a:xfrm>
              <a:off x="866" y="2208"/>
              <a:ext cx="160" cy="480"/>
            </a:xfrm>
            <a:prstGeom prst="rect">
              <a:avLst/>
            </a:prstGeom>
            <a:solidFill>
              <a:srgbClr val="FE9B0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s-ES" altLang="es-ES" sz="3600">
                <a:solidFill>
                  <a:srgbClr val="FFFFFF"/>
                </a:solidFill>
              </a:endParaRPr>
            </a:p>
          </p:txBody>
        </p:sp>
        <p:sp>
          <p:nvSpPr>
            <p:cNvPr id="53255" name="Rectangle 7"/>
            <p:cNvSpPr>
              <a:spLocks noChangeArrowheads="1"/>
            </p:cNvSpPr>
            <p:nvPr/>
          </p:nvSpPr>
          <p:spPr bwMode="auto">
            <a:xfrm>
              <a:off x="1026" y="2064"/>
              <a:ext cx="160" cy="624"/>
            </a:xfrm>
            <a:prstGeom prst="rect">
              <a:avLst/>
            </a:prstGeom>
            <a:solidFill>
              <a:srgbClr val="FE9B0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s-ES" altLang="es-ES" sz="3600">
                <a:solidFill>
                  <a:srgbClr val="FFFFFF"/>
                </a:solidFill>
              </a:endParaRPr>
            </a:p>
          </p:txBody>
        </p:sp>
        <p:sp>
          <p:nvSpPr>
            <p:cNvPr id="53256" name="Rectangle 8"/>
            <p:cNvSpPr>
              <a:spLocks noChangeArrowheads="1"/>
            </p:cNvSpPr>
            <p:nvPr/>
          </p:nvSpPr>
          <p:spPr bwMode="auto">
            <a:xfrm>
              <a:off x="1170" y="1920"/>
              <a:ext cx="160" cy="768"/>
            </a:xfrm>
            <a:prstGeom prst="rect">
              <a:avLst/>
            </a:prstGeom>
            <a:solidFill>
              <a:srgbClr val="FE9B0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s-ES" altLang="es-ES" sz="3600">
                <a:solidFill>
                  <a:srgbClr val="FFFFFF"/>
                </a:solidFill>
              </a:endParaRPr>
            </a:p>
          </p:txBody>
        </p:sp>
        <p:sp>
          <p:nvSpPr>
            <p:cNvPr id="53257" name="Rectangle 9"/>
            <p:cNvSpPr>
              <a:spLocks noChangeArrowheads="1"/>
            </p:cNvSpPr>
            <p:nvPr/>
          </p:nvSpPr>
          <p:spPr bwMode="auto">
            <a:xfrm>
              <a:off x="1314" y="1920"/>
              <a:ext cx="160" cy="768"/>
            </a:xfrm>
            <a:prstGeom prst="rect">
              <a:avLst/>
            </a:prstGeom>
            <a:solidFill>
              <a:srgbClr val="FE9B0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s-ES" altLang="es-ES" sz="3600">
                <a:solidFill>
                  <a:srgbClr val="FFFFFF"/>
                </a:solidFill>
              </a:endParaRPr>
            </a:p>
          </p:txBody>
        </p:sp>
        <p:sp>
          <p:nvSpPr>
            <p:cNvPr id="53258" name="Rectangle 10"/>
            <p:cNvSpPr>
              <a:spLocks noChangeArrowheads="1"/>
            </p:cNvSpPr>
            <p:nvPr/>
          </p:nvSpPr>
          <p:spPr bwMode="auto">
            <a:xfrm>
              <a:off x="1458" y="1920"/>
              <a:ext cx="167" cy="768"/>
            </a:xfrm>
            <a:prstGeom prst="rect">
              <a:avLst/>
            </a:prstGeom>
            <a:solidFill>
              <a:srgbClr val="FE9B0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s-ES" altLang="es-ES" sz="3600">
                <a:solidFill>
                  <a:srgbClr val="FFFFFF"/>
                </a:solidFill>
              </a:endParaRPr>
            </a:p>
          </p:txBody>
        </p:sp>
        <p:sp>
          <p:nvSpPr>
            <p:cNvPr id="53259" name="Rectangle 11"/>
            <p:cNvSpPr>
              <a:spLocks noChangeArrowheads="1"/>
            </p:cNvSpPr>
            <p:nvPr/>
          </p:nvSpPr>
          <p:spPr bwMode="auto">
            <a:xfrm>
              <a:off x="1602" y="2064"/>
              <a:ext cx="144" cy="624"/>
            </a:xfrm>
            <a:prstGeom prst="rect">
              <a:avLst/>
            </a:prstGeom>
            <a:solidFill>
              <a:srgbClr val="FE9B0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s-ES" altLang="es-ES" sz="3600">
                <a:solidFill>
                  <a:srgbClr val="FFFFFF"/>
                </a:solidFill>
              </a:endParaRPr>
            </a:p>
          </p:txBody>
        </p:sp>
        <p:sp>
          <p:nvSpPr>
            <p:cNvPr id="53260" name="Rectangle 12"/>
            <p:cNvSpPr>
              <a:spLocks noChangeArrowheads="1"/>
            </p:cNvSpPr>
            <p:nvPr/>
          </p:nvSpPr>
          <p:spPr bwMode="auto">
            <a:xfrm>
              <a:off x="1746" y="2064"/>
              <a:ext cx="160" cy="624"/>
            </a:xfrm>
            <a:prstGeom prst="rect">
              <a:avLst/>
            </a:prstGeom>
            <a:solidFill>
              <a:srgbClr val="FE9B0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s-ES" altLang="es-ES" sz="3600">
                <a:solidFill>
                  <a:srgbClr val="FFFFFF"/>
                </a:solidFill>
              </a:endParaRPr>
            </a:p>
          </p:txBody>
        </p:sp>
        <p:sp>
          <p:nvSpPr>
            <p:cNvPr id="53261" name="Rectangle 13"/>
            <p:cNvSpPr>
              <a:spLocks noChangeArrowheads="1"/>
            </p:cNvSpPr>
            <p:nvPr/>
          </p:nvSpPr>
          <p:spPr bwMode="auto">
            <a:xfrm>
              <a:off x="1890" y="2345"/>
              <a:ext cx="160" cy="343"/>
            </a:xfrm>
            <a:prstGeom prst="rect">
              <a:avLst/>
            </a:prstGeom>
            <a:solidFill>
              <a:srgbClr val="FE9B0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s-ES" altLang="es-ES" sz="3600">
                <a:solidFill>
                  <a:srgbClr val="FFFFFF"/>
                </a:solidFill>
              </a:endParaRPr>
            </a:p>
          </p:txBody>
        </p:sp>
        <p:sp>
          <p:nvSpPr>
            <p:cNvPr id="53262" name="Line 14"/>
            <p:cNvSpPr>
              <a:spLocks noChangeShapeType="1"/>
            </p:cNvSpPr>
            <p:nvPr/>
          </p:nvSpPr>
          <p:spPr bwMode="auto">
            <a:xfrm>
              <a:off x="818" y="2688"/>
              <a:ext cx="1360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3263" name="Rectangle 15"/>
            <p:cNvSpPr>
              <a:spLocks noChangeArrowheads="1"/>
            </p:cNvSpPr>
            <p:nvPr/>
          </p:nvSpPr>
          <p:spPr bwMode="auto">
            <a:xfrm>
              <a:off x="2754" y="1704"/>
              <a:ext cx="1344" cy="984"/>
            </a:xfrm>
            <a:prstGeom prst="rect">
              <a:avLst/>
            </a:prstGeom>
            <a:noFill/>
            <a:ln w="2857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s-ES" altLang="es-ES" sz="3600">
                <a:solidFill>
                  <a:srgbClr val="FFFFFF"/>
                </a:solidFill>
              </a:endParaRPr>
            </a:p>
          </p:txBody>
        </p:sp>
        <p:sp>
          <p:nvSpPr>
            <p:cNvPr id="53264" name="Line 16"/>
            <p:cNvSpPr>
              <a:spLocks noChangeShapeType="1"/>
            </p:cNvSpPr>
            <p:nvPr/>
          </p:nvSpPr>
          <p:spPr bwMode="auto">
            <a:xfrm>
              <a:off x="4770" y="1704"/>
              <a:ext cx="0" cy="984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3265" name="Line 17"/>
            <p:cNvSpPr>
              <a:spLocks noChangeShapeType="1"/>
            </p:cNvSpPr>
            <p:nvPr/>
          </p:nvSpPr>
          <p:spPr bwMode="auto">
            <a:xfrm>
              <a:off x="4770" y="2688"/>
              <a:ext cx="1360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3266" name="Rectangle 18"/>
            <p:cNvSpPr>
              <a:spLocks noChangeArrowheads="1"/>
            </p:cNvSpPr>
            <p:nvPr/>
          </p:nvSpPr>
          <p:spPr bwMode="auto">
            <a:xfrm>
              <a:off x="3282" y="2032"/>
              <a:ext cx="244" cy="3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r>
                <a:rPr lang="es-ES_tradnl" altLang="es-ES" sz="3200" u="none">
                  <a:solidFill>
                    <a:schemeClr val="hlink"/>
                  </a:solidFill>
                  <a:latin typeface="Times New Roman" pitchFamily="18" charset="0"/>
                </a:rPr>
                <a:t>?</a:t>
              </a:r>
              <a:endParaRPr lang="es-ES" altLang="es-ES" sz="3200" u="none">
                <a:solidFill>
                  <a:schemeClr val="hlink"/>
                </a:solidFill>
                <a:latin typeface="Times New Roman" pitchFamily="18" charset="0"/>
              </a:endParaRPr>
            </a:p>
          </p:txBody>
        </p:sp>
        <p:sp>
          <p:nvSpPr>
            <p:cNvPr id="53267" name="Rectangle 19"/>
            <p:cNvSpPr>
              <a:spLocks noChangeArrowheads="1"/>
            </p:cNvSpPr>
            <p:nvPr/>
          </p:nvSpPr>
          <p:spPr bwMode="auto">
            <a:xfrm>
              <a:off x="5993" y="2688"/>
              <a:ext cx="16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r>
                <a:rPr lang="es-ES_tradnl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t</a:t>
              </a:r>
              <a:endParaRPr lang="es-ES" altLang="es-ES" sz="2000" u="none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3268" name="Rectangle 20"/>
            <p:cNvSpPr>
              <a:spLocks noChangeArrowheads="1"/>
            </p:cNvSpPr>
            <p:nvPr/>
          </p:nvSpPr>
          <p:spPr bwMode="auto">
            <a:xfrm>
              <a:off x="2034" y="2697"/>
              <a:ext cx="16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r>
                <a:rPr lang="es-ES_tradnl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t</a:t>
              </a:r>
              <a:endParaRPr lang="es-ES" altLang="es-ES" sz="2000" u="none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3269" name="Line 21"/>
            <p:cNvSpPr>
              <a:spLocks noChangeShapeType="1"/>
            </p:cNvSpPr>
            <p:nvPr/>
          </p:nvSpPr>
          <p:spPr bwMode="auto">
            <a:xfrm>
              <a:off x="2203" y="2208"/>
              <a:ext cx="407" cy="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3270" name="Line 22"/>
            <p:cNvSpPr>
              <a:spLocks noChangeShapeType="1"/>
            </p:cNvSpPr>
            <p:nvPr/>
          </p:nvSpPr>
          <p:spPr bwMode="auto">
            <a:xfrm>
              <a:off x="4242" y="2208"/>
              <a:ext cx="407" cy="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3271" name="Rectangle 23"/>
            <p:cNvSpPr>
              <a:spLocks noChangeArrowheads="1"/>
            </p:cNvSpPr>
            <p:nvPr/>
          </p:nvSpPr>
          <p:spPr bwMode="auto">
            <a:xfrm>
              <a:off x="781" y="1488"/>
              <a:ext cx="57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r>
                <a:rPr lang="ru-RU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Вклад</a:t>
              </a:r>
              <a:endParaRPr lang="es-ES" altLang="es-ES" sz="2000" u="none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3272" name="Rectangle 24"/>
            <p:cNvSpPr>
              <a:spLocks noChangeArrowheads="1"/>
            </p:cNvSpPr>
            <p:nvPr/>
          </p:nvSpPr>
          <p:spPr bwMode="auto">
            <a:xfrm>
              <a:off x="4633" y="1488"/>
              <a:ext cx="83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r>
                <a:rPr lang="ru-RU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Результат</a:t>
              </a:r>
              <a:endParaRPr lang="es-ES" altLang="es-ES" sz="2000" u="none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3273" name="Freeform 25"/>
            <p:cNvSpPr>
              <a:spLocks/>
            </p:cNvSpPr>
            <p:nvPr/>
          </p:nvSpPr>
          <p:spPr bwMode="auto">
            <a:xfrm>
              <a:off x="4866" y="1920"/>
              <a:ext cx="1152" cy="656"/>
            </a:xfrm>
            <a:custGeom>
              <a:avLst/>
              <a:gdLst>
                <a:gd name="T0" fmla="*/ 0 w 1152"/>
                <a:gd name="T1" fmla="*/ 624 h 656"/>
                <a:gd name="T2" fmla="*/ 144 w 1152"/>
                <a:gd name="T3" fmla="*/ 624 h 656"/>
                <a:gd name="T4" fmla="*/ 336 w 1152"/>
                <a:gd name="T5" fmla="*/ 432 h 656"/>
                <a:gd name="T6" fmla="*/ 432 w 1152"/>
                <a:gd name="T7" fmla="*/ 432 h 656"/>
                <a:gd name="T8" fmla="*/ 528 w 1152"/>
                <a:gd name="T9" fmla="*/ 528 h 656"/>
                <a:gd name="T10" fmla="*/ 624 w 1152"/>
                <a:gd name="T11" fmla="*/ 528 h 656"/>
                <a:gd name="T12" fmla="*/ 1008 w 1152"/>
                <a:gd name="T13" fmla="*/ 96 h 656"/>
                <a:gd name="T14" fmla="*/ 1056 w 1152"/>
                <a:gd name="T15" fmla="*/ 48 h 656"/>
                <a:gd name="T16" fmla="*/ 1152 w 1152"/>
                <a:gd name="T17" fmla="*/ 0 h 6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52" h="656">
                  <a:moveTo>
                    <a:pt x="0" y="624"/>
                  </a:moveTo>
                  <a:cubicBezTo>
                    <a:pt x="44" y="640"/>
                    <a:pt x="88" y="656"/>
                    <a:pt x="144" y="624"/>
                  </a:cubicBezTo>
                  <a:cubicBezTo>
                    <a:pt x="200" y="592"/>
                    <a:pt x="288" y="464"/>
                    <a:pt x="336" y="432"/>
                  </a:cubicBezTo>
                  <a:cubicBezTo>
                    <a:pt x="384" y="400"/>
                    <a:pt x="400" y="416"/>
                    <a:pt x="432" y="432"/>
                  </a:cubicBezTo>
                  <a:cubicBezTo>
                    <a:pt x="464" y="448"/>
                    <a:pt x="496" y="512"/>
                    <a:pt x="528" y="528"/>
                  </a:cubicBezTo>
                  <a:cubicBezTo>
                    <a:pt x="560" y="544"/>
                    <a:pt x="544" y="600"/>
                    <a:pt x="624" y="528"/>
                  </a:cubicBezTo>
                  <a:cubicBezTo>
                    <a:pt x="704" y="456"/>
                    <a:pt x="936" y="176"/>
                    <a:pt x="1008" y="96"/>
                  </a:cubicBezTo>
                  <a:cubicBezTo>
                    <a:pt x="1080" y="16"/>
                    <a:pt x="1032" y="64"/>
                    <a:pt x="1056" y="48"/>
                  </a:cubicBezTo>
                  <a:cubicBezTo>
                    <a:pt x="1080" y="32"/>
                    <a:pt x="1116" y="16"/>
                    <a:pt x="1152" y="0"/>
                  </a:cubicBezTo>
                </a:path>
              </a:pathLst>
            </a:custGeom>
            <a:noFill/>
            <a:ln w="28575" cap="flat" cmpd="sng">
              <a:solidFill>
                <a:srgbClr val="00DFCA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3274" name="Rectangle 26"/>
            <p:cNvSpPr>
              <a:spLocks noChangeArrowheads="1"/>
            </p:cNvSpPr>
            <p:nvPr/>
          </p:nvSpPr>
          <p:spPr bwMode="auto">
            <a:xfrm>
              <a:off x="3041" y="1488"/>
              <a:ext cx="73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r>
                <a:rPr lang="ru-RU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Система</a:t>
              </a:r>
              <a:endParaRPr lang="es-ES" altLang="es-ES" sz="2000" u="none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3275" name="Rectangle 27"/>
            <p:cNvSpPr>
              <a:spLocks noChangeArrowheads="1"/>
            </p:cNvSpPr>
            <p:nvPr/>
          </p:nvSpPr>
          <p:spPr bwMode="auto">
            <a:xfrm>
              <a:off x="4866" y="2112"/>
              <a:ext cx="236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r>
                <a:rPr lang="es-ES_tradnl" altLang="es-ES" sz="6000" u="none">
                  <a:solidFill>
                    <a:srgbClr val="FFFFFF"/>
                  </a:solidFill>
                  <a:latin typeface="Times New Roman" pitchFamily="18" charset="0"/>
                </a:rPr>
                <a:t>.</a:t>
              </a:r>
              <a:endParaRPr lang="es-ES" altLang="es-ES" sz="6000" u="none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3276" name="Rectangle 28"/>
            <p:cNvSpPr>
              <a:spLocks noChangeArrowheads="1"/>
            </p:cNvSpPr>
            <p:nvPr/>
          </p:nvSpPr>
          <p:spPr bwMode="auto">
            <a:xfrm>
              <a:off x="5062" y="1920"/>
              <a:ext cx="236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r>
                <a:rPr lang="es-ES_tradnl" altLang="es-ES" sz="6000" u="none">
                  <a:solidFill>
                    <a:srgbClr val="FFFFFF"/>
                  </a:solidFill>
                  <a:latin typeface="Times New Roman" pitchFamily="18" charset="0"/>
                </a:rPr>
                <a:t>.</a:t>
              </a:r>
              <a:endParaRPr lang="es-ES" altLang="es-ES" sz="6000" u="none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3277" name="Rectangle 29"/>
            <p:cNvSpPr>
              <a:spLocks noChangeArrowheads="1"/>
            </p:cNvSpPr>
            <p:nvPr/>
          </p:nvSpPr>
          <p:spPr bwMode="auto">
            <a:xfrm>
              <a:off x="5254" y="2016"/>
              <a:ext cx="236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r>
                <a:rPr lang="es-ES_tradnl" altLang="es-ES" sz="6000" u="none">
                  <a:solidFill>
                    <a:srgbClr val="FFFFFF"/>
                  </a:solidFill>
                  <a:latin typeface="Times New Roman" pitchFamily="18" charset="0"/>
                </a:rPr>
                <a:t>.</a:t>
              </a:r>
              <a:endParaRPr lang="es-ES" altLang="es-ES" sz="6000" u="none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3278" name="Rectangle 30"/>
            <p:cNvSpPr>
              <a:spLocks noChangeArrowheads="1"/>
            </p:cNvSpPr>
            <p:nvPr/>
          </p:nvSpPr>
          <p:spPr bwMode="auto">
            <a:xfrm>
              <a:off x="5542" y="1824"/>
              <a:ext cx="236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r>
                <a:rPr lang="es-ES_tradnl" altLang="es-ES" sz="6000" u="none">
                  <a:solidFill>
                    <a:srgbClr val="FFFFFF"/>
                  </a:solidFill>
                  <a:latin typeface="Times New Roman" pitchFamily="18" charset="0"/>
                </a:rPr>
                <a:t>.</a:t>
              </a:r>
              <a:endParaRPr lang="es-ES" altLang="es-ES" sz="6000" u="none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3279" name="Rectangle 31"/>
            <p:cNvSpPr>
              <a:spLocks noChangeArrowheads="1"/>
            </p:cNvSpPr>
            <p:nvPr/>
          </p:nvSpPr>
          <p:spPr bwMode="auto">
            <a:xfrm>
              <a:off x="5830" y="1584"/>
              <a:ext cx="236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r>
                <a:rPr lang="es-ES_tradnl" altLang="es-ES" sz="6000" u="none">
                  <a:solidFill>
                    <a:srgbClr val="FFFFFF"/>
                  </a:solidFill>
                  <a:latin typeface="Times New Roman" pitchFamily="18" charset="0"/>
                </a:rPr>
                <a:t>.</a:t>
              </a:r>
              <a:endParaRPr lang="es-ES" altLang="es-ES" sz="6000" u="none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3280" name="Rectangle 32"/>
            <p:cNvSpPr>
              <a:spLocks noChangeArrowheads="1"/>
            </p:cNvSpPr>
            <p:nvPr/>
          </p:nvSpPr>
          <p:spPr bwMode="auto">
            <a:xfrm>
              <a:off x="4698" y="3273"/>
              <a:ext cx="157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r>
                <a:rPr lang="ru-RU" altLang="es-ES" sz="2000" u="none">
                  <a:solidFill>
                    <a:srgbClr val="FE9B03"/>
                  </a:solidFill>
                  <a:latin typeface="Times New Roman" pitchFamily="18" charset="0"/>
                </a:rPr>
                <a:t>Критерий согласия</a:t>
              </a:r>
              <a:endParaRPr lang="es-ES" altLang="es-ES" sz="2000" u="none">
                <a:solidFill>
                  <a:srgbClr val="FE9B03"/>
                </a:solidFill>
                <a:latin typeface="Times New Roman" pitchFamily="18" charset="0"/>
              </a:endParaRPr>
            </a:p>
          </p:txBody>
        </p:sp>
        <p:sp>
          <p:nvSpPr>
            <p:cNvPr id="53281" name="Line 33"/>
            <p:cNvSpPr>
              <a:spLocks noChangeShapeType="1"/>
            </p:cNvSpPr>
            <p:nvPr/>
          </p:nvSpPr>
          <p:spPr bwMode="auto">
            <a:xfrm>
              <a:off x="5424" y="2784"/>
              <a:ext cx="0" cy="48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3282" name="Line 34"/>
            <p:cNvSpPr>
              <a:spLocks noChangeShapeType="1"/>
            </p:cNvSpPr>
            <p:nvPr/>
          </p:nvSpPr>
          <p:spPr bwMode="auto">
            <a:xfrm flipH="1">
              <a:off x="3408" y="3408"/>
              <a:ext cx="1458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3283" name="Line 35"/>
            <p:cNvSpPr>
              <a:spLocks noChangeShapeType="1"/>
            </p:cNvSpPr>
            <p:nvPr/>
          </p:nvSpPr>
          <p:spPr bwMode="auto">
            <a:xfrm flipV="1">
              <a:off x="3408" y="2784"/>
              <a:ext cx="0" cy="624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282575" y="0"/>
            <a:ext cx="10106025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6038" rIns="90488" bIns="46038" anchor="ctr"/>
          <a:lstStyle>
            <a:lvl1pPr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447675" indent="-23495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893763" indent="-236538" defTabSz="849313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343025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1790700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2479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7051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1623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6195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3600" u="none">
                <a:solidFill>
                  <a:srgbClr val="FFFFFF"/>
                </a:solidFill>
                <a:latin typeface="Times New Roman" pitchFamily="18" charset="0"/>
              </a:rPr>
              <a:t>Моноцикличный или двуцикличный подход</a:t>
            </a:r>
            <a:endParaRPr lang="es-ES" altLang="es-ES" sz="36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1722438" y="6572250"/>
            <a:ext cx="75850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GB" altLang="es-ES" sz="1800" u="none">
                <a:solidFill>
                  <a:srgbClr val="FFFFFF"/>
                </a:solidFill>
                <a:latin typeface="Times New Roman" pitchFamily="18" charset="0"/>
              </a:rPr>
              <a:t>Bompa, </a:t>
            </a:r>
            <a:r>
              <a:rPr lang="en-GB" altLang="es-ES" sz="1800" i="1" u="none">
                <a:solidFill>
                  <a:srgbClr val="FFFFFF"/>
                </a:solidFill>
                <a:latin typeface="Times New Roman" pitchFamily="18" charset="0"/>
              </a:rPr>
              <a:t>Periodization: Theory and Methodology of Training, 4</a:t>
            </a:r>
            <a:r>
              <a:rPr lang="en-GB" altLang="es-ES" sz="1800" i="1" u="none" baseline="30000">
                <a:solidFill>
                  <a:srgbClr val="FFFFFF"/>
                </a:solidFill>
                <a:latin typeface="Times New Roman" pitchFamily="18" charset="0"/>
              </a:rPr>
              <a:t>th</a:t>
            </a:r>
            <a:r>
              <a:rPr lang="en-GB" altLang="es-ES" sz="1800" i="1" u="none">
                <a:solidFill>
                  <a:srgbClr val="FFFFFF"/>
                </a:solidFill>
                <a:latin typeface="Times New Roman" pitchFamily="18" charset="0"/>
              </a:rPr>
              <a:t> Edition</a:t>
            </a:r>
            <a:r>
              <a:rPr lang="en-GB" altLang="es-ES" sz="1800" u="none">
                <a:solidFill>
                  <a:srgbClr val="FFFFFF"/>
                </a:solidFill>
                <a:latin typeface="Times New Roman" pitchFamily="18" charset="0"/>
              </a:rPr>
              <a:t>, 1999</a:t>
            </a:r>
          </a:p>
        </p:txBody>
      </p:sp>
      <p:sp>
        <p:nvSpPr>
          <p:cNvPr id="8196" name="Rectangle 11"/>
          <p:cNvSpPr>
            <a:spLocks noChangeArrowheads="1"/>
          </p:cNvSpPr>
          <p:nvPr/>
        </p:nvSpPr>
        <p:spPr bwMode="auto">
          <a:xfrm>
            <a:off x="1233488" y="4951413"/>
            <a:ext cx="3609975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2400" u="none">
                <a:solidFill>
                  <a:srgbClr val="FFFFFF"/>
                </a:solidFill>
                <a:latin typeface="Times New Roman" pitchFamily="18" charset="0"/>
              </a:rPr>
              <a:t>Моноцикличный подход</a:t>
            </a:r>
            <a:endParaRPr lang="es-ES" altLang="es-ES" sz="24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197" name="Rectangle 42"/>
          <p:cNvSpPr>
            <a:spLocks noChangeArrowheads="1"/>
          </p:cNvSpPr>
          <p:nvPr/>
        </p:nvSpPr>
        <p:spPr bwMode="auto">
          <a:xfrm>
            <a:off x="1073150" y="4194175"/>
            <a:ext cx="936625" cy="576263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200">
              <a:solidFill>
                <a:srgbClr val="FFFFFF"/>
              </a:solidFill>
            </a:endParaRPr>
          </a:p>
        </p:txBody>
      </p:sp>
      <p:sp>
        <p:nvSpPr>
          <p:cNvPr id="8198" name="Rectangle 43"/>
          <p:cNvSpPr>
            <a:spLocks noChangeArrowheads="1"/>
          </p:cNvSpPr>
          <p:nvPr/>
        </p:nvSpPr>
        <p:spPr bwMode="auto">
          <a:xfrm>
            <a:off x="2009775" y="3617913"/>
            <a:ext cx="936625" cy="11525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200">
              <a:solidFill>
                <a:srgbClr val="FFFFFF"/>
              </a:solidFill>
            </a:endParaRPr>
          </a:p>
        </p:txBody>
      </p:sp>
      <p:sp>
        <p:nvSpPr>
          <p:cNvPr id="8199" name="Rectangle 44"/>
          <p:cNvSpPr>
            <a:spLocks noChangeArrowheads="1"/>
          </p:cNvSpPr>
          <p:nvPr/>
        </p:nvSpPr>
        <p:spPr bwMode="auto">
          <a:xfrm>
            <a:off x="2946400" y="2970213"/>
            <a:ext cx="936625" cy="18002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200">
              <a:solidFill>
                <a:srgbClr val="FFFFFF"/>
              </a:solidFill>
            </a:endParaRPr>
          </a:p>
        </p:txBody>
      </p:sp>
      <p:sp>
        <p:nvSpPr>
          <p:cNvPr id="8200" name="Rectangle 45"/>
          <p:cNvSpPr>
            <a:spLocks noChangeArrowheads="1"/>
          </p:cNvSpPr>
          <p:nvPr/>
        </p:nvSpPr>
        <p:spPr bwMode="auto">
          <a:xfrm>
            <a:off x="3881438" y="2322513"/>
            <a:ext cx="936625" cy="24479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200">
              <a:solidFill>
                <a:srgbClr val="FFFFFF"/>
              </a:solidFill>
            </a:endParaRPr>
          </a:p>
        </p:txBody>
      </p:sp>
      <p:sp>
        <p:nvSpPr>
          <p:cNvPr id="8201" name="Line 46"/>
          <p:cNvSpPr>
            <a:spLocks noChangeShapeType="1"/>
          </p:cNvSpPr>
          <p:nvPr/>
        </p:nvSpPr>
        <p:spPr bwMode="auto">
          <a:xfrm flipV="1">
            <a:off x="1546225" y="3257550"/>
            <a:ext cx="2768600" cy="1296988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202" name="Rectangle 47"/>
          <p:cNvSpPr>
            <a:spLocks noChangeArrowheads="1"/>
          </p:cNvSpPr>
          <p:nvPr/>
        </p:nvSpPr>
        <p:spPr bwMode="auto">
          <a:xfrm rot="-1886027">
            <a:off x="952500" y="2674938"/>
            <a:ext cx="30797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2000" u="none">
                <a:solidFill>
                  <a:srgbClr val="FFFFFF"/>
                </a:solidFill>
                <a:latin typeface="Times New Roman" pitchFamily="18" charset="0"/>
              </a:rPr>
              <a:t>Тренировочная нагрузка</a:t>
            </a:r>
            <a:endParaRPr lang="es-ES" altLang="es-ES" sz="20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203" name="Rectangle 48"/>
          <p:cNvSpPr>
            <a:spLocks noChangeArrowheads="1"/>
          </p:cNvSpPr>
          <p:nvPr/>
        </p:nvSpPr>
        <p:spPr bwMode="auto">
          <a:xfrm rot="-1614710">
            <a:off x="2089150" y="3970338"/>
            <a:ext cx="1992313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2000" u="none">
                <a:solidFill>
                  <a:schemeClr val="hlink"/>
                </a:solidFill>
                <a:latin typeface="Times New Roman" pitchFamily="18" charset="0"/>
              </a:rPr>
              <a:t>Кривая стресса</a:t>
            </a:r>
            <a:endParaRPr lang="es-ES" altLang="es-ES" sz="2000" u="none">
              <a:solidFill>
                <a:schemeClr val="hlink"/>
              </a:solidFill>
              <a:latin typeface="Times New Roman" pitchFamily="18" charset="0"/>
            </a:endParaRPr>
          </a:p>
        </p:txBody>
      </p:sp>
      <p:grpSp>
        <p:nvGrpSpPr>
          <p:cNvPr id="599101" name="Group 61"/>
          <p:cNvGrpSpPr>
            <a:grpSpLocks/>
          </p:cNvGrpSpPr>
          <p:nvPr/>
        </p:nvGrpSpPr>
        <p:grpSpPr bwMode="auto">
          <a:xfrm>
            <a:off x="5637213" y="2322513"/>
            <a:ext cx="3933825" cy="3054350"/>
            <a:chOff x="3551" y="1463"/>
            <a:chExt cx="2478" cy="1924"/>
          </a:xfrm>
        </p:grpSpPr>
        <p:sp>
          <p:nvSpPr>
            <p:cNvPr id="8205" name="Rectangle 49"/>
            <p:cNvSpPr>
              <a:spLocks noChangeArrowheads="1"/>
            </p:cNvSpPr>
            <p:nvPr/>
          </p:nvSpPr>
          <p:spPr bwMode="auto">
            <a:xfrm>
              <a:off x="3853" y="3119"/>
              <a:ext cx="2116" cy="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r>
                <a:rPr lang="ru-RU" altLang="es-ES" sz="2400" u="none">
                  <a:solidFill>
                    <a:srgbClr val="FFFFFF"/>
                  </a:solidFill>
                  <a:latin typeface="Times New Roman" pitchFamily="18" charset="0"/>
                </a:rPr>
                <a:t>Двуцикличный подход</a:t>
              </a:r>
              <a:endParaRPr lang="es-ES" altLang="es-ES" sz="2400" u="none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8206" name="Rectangle 50"/>
            <p:cNvSpPr>
              <a:spLocks noChangeArrowheads="1"/>
            </p:cNvSpPr>
            <p:nvPr/>
          </p:nvSpPr>
          <p:spPr bwMode="auto">
            <a:xfrm>
              <a:off x="3670" y="2502"/>
              <a:ext cx="590" cy="503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s-ES" altLang="es-ES" sz="3200">
                <a:solidFill>
                  <a:srgbClr val="FFFFFF"/>
                </a:solidFill>
              </a:endParaRPr>
            </a:p>
          </p:txBody>
        </p:sp>
        <p:sp>
          <p:nvSpPr>
            <p:cNvPr id="8207" name="Rectangle 51"/>
            <p:cNvSpPr>
              <a:spLocks noChangeArrowheads="1"/>
            </p:cNvSpPr>
            <p:nvPr/>
          </p:nvSpPr>
          <p:spPr bwMode="auto">
            <a:xfrm>
              <a:off x="4260" y="2052"/>
              <a:ext cx="590" cy="953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s-ES" altLang="es-ES" sz="3200">
                <a:solidFill>
                  <a:srgbClr val="FFFFFF"/>
                </a:solidFill>
              </a:endParaRPr>
            </a:p>
          </p:txBody>
        </p:sp>
        <p:sp>
          <p:nvSpPr>
            <p:cNvPr id="8208" name="Rectangle 52"/>
            <p:cNvSpPr>
              <a:spLocks noChangeArrowheads="1"/>
            </p:cNvSpPr>
            <p:nvPr/>
          </p:nvSpPr>
          <p:spPr bwMode="auto">
            <a:xfrm>
              <a:off x="4850" y="2189"/>
              <a:ext cx="590" cy="816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s-ES" altLang="es-ES" sz="3200">
                <a:solidFill>
                  <a:srgbClr val="FFFFFF"/>
                </a:solidFill>
              </a:endParaRPr>
            </a:p>
          </p:txBody>
        </p:sp>
        <p:sp>
          <p:nvSpPr>
            <p:cNvPr id="8209" name="Rectangle 53"/>
            <p:cNvSpPr>
              <a:spLocks noChangeArrowheads="1"/>
            </p:cNvSpPr>
            <p:nvPr/>
          </p:nvSpPr>
          <p:spPr bwMode="auto">
            <a:xfrm>
              <a:off x="5439" y="1463"/>
              <a:ext cx="590" cy="1542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s-ES" altLang="es-ES" sz="3200">
                <a:solidFill>
                  <a:srgbClr val="FFFFFF"/>
                </a:solidFill>
              </a:endParaRPr>
            </a:p>
          </p:txBody>
        </p:sp>
        <p:sp>
          <p:nvSpPr>
            <p:cNvPr id="8210" name="Rectangle 55"/>
            <p:cNvSpPr>
              <a:spLocks noChangeArrowheads="1"/>
            </p:cNvSpPr>
            <p:nvPr/>
          </p:nvSpPr>
          <p:spPr bwMode="auto">
            <a:xfrm rot="-993539">
              <a:off x="3551" y="1507"/>
              <a:ext cx="193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r>
                <a:rPr lang="ru-RU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Тренировочная нагрузка</a:t>
              </a:r>
              <a:endParaRPr lang="es-ES" altLang="es-ES" sz="2000" u="none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8211" name="Rectangle 56"/>
            <p:cNvSpPr>
              <a:spLocks noChangeArrowheads="1"/>
            </p:cNvSpPr>
            <p:nvPr/>
          </p:nvSpPr>
          <p:spPr bwMode="auto">
            <a:xfrm rot="-1614710">
              <a:off x="4679" y="2460"/>
              <a:ext cx="1255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r>
                <a:rPr lang="ru-RU" altLang="es-ES" sz="2000" u="none">
                  <a:solidFill>
                    <a:schemeClr val="hlink"/>
                  </a:solidFill>
                  <a:latin typeface="Times New Roman" pitchFamily="18" charset="0"/>
                </a:rPr>
                <a:t>Кривая стресса</a:t>
              </a:r>
              <a:endParaRPr lang="es-ES" altLang="es-ES" sz="2000" u="none">
                <a:solidFill>
                  <a:schemeClr val="hlink"/>
                </a:solidFill>
                <a:latin typeface="Times New Roman" pitchFamily="18" charset="0"/>
              </a:endParaRPr>
            </a:p>
          </p:txBody>
        </p:sp>
        <p:sp>
          <p:nvSpPr>
            <p:cNvPr id="8212" name="Line 57"/>
            <p:cNvSpPr>
              <a:spLocks noChangeShapeType="1"/>
            </p:cNvSpPr>
            <p:nvPr/>
          </p:nvSpPr>
          <p:spPr bwMode="auto">
            <a:xfrm flipV="1">
              <a:off x="3897" y="2279"/>
              <a:ext cx="635" cy="363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13" name="Line 58"/>
            <p:cNvSpPr>
              <a:spLocks noChangeShapeType="1"/>
            </p:cNvSpPr>
            <p:nvPr/>
          </p:nvSpPr>
          <p:spPr bwMode="auto">
            <a:xfrm>
              <a:off x="4532" y="2279"/>
              <a:ext cx="635" cy="223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14" name="Line 60"/>
            <p:cNvSpPr>
              <a:spLocks noChangeShapeType="1"/>
            </p:cNvSpPr>
            <p:nvPr/>
          </p:nvSpPr>
          <p:spPr bwMode="auto">
            <a:xfrm flipV="1">
              <a:off x="5167" y="1917"/>
              <a:ext cx="566" cy="585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9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9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266700"/>
            <a:ext cx="10515600" cy="1104900"/>
          </a:xfrm>
          <a:noFill/>
        </p:spPr>
        <p:txBody>
          <a:bodyPr lIns="90488" tIns="44450" rIns="90488" bIns="44450"/>
          <a:lstStyle/>
          <a:p>
            <a:pPr defTabSz="914400"/>
            <a:r>
              <a:rPr lang="ru-RU" altLang="es-ES" sz="3600" smtClean="0">
                <a:solidFill>
                  <a:srgbClr val="FFFFFF"/>
                </a:solidFill>
                <a:latin typeface="Times New Roman" pitchFamily="18" charset="0"/>
              </a:rPr>
              <a:t>Улучшение результата в разных видах спорта</a:t>
            </a:r>
            <a:endParaRPr lang="es-ES_tradnl" altLang="es-ES" sz="36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2971800" y="1905000"/>
            <a:ext cx="4191000" cy="1036638"/>
          </a:xfrm>
          <a:prstGeom prst="rect">
            <a:avLst/>
          </a:prstGeom>
          <a:solidFill>
            <a:srgbClr val="FE9B03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1708150" y="1963738"/>
            <a:ext cx="6673850" cy="90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>
            <a:lvl1pPr defTabSz="815975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06438" indent="-234950" defTabSz="815975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77925" indent="-236538" defTabSz="815975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89088" indent="-176213" defTabSz="815975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60575" indent="-176213" defTabSz="815975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7775" indent="-176213" defTabSz="815975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4975" indent="-176213" defTabSz="815975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32175" indent="-176213" defTabSz="815975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9375" indent="-176213" defTabSz="815975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2400" u="none">
                <a:solidFill>
                  <a:srgbClr val="FFFFFF"/>
                </a:solidFill>
                <a:latin typeface="Times New Roman" pitchFamily="18" charset="0"/>
              </a:rPr>
              <a:t>Среднее улучшение</a:t>
            </a:r>
            <a:r>
              <a:rPr lang="en-AU" altLang="es-ES" sz="2400" u="none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AU" altLang="es-ES" sz="2400" u="none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≈</a:t>
            </a:r>
            <a:r>
              <a:rPr lang="en-AU" altLang="es-ES" sz="2400" u="none">
                <a:solidFill>
                  <a:srgbClr val="FFFFFF"/>
                </a:solidFill>
                <a:latin typeface="Times New Roman" pitchFamily="18" charset="0"/>
              </a:rPr>
              <a:t>3.0%</a:t>
            </a:r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577850" y="4198938"/>
            <a:ext cx="1327150" cy="735012"/>
          </a:xfrm>
          <a:prstGeom prst="rect">
            <a:avLst/>
          </a:prstGeom>
          <a:solidFill>
            <a:schemeClr val="hlink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2000" u="none">
                <a:solidFill>
                  <a:srgbClr val="FFFFFF"/>
                </a:solidFill>
                <a:latin typeface="Times New Roman" pitchFamily="18" charset="0"/>
              </a:rPr>
              <a:t>Плавание</a:t>
            </a: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54278" name="Line 6"/>
          <p:cNvSpPr>
            <a:spLocks noChangeShapeType="1"/>
          </p:cNvSpPr>
          <p:nvPr/>
        </p:nvSpPr>
        <p:spPr bwMode="auto">
          <a:xfrm>
            <a:off x="5086350" y="2949575"/>
            <a:ext cx="0" cy="952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4279" name="Line 7"/>
          <p:cNvSpPr>
            <a:spLocks noChangeShapeType="1"/>
          </p:cNvSpPr>
          <p:nvPr/>
        </p:nvSpPr>
        <p:spPr bwMode="auto">
          <a:xfrm>
            <a:off x="1250950" y="3889375"/>
            <a:ext cx="8350250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4280" name="Line 8"/>
          <p:cNvSpPr>
            <a:spLocks noChangeShapeType="1"/>
          </p:cNvSpPr>
          <p:nvPr/>
        </p:nvSpPr>
        <p:spPr bwMode="auto">
          <a:xfrm>
            <a:off x="9525000" y="3902075"/>
            <a:ext cx="0" cy="2794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4281" name="Line 9"/>
          <p:cNvSpPr>
            <a:spLocks noChangeShapeType="1"/>
          </p:cNvSpPr>
          <p:nvPr/>
        </p:nvSpPr>
        <p:spPr bwMode="auto">
          <a:xfrm>
            <a:off x="6248400" y="3902075"/>
            <a:ext cx="0" cy="2794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4282" name="Line 10"/>
          <p:cNvSpPr>
            <a:spLocks noChangeShapeType="1"/>
          </p:cNvSpPr>
          <p:nvPr/>
        </p:nvSpPr>
        <p:spPr bwMode="auto">
          <a:xfrm>
            <a:off x="1231900" y="3902075"/>
            <a:ext cx="0" cy="2794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4283" name="Line 11"/>
          <p:cNvSpPr>
            <a:spLocks noChangeShapeType="1"/>
          </p:cNvSpPr>
          <p:nvPr/>
        </p:nvSpPr>
        <p:spPr bwMode="auto">
          <a:xfrm>
            <a:off x="4572000" y="3902075"/>
            <a:ext cx="0" cy="2794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4284" name="Line 12"/>
          <p:cNvSpPr>
            <a:spLocks noChangeShapeType="1"/>
          </p:cNvSpPr>
          <p:nvPr/>
        </p:nvSpPr>
        <p:spPr bwMode="auto">
          <a:xfrm>
            <a:off x="2895600" y="3902075"/>
            <a:ext cx="0" cy="2794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4285" name="Rectangle 13"/>
          <p:cNvSpPr>
            <a:spLocks noChangeArrowheads="1"/>
          </p:cNvSpPr>
          <p:nvPr/>
        </p:nvSpPr>
        <p:spPr bwMode="auto">
          <a:xfrm>
            <a:off x="2362200" y="6597650"/>
            <a:ext cx="62007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DFCA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s-ES_tradnl" altLang="es-ES" sz="1800" u="none">
                <a:solidFill>
                  <a:srgbClr val="FFFFFF"/>
                </a:solidFill>
                <a:latin typeface="Times New Roman" pitchFamily="18" charset="0"/>
              </a:rPr>
              <a:t>Mujika &amp; Padilla, </a:t>
            </a:r>
            <a:r>
              <a:rPr lang="es-ES_tradnl" altLang="es-ES" sz="1800" i="1" u="none">
                <a:solidFill>
                  <a:srgbClr val="FFFFFF"/>
                </a:solidFill>
                <a:latin typeface="Times New Roman" pitchFamily="18" charset="0"/>
              </a:rPr>
              <a:t>Med. Sci. Sports</a:t>
            </a:r>
            <a:r>
              <a:rPr lang="es-ES_tradnl" altLang="es-ES" sz="1800" u="none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s-ES_tradnl" altLang="es-ES" sz="1800" i="1" u="none">
                <a:solidFill>
                  <a:srgbClr val="FFFFFF"/>
                </a:solidFill>
                <a:latin typeface="Times New Roman" pitchFamily="18" charset="0"/>
              </a:rPr>
              <a:t>Exerc. </a:t>
            </a:r>
            <a:r>
              <a:rPr lang="es-ES_tradnl" altLang="es-ES" sz="1800" u="none">
                <a:solidFill>
                  <a:srgbClr val="FFFFFF"/>
                </a:solidFill>
                <a:latin typeface="Times New Roman" pitchFamily="18" charset="0"/>
              </a:rPr>
              <a:t>35: 1182-1187, 2003</a:t>
            </a:r>
          </a:p>
        </p:txBody>
      </p:sp>
      <p:sp>
        <p:nvSpPr>
          <p:cNvPr id="54286" name="Rectangle 14"/>
          <p:cNvSpPr>
            <a:spLocks noChangeArrowheads="1"/>
          </p:cNvSpPr>
          <p:nvPr/>
        </p:nvSpPr>
        <p:spPr bwMode="auto">
          <a:xfrm>
            <a:off x="3962400" y="3124200"/>
            <a:ext cx="2133600" cy="58261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54287" name="Rectangle 15"/>
          <p:cNvSpPr>
            <a:spLocks noChangeArrowheads="1"/>
          </p:cNvSpPr>
          <p:nvPr/>
        </p:nvSpPr>
        <p:spPr bwMode="auto">
          <a:xfrm>
            <a:off x="3733800" y="3187700"/>
            <a:ext cx="2571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2000" u="none">
                <a:solidFill>
                  <a:schemeClr val="hlink"/>
                </a:solidFill>
                <a:latin typeface="Times New Roman" pitchFamily="18" charset="0"/>
              </a:rPr>
              <a:t>диапазон</a:t>
            </a:r>
            <a:r>
              <a:rPr lang="es-ES_tradnl" altLang="es-ES" sz="2000" u="none">
                <a:solidFill>
                  <a:schemeClr val="hlink"/>
                </a:solidFill>
                <a:latin typeface="Times New Roman" pitchFamily="18" charset="0"/>
              </a:rPr>
              <a:t> 0.5-6.0%</a:t>
            </a:r>
          </a:p>
        </p:txBody>
      </p:sp>
      <p:sp>
        <p:nvSpPr>
          <p:cNvPr id="54288" name="Line 16"/>
          <p:cNvSpPr>
            <a:spLocks noChangeShapeType="1"/>
          </p:cNvSpPr>
          <p:nvPr/>
        </p:nvSpPr>
        <p:spPr bwMode="auto">
          <a:xfrm>
            <a:off x="7772400" y="3886200"/>
            <a:ext cx="0" cy="2794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4289" name="Rectangle 17"/>
          <p:cNvSpPr>
            <a:spLocks noChangeArrowheads="1"/>
          </p:cNvSpPr>
          <p:nvPr/>
        </p:nvSpPr>
        <p:spPr bwMode="auto">
          <a:xfrm>
            <a:off x="2254250" y="4191000"/>
            <a:ext cx="1327150" cy="735013"/>
          </a:xfrm>
          <a:prstGeom prst="rect">
            <a:avLst/>
          </a:prstGeom>
          <a:solidFill>
            <a:schemeClr val="hlink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2000" u="none">
                <a:solidFill>
                  <a:srgbClr val="FFFFFF"/>
                </a:solidFill>
                <a:latin typeface="Times New Roman" pitchFamily="18" charset="0"/>
              </a:rPr>
              <a:t>Бег</a:t>
            </a: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54290" name="Rectangle 18"/>
          <p:cNvSpPr>
            <a:spLocks noChangeArrowheads="1"/>
          </p:cNvSpPr>
          <p:nvPr/>
        </p:nvSpPr>
        <p:spPr bwMode="auto">
          <a:xfrm>
            <a:off x="3930650" y="4191000"/>
            <a:ext cx="1327150" cy="735013"/>
          </a:xfrm>
          <a:prstGeom prst="rect">
            <a:avLst/>
          </a:prstGeom>
          <a:solidFill>
            <a:schemeClr val="hlink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2000" u="none">
                <a:solidFill>
                  <a:srgbClr val="FFFFFF"/>
                </a:solidFill>
                <a:latin typeface="Times New Roman" pitchFamily="18" charset="0"/>
              </a:rPr>
              <a:t>Велоспорт</a:t>
            </a: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54291" name="Rectangle 19"/>
          <p:cNvSpPr>
            <a:spLocks noChangeArrowheads="1"/>
          </p:cNvSpPr>
          <p:nvPr/>
        </p:nvSpPr>
        <p:spPr bwMode="auto">
          <a:xfrm>
            <a:off x="5562600" y="4191000"/>
            <a:ext cx="1327150" cy="735013"/>
          </a:xfrm>
          <a:prstGeom prst="rect">
            <a:avLst/>
          </a:prstGeom>
          <a:solidFill>
            <a:schemeClr val="hlink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2000" u="none">
                <a:solidFill>
                  <a:srgbClr val="FFFFFF"/>
                </a:solidFill>
                <a:latin typeface="Times New Roman" pitchFamily="18" charset="0"/>
              </a:rPr>
              <a:t>Триатлон</a:t>
            </a: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54292" name="Rectangle 20"/>
          <p:cNvSpPr>
            <a:spLocks noChangeArrowheads="1"/>
          </p:cNvSpPr>
          <p:nvPr/>
        </p:nvSpPr>
        <p:spPr bwMode="auto">
          <a:xfrm>
            <a:off x="7131050" y="4191000"/>
            <a:ext cx="1327150" cy="735013"/>
          </a:xfrm>
          <a:prstGeom prst="rect">
            <a:avLst/>
          </a:prstGeom>
          <a:solidFill>
            <a:schemeClr val="hlink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2000" u="none">
                <a:solidFill>
                  <a:srgbClr val="FFFFFF"/>
                </a:solidFill>
                <a:latin typeface="Times New Roman" pitchFamily="18" charset="0"/>
              </a:rPr>
              <a:t>Гребля</a:t>
            </a:r>
            <a:endParaRPr lang="es-ES" altLang="es-ES" sz="3600" u="none">
              <a:solidFill>
                <a:srgbClr val="FFFFFF"/>
              </a:solidFill>
            </a:endParaRPr>
          </a:p>
        </p:txBody>
      </p:sp>
      <p:sp>
        <p:nvSpPr>
          <p:cNvPr id="54293" name="Rectangle 21"/>
          <p:cNvSpPr>
            <a:spLocks noChangeArrowheads="1"/>
          </p:cNvSpPr>
          <p:nvPr/>
        </p:nvSpPr>
        <p:spPr bwMode="auto">
          <a:xfrm>
            <a:off x="8807450" y="4191000"/>
            <a:ext cx="1327150" cy="735013"/>
          </a:xfrm>
          <a:prstGeom prst="rect">
            <a:avLst/>
          </a:prstGeom>
          <a:solidFill>
            <a:schemeClr val="hlink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2000" u="none">
                <a:solidFill>
                  <a:srgbClr val="FFFFFF"/>
                </a:solidFill>
                <a:latin typeface="Times New Roman" pitchFamily="18" charset="0"/>
              </a:rPr>
              <a:t>Тяжелая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2000" u="none">
                <a:solidFill>
                  <a:srgbClr val="FFFFFF"/>
                </a:solidFill>
                <a:latin typeface="Times New Roman" pitchFamily="18" charset="0"/>
              </a:rPr>
              <a:t>атлетика</a:t>
            </a:r>
            <a:endParaRPr lang="es-ES" altLang="es-ES" sz="3600" u="none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"/>
            <a:ext cx="9982200" cy="1104900"/>
          </a:xfrm>
          <a:noFill/>
        </p:spPr>
        <p:txBody>
          <a:bodyPr lIns="90488" tIns="44450" rIns="90488" bIns="44450"/>
          <a:lstStyle/>
          <a:p>
            <a:pPr defTabSz="914400"/>
            <a:r>
              <a:rPr lang="ru-RU" altLang="es-ES" sz="3200" smtClean="0">
                <a:solidFill>
                  <a:srgbClr val="FFFFFF"/>
                </a:solidFill>
                <a:latin typeface="Times New Roman" pitchFamily="18" charset="0"/>
              </a:rPr>
              <a:t>Научная база стратегии подведения к соревнованию</a:t>
            </a:r>
            <a:endParaRPr lang="es-ES_tradnl" altLang="es-ES" sz="3200" baseline="-250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grpSp>
        <p:nvGrpSpPr>
          <p:cNvPr id="55299" name="Group 3"/>
          <p:cNvGrpSpPr>
            <a:grpSpLocks/>
          </p:cNvGrpSpPr>
          <p:nvPr/>
        </p:nvGrpSpPr>
        <p:grpSpPr bwMode="auto">
          <a:xfrm>
            <a:off x="4167188" y="1100138"/>
            <a:ext cx="8610600" cy="366712"/>
            <a:chOff x="720" y="943"/>
            <a:chExt cx="5424" cy="231"/>
          </a:xfrm>
        </p:grpSpPr>
        <p:sp>
          <p:nvSpPr>
            <p:cNvPr id="55319" name="AutoShape 4"/>
            <p:cNvSpPr>
              <a:spLocks noChangeArrowheads="1"/>
            </p:cNvSpPr>
            <p:nvPr/>
          </p:nvSpPr>
          <p:spPr bwMode="auto">
            <a:xfrm>
              <a:off x="720" y="1016"/>
              <a:ext cx="432" cy="156"/>
            </a:xfrm>
            <a:prstGeom prst="rightArrow">
              <a:avLst>
                <a:gd name="adj1" fmla="val 50000"/>
                <a:gd name="adj2" fmla="val 138474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s-ES" altLang="es-ES" sz="2000">
                <a:solidFill>
                  <a:srgbClr val="FFFFFF"/>
                </a:solidFill>
              </a:endParaRPr>
            </a:p>
          </p:txBody>
        </p:sp>
        <p:sp>
          <p:nvSpPr>
            <p:cNvPr id="55320" name="Rectangle 5"/>
            <p:cNvSpPr>
              <a:spLocks noChangeArrowheads="1"/>
            </p:cNvSpPr>
            <p:nvPr/>
          </p:nvSpPr>
          <p:spPr bwMode="auto">
            <a:xfrm>
              <a:off x="1191" y="943"/>
              <a:ext cx="495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AFD00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buSzTx/>
                <a:buFontTx/>
                <a:buNone/>
              </a:pPr>
              <a:r>
                <a:rPr lang="ru-RU" altLang="es-ES" sz="1800" u="none">
                  <a:solidFill>
                    <a:srgbClr val="FFFFFF"/>
                  </a:solidFill>
                  <a:latin typeface="Times New Roman" pitchFamily="18" charset="0"/>
                </a:rPr>
                <a:t>Свести к минимуму усталость</a:t>
              </a:r>
              <a:r>
                <a:rPr lang="es-ES" altLang="es-ES" sz="1800" u="none">
                  <a:solidFill>
                    <a:srgbClr val="FFFFFF"/>
                  </a:solidFill>
                  <a:latin typeface="Times New Roman" pitchFamily="18" charset="0"/>
                </a:rPr>
                <a:t> </a:t>
              </a:r>
              <a:r>
                <a:rPr lang="ru-RU" altLang="es-ES" sz="1800" u="none">
                  <a:solidFill>
                    <a:srgbClr val="FFFFFF"/>
                  </a:solidFill>
                  <a:latin typeface="Times New Roman" pitchFamily="18" charset="0"/>
                </a:rPr>
                <a:t>И УЛУЧШИТЬ ОФП</a:t>
              </a:r>
              <a:endParaRPr lang="es-ES" altLang="es-ES" sz="1800" u="none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5300" name="Group 6"/>
          <p:cNvGrpSpPr>
            <a:grpSpLocks/>
          </p:cNvGrpSpPr>
          <p:nvPr/>
        </p:nvGrpSpPr>
        <p:grpSpPr bwMode="auto">
          <a:xfrm>
            <a:off x="4167188" y="1785938"/>
            <a:ext cx="8610600" cy="396875"/>
            <a:chOff x="720" y="943"/>
            <a:chExt cx="5424" cy="250"/>
          </a:xfrm>
        </p:grpSpPr>
        <p:sp>
          <p:nvSpPr>
            <p:cNvPr id="55317" name="AutoShape 7"/>
            <p:cNvSpPr>
              <a:spLocks noChangeArrowheads="1"/>
            </p:cNvSpPr>
            <p:nvPr/>
          </p:nvSpPr>
          <p:spPr bwMode="auto">
            <a:xfrm>
              <a:off x="720" y="1016"/>
              <a:ext cx="432" cy="156"/>
            </a:xfrm>
            <a:prstGeom prst="rightArrow">
              <a:avLst>
                <a:gd name="adj1" fmla="val 50000"/>
                <a:gd name="adj2" fmla="val 138474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s-ES" altLang="es-ES" sz="2000">
                <a:solidFill>
                  <a:srgbClr val="FFFFFF"/>
                </a:solidFill>
              </a:endParaRPr>
            </a:p>
          </p:txBody>
        </p:sp>
        <p:sp>
          <p:nvSpPr>
            <p:cNvPr id="55318" name="Rectangle 8"/>
            <p:cNvSpPr>
              <a:spLocks noChangeArrowheads="1"/>
            </p:cNvSpPr>
            <p:nvPr/>
          </p:nvSpPr>
          <p:spPr bwMode="auto">
            <a:xfrm>
              <a:off x="1191" y="943"/>
              <a:ext cx="495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AFD00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buSzTx/>
                <a:buFontTx/>
                <a:buNone/>
              </a:pPr>
              <a:r>
                <a:rPr lang="ru-RU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Сохранять интенсивность тренировки</a:t>
              </a:r>
              <a:endParaRPr lang="es-ES" altLang="es-ES" sz="2000" u="none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5301" name="Group 9"/>
          <p:cNvGrpSpPr>
            <a:grpSpLocks/>
          </p:cNvGrpSpPr>
          <p:nvPr/>
        </p:nvGrpSpPr>
        <p:grpSpPr bwMode="auto">
          <a:xfrm>
            <a:off x="4167188" y="2471738"/>
            <a:ext cx="8610600" cy="396875"/>
            <a:chOff x="720" y="943"/>
            <a:chExt cx="5424" cy="250"/>
          </a:xfrm>
        </p:grpSpPr>
        <p:sp>
          <p:nvSpPr>
            <p:cNvPr id="55315" name="AutoShape 10"/>
            <p:cNvSpPr>
              <a:spLocks noChangeArrowheads="1"/>
            </p:cNvSpPr>
            <p:nvPr/>
          </p:nvSpPr>
          <p:spPr bwMode="auto">
            <a:xfrm>
              <a:off x="720" y="1016"/>
              <a:ext cx="432" cy="156"/>
            </a:xfrm>
            <a:prstGeom prst="rightArrow">
              <a:avLst>
                <a:gd name="adj1" fmla="val 50000"/>
                <a:gd name="adj2" fmla="val 138474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s-ES" altLang="es-ES" sz="2000">
                <a:solidFill>
                  <a:srgbClr val="FFFFFF"/>
                </a:solidFill>
              </a:endParaRPr>
            </a:p>
          </p:txBody>
        </p:sp>
        <p:sp>
          <p:nvSpPr>
            <p:cNvPr id="55316" name="Rectangle 11"/>
            <p:cNvSpPr>
              <a:spLocks noChangeArrowheads="1"/>
            </p:cNvSpPr>
            <p:nvPr/>
          </p:nvSpPr>
          <p:spPr bwMode="auto">
            <a:xfrm>
              <a:off x="1191" y="943"/>
              <a:ext cx="495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AFD00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buSzTx/>
                <a:buFontTx/>
                <a:buNone/>
              </a:pPr>
              <a:r>
                <a:rPr lang="ru-RU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Сократить объем тренировки на</a:t>
              </a:r>
              <a:r>
                <a:rPr lang="es-ES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 41-60%</a:t>
              </a:r>
            </a:p>
          </p:txBody>
        </p:sp>
      </p:grpSp>
      <p:grpSp>
        <p:nvGrpSpPr>
          <p:cNvPr id="55302" name="Group 12"/>
          <p:cNvGrpSpPr>
            <a:grpSpLocks/>
          </p:cNvGrpSpPr>
          <p:nvPr/>
        </p:nvGrpSpPr>
        <p:grpSpPr bwMode="auto">
          <a:xfrm>
            <a:off x="4167188" y="3157538"/>
            <a:ext cx="8610600" cy="396875"/>
            <a:chOff x="720" y="943"/>
            <a:chExt cx="5424" cy="250"/>
          </a:xfrm>
        </p:grpSpPr>
        <p:sp>
          <p:nvSpPr>
            <p:cNvPr id="55313" name="AutoShape 13"/>
            <p:cNvSpPr>
              <a:spLocks noChangeArrowheads="1"/>
            </p:cNvSpPr>
            <p:nvPr/>
          </p:nvSpPr>
          <p:spPr bwMode="auto">
            <a:xfrm>
              <a:off x="720" y="1016"/>
              <a:ext cx="432" cy="156"/>
            </a:xfrm>
            <a:prstGeom prst="rightArrow">
              <a:avLst>
                <a:gd name="adj1" fmla="val 50000"/>
                <a:gd name="adj2" fmla="val 138474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s-ES" altLang="es-ES" sz="2000">
                <a:solidFill>
                  <a:srgbClr val="FFFFFF"/>
                </a:solidFill>
              </a:endParaRPr>
            </a:p>
          </p:txBody>
        </p:sp>
        <p:sp>
          <p:nvSpPr>
            <p:cNvPr id="55314" name="Rectangle 14"/>
            <p:cNvSpPr>
              <a:spLocks noChangeArrowheads="1"/>
            </p:cNvSpPr>
            <p:nvPr/>
          </p:nvSpPr>
          <p:spPr bwMode="auto">
            <a:xfrm>
              <a:off x="1191" y="943"/>
              <a:ext cx="495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AFD00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buSzTx/>
                <a:buFontTx/>
                <a:buNone/>
              </a:pPr>
              <a:r>
                <a:rPr lang="ru-RU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Сохранять частоту тренировки на уровне</a:t>
              </a:r>
              <a:r>
                <a:rPr lang="es-ES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 &gt;80%</a:t>
              </a:r>
            </a:p>
          </p:txBody>
        </p:sp>
      </p:grpSp>
      <p:grpSp>
        <p:nvGrpSpPr>
          <p:cNvPr id="55303" name="Group 15"/>
          <p:cNvGrpSpPr>
            <a:grpSpLocks/>
          </p:cNvGrpSpPr>
          <p:nvPr/>
        </p:nvGrpSpPr>
        <p:grpSpPr bwMode="auto">
          <a:xfrm>
            <a:off x="4167188" y="3840163"/>
            <a:ext cx="8610600" cy="796925"/>
            <a:chOff x="720" y="943"/>
            <a:chExt cx="5424" cy="502"/>
          </a:xfrm>
        </p:grpSpPr>
        <p:sp>
          <p:nvSpPr>
            <p:cNvPr id="55311" name="AutoShape 16"/>
            <p:cNvSpPr>
              <a:spLocks noChangeArrowheads="1"/>
            </p:cNvSpPr>
            <p:nvPr/>
          </p:nvSpPr>
          <p:spPr bwMode="auto">
            <a:xfrm>
              <a:off x="720" y="1016"/>
              <a:ext cx="432" cy="156"/>
            </a:xfrm>
            <a:prstGeom prst="rightArrow">
              <a:avLst>
                <a:gd name="adj1" fmla="val 50000"/>
                <a:gd name="adj2" fmla="val 138474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s-ES" altLang="es-ES" sz="2000">
                <a:solidFill>
                  <a:srgbClr val="FFFFFF"/>
                </a:solidFill>
              </a:endParaRPr>
            </a:p>
          </p:txBody>
        </p:sp>
        <p:sp>
          <p:nvSpPr>
            <p:cNvPr id="55312" name="Rectangle 17"/>
            <p:cNvSpPr>
              <a:spLocks noChangeArrowheads="1"/>
            </p:cNvSpPr>
            <p:nvPr/>
          </p:nvSpPr>
          <p:spPr bwMode="auto">
            <a:xfrm>
              <a:off x="1191" y="943"/>
              <a:ext cx="4953" cy="5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AFD00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buSzTx/>
                <a:buFontTx/>
                <a:buNone/>
              </a:pPr>
              <a:r>
                <a:rPr lang="ru-RU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Индивидуализировать подведение</a:t>
              </a:r>
              <a:r>
                <a:rPr lang="es-ES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 </a:t>
              </a:r>
              <a:endParaRPr lang="ru-RU" altLang="es-ES" sz="2000" u="none">
                <a:solidFill>
                  <a:srgbClr val="FFFFFF"/>
                </a:solidFill>
                <a:latin typeface="Times New Roman" pitchFamily="18" charset="0"/>
              </a:endParaRPr>
            </a:p>
            <a:p>
              <a:pPr>
                <a:lnSpc>
                  <a:spcPct val="100000"/>
                </a:lnSpc>
                <a:buSzTx/>
                <a:buFontTx/>
                <a:buNone/>
              </a:pPr>
              <a:r>
                <a:rPr lang="ru-RU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продолжительностью от</a:t>
              </a:r>
              <a:r>
                <a:rPr lang="es-ES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 4 </a:t>
              </a:r>
              <a:r>
                <a:rPr lang="ru-RU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до</a:t>
              </a:r>
              <a:r>
                <a:rPr lang="es-ES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 28 </a:t>
              </a:r>
              <a:r>
                <a:rPr lang="ru-RU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дней</a:t>
              </a:r>
              <a:endParaRPr lang="es-ES" altLang="es-ES" sz="2000" u="none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5304" name="Group 18"/>
          <p:cNvGrpSpPr>
            <a:grpSpLocks/>
          </p:cNvGrpSpPr>
          <p:nvPr/>
        </p:nvGrpSpPr>
        <p:grpSpPr bwMode="auto">
          <a:xfrm>
            <a:off x="4167188" y="4529138"/>
            <a:ext cx="8610600" cy="1196975"/>
            <a:chOff x="720" y="943"/>
            <a:chExt cx="5424" cy="754"/>
          </a:xfrm>
        </p:grpSpPr>
        <p:sp>
          <p:nvSpPr>
            <p:cNvPr id="55309" name="AutoShape 19"/>
            <p:cNvSpPr>
              <a:spLocks noChangeArrowheads="1"/>
            </p:cNvSpPr>
            <p:nvPr/>
          </p:nvSpPr>
          <p:spPr bwMode="auto">
            <a:xfrm>
              <a:off x="720" y="1016"/>
              <a:ext cx="432" cy="156"/>
            </a:xfrm>
            <a:prstGeom prst="rightArrow">
              <a:avLst>
                <a:gd name="adj1" fmla="val 50000"/>
                <a:gd name="adj2" fmla="val 138474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s-ES" altLang="es-ES" sz="2000">
                <a:solidFill>
                  <a:srgbClr val="FFFFFF"/>
                </a:solidFill>
              </a:endParaRPr>
            </a:p>
          </p:txBody>
        </p:sp>
        <p:sp>
          <p:nvSpPr>
            <p:cNvPr id="55310" name="Rectangle 20"/>
            <p:cNvSpPr>
              <a:spLocks noChangeArrowheads="1"/>
            </p:cNvSpPr>
            <p:nvPr/>
          </p:nvSpPr>
          <p:spPr bwMode="auto">
            <a:xfrm>
              <a:off x="1191" y="943"/>
              <a:ext cx="4953" cy="7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AFD00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buSzTx/>
                <a:buFontTx/>
                <a:buNone/>
              </a:pPr>
              <a:r>
                <a:rPr lang="ru-RU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Использовать прогрессивную</a:t>
              </a:r>
              <a:r>
                <a:rPr lang="es-ES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, </a:t>
              </a:r>
              <a:r>
                <a:rPr lang="ru-RU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нелинейную </a:t>
              </a:r>
            </a:p>
            <a:p>
              <a:pPr>
                <a:lnSpc>
                  <a:spcPct val="100000"/>
                </a:lnSpc>
                <a:buSzTx/>
                <a:buFontTx/>
                <a:buNone/>
              </a:pPr>
              <a:r>
                <a:rPr lang="ru-RU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схему подведения </a:t>
              </a:r>
            </a:p>
            <a:p>
              <a:pPr>
                <a:lnSpc>
                  <a:spcPct val="100000"/>
                </a:lnSpc>
                <a:buSzTx/>
                <a:buFontTx/>
                <a:buNone/>
              </a:pPr>
              <a:r>
                <a:rPr lang="ru-RU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О</a:t>
              </a:r>
              <a:endParaRPr lang="es-ES" altLang="es-ES" sz="2000" u="none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5305" name="Group 21"/>
          <p:cNvGrpSpPr>
            <a:grpSpLocks/>
          </p:cNvGrpSpPr>
          <p:nvPr/>
        </p:nvGrpSpPr>
        <p:grpSpPr bwMode="auto">
          <a:xfrm>
            <a:off x="4167188" y="5199063"/>
            <a:ext cx="9220200" cy="796925"/>
            <a:chOff x="528" y="2978"/>
            <a:chExt cx="5808" cy="502"/>
          </a:xfrm>
        </p:grpSpPr>
        <p:sp>
          <p:nvSpPr>
            <p:cNvPr id="55307" name="AutoShape 22"/>
            <p:cNvSpPr>
              <a:spLocks noChangeArrowheads="1"/>
            </p:cNvSpPr>
            <p:nvPr/>
          </p:nvSpPr>
          <p:spPr bwMode="auto">
            <a:xfrm>
              <a:off x="528" y="3051"/>
              <a:ext cx="432" cy="156"/>
            </a:xfrm>
            <a:prstGeom prst="rightArrow">
              <a:avLst>
                <a:gd name="adj1" fmla="val 50000"/>
                <a:gd name="adj2" fmla="val 138474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s-ES" altLang="es-ES" sz="2000">
                <a:solidFill>
                  <a:srgbClr val="FFFFFF"/>
                </a:solidFill>
              </a:endParaRPr>
            </a:p>
          </p:txBody>
        </p:sp>
        <p:sp>
          <p:nvSpPr>
            <p:cNvPr id="55308" name="Rectangle 23"/>
            <p:cNvSpPr>
              <a:spLocks noChangeArrowheads="1"/>
            </p:cNvSpPr>
            <p:nvPr/>
          </p:nvSpPr>
          <p:spPr bwMode="auto">
            <a:xfrm>
              <a:off x="999" y="2978"/>
              <a:ext cx="5337" cy="5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AFD00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buSzTx/>
                <a:buFontTx/>
                <a:buNone/>
              </a:pPr>
              <a:r>
                <a:rPr lang="ru-RU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Ожидать улучшения результата</a:t>
              </a:r>
              <a:r>
                <a:rPr lang="es-ES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 </a:t>
              </a:r>
              <a:r>
                <a:rPr lang="en-GB" altLang="es-ES" sz="2000" u="none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≈3%</a:t>
              </a:r>
            </a:p>
            <a:p>
              <a:pPr>
                <a:lnSpc>
                  <a:spcPct val="100000"/>
                </a:lnSpc>
                <a:buSzTx/>
                <a:buFontTx/>
                <a:buNone/>
              </a:pPr>
              <a:r>
                <a:rPr lang="en-GB" altLang="es-ES" sz="2000" u="none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ru-RU" altLang="es-ES" sz="2000" u="none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в диапазоне</a:t>
              </a:r>
              <a:r>
                <a:rPr lang="en-GB" altLang="es-ES" sz="2000" u="none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 0.5-6.0%)</a:t>
              </a:r>
              <a:r>
                <a:rPr lang="es-ES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 </a:t>
              </a:r>
            </a:p>
          </p:txBody>
        </p:sp>
      </p:grpSp>
      <p:sp>
        <p:nvSpPr>
          <p:cNvPr id="55306" name="Rectangle 24"/>
          <p:cNvSpPr>
            <a:spLocks noChangeArrowheads="1"/>
          </p:cNvSpPr>
          <p:nvPr/>
        </p:nvSpPr>
        <p:spPr bwMode="auto">
          <a:xfrm>
            <a:off x="2314575" y="6597650"/>
            <a:ext cx="61436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DFCA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s-ES_tradnl" altLang="es-ES" sz="1800" u="none">
                <a:solidFill>
                  <a:srgbClr val="FFFFFF"/>
                </a:solidFill>
                <a:latin typeface="Times New Roman" pitchFamily="18" charset="0"/>
              </a:rPr>
              <a:t>Mujika &amp; Padilla, </a:t>
            </a:r>
            <a:r>
              <a:rPr lang="es-ES_tradnl" altLang="es-ES" sz="1800" i="1" u="none">
                <a:solidFill>
                  <a:srgbClr val="FFFFFF"/>
                </a:solidFill>
                <a:latin typeface="Times New Roman" pitchFamily="18" charset="0"/>
              </a:rPr>
              <a:t>Med. Sci. Sports</a:t>
            </a:r>
            <a:r>
              <a:rPr lang="es-ES_tradnl" altLang="es-ES" sz="1800" u="none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s-ES_tradnl" altLang="es-ES" sz="1800" i="1" u="none">
                <a:solidFill>
                  <a:srgbClr val="FFFFFF"/>
                </a:solidFill>
                <a:latin typeface="Times New Roman" pitchFamily="18" charset="0"/>
              </a:rPr>
              <a:t>Exerc. </a:t>
            </a:r>
            <a:r>
              <a:rPr lang="es-ES_tradnl" altLang="es-ES" sz="1800" u="none">
                <a:solidFill>
                  <a:srgbClr val="FFFFFF"/>
                </a:solidFill>
                <a:latin typeface="Times New Roman" pitchFamily="18" charset="0"/>
              </a:rPr>
              <a:t>35:1182-1187, 2003</a:t>
            </a:r>
          </a:p>
        </p:txBody>
      </p:sp>
      <p:pic>
        <p:nvPicPr>
          <p:cNvPr id="25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1171575"/>
            <a:ext cx="3840162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152400"/>
            <a:ext cx="11026775" cy="1104900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</a:extLst>
        </p:spPr>
        <p:txBody>
          <a:bodyPr lIns="90488" tIns="44450" rIns="90488" bIns="44450"/>
          <a:lstStyle/>
          <a:p>
            <a:pPr defTabSz="914400"/>
            <a:r>
              <a:rPr lang="ru-RU" altLang="es-ES" sz="3600" smtClean="0">
                <a:solidFill>
                  <a:srgbClr val="FFFFFF"/>
                </a:solidFill>
                <a:latin typeface="Times New Roman" pitchFamily="18" charset="0"/>
              </a:rPr>
              <a:t>Индивидуальная адаптация</a:t>
            </a:r>
            <a:endParaRPr lang="es-ES_tradnl" altLang="es-ES" sz="36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6323" name="Line 3"/>
          <p:cNvSpPr>
            <a:spLocks noChangeShapeType="1"/>
          </p:cNvSpPr>
          <p:nvPr/>
        </p:nvSpPr>
        <p:spPr bwMode="auto">
          <a:xfrm flipH="1">
            <a:off x="5218113" y="2667000"/>
            <a:ext cx="0" cy="2592388"/>
          </a:xfrm>
          <a:prstGeom prst="line">
            <a:avLst/>
          </a:prstGeom>
          <a:noFill/>
          <a:ln w="28575">
            <a:solidFill>
              <a:srgbClr val="FE9B03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6324" name="Line 4"/>
          <p:cNvSpPr>
            <a:spLocks noChangeShapeType="1"/>
          </p:cNvSpPr>
          <p:nvPr/>
        </p:nvSpPr>
        <p:spPr bwMode="auto">
          <a:xfrm flipH="1">
            <a:off x="4151313" y="3289300"/>
            <a:ext cx="0" cy="2017713"/>
          </a:xfrm>
          <a:prstGeom prst="line">
            <a:avLst/>
          </a:prstGeom>
          <a:noFill/>
          <a:ln w="28575">
            <a:solidFill>
              <a:srgbClr val="FE9B03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6325" name="Line 5"/>
          <p:cNvSpPr>
            <a:spLocks noChangeShapeType="1"/>
          </p:cNvSpPr>
          <p:nvPr/>
        </p:nvSpPr>
        <p:spPr bwMode="auto">
          <a:xfrm flipV="1">
            <a:off x="3175000" y="5257800"/>
            <a:ext cx="5435600" cy="3175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6326" name="Line 6"/>
          <p:cNvSpPr>
            <a:spLocks noChangeShapeType="1"/>
          </p:cNvSpPr>
          <p:nvPr/>
        </p:nvSpPr>
        <p:spPr bwMode="auto">
          <a:xfrm flipV="1">
            <a:off x="3181350" y="2222500"/>
            <a:ext cx="0" cy="3046413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6327" name="Freeform 7"/>
          <p:cNvSpPr>
            <a:spLocks/>
          </p:cNvSpPr>
          <p:nvPr/>
        </p:nvSpPr>
        <p:spPr bwMode="auto">
          <a:xfrm>
            <a:off x="3181350" y="2686050"/>
            <a:ext cx="3870325" cy="2568575"/>
          </a:xfrm>
          <a:custGeom>
            <a:avLst/>
            <a:gdLst>
              <a:gd name="T0" fmla="*/ 0 w 2438"/>
              <a:gd name="T1" fmla="*/ 2147483646 h 1618"/>
              <a:gd name="T2" fmla="*/ 2147483646 w 2438"/>
              <a:gd name="T3" fmla="*/ 2147483646 h 1618"/>
              <a:gd name="T4" fmla="*/ 2147483646 w 2438"/>
              <a:gd name="T5" fmla="*/ 2147483646 h 1618"/>
              <a:gd name="T6" fmla="*/ 2147483646 w 2438"/>
              <a:gd name="T7" fmla="*/ 2147483646 h 1618"/>
              <a:gd name="T8" fmla="*/ 2147483646 w 2438"/>
              <a:gd name="T9" fmla="*/ 2147483646 h 1618"/>
              <a:gd name="T10" fmla="*/ 2147483646 w 2438"/>
              <a:gd name="T11" fmla="*/ 2147483646 h 1618"/>
              <a:gd name="T12" fmla="*/ 2147483646 w 2438"/>
              <a:gd name="T13" fmla="*/ 2147483646 h 1618"/>
              <a:gd name="T14" fmla="*/ 2147483646 w 2438"/>
              <a:gd name="T15" fmla="*/ 2147483646 h 1618"/>
              <a:gd name="T16" fmla="*/ 2147483646 w 2438"/>
              <a:gd name="T17" fmla="*/ 2147483646 h 1618"/>
              <a:gd name="T18" fmla="*/ 2147483646 w 2438"/>
              <a:gd name="T19" fmla="*/ 2147483646 h 1618"/>
              <a:gd name="T20" fmla="*/ 2147483646 w 2438"/>
              <a:gd name="T21" fmla="*/ 2147483646 h 1618"/>
              <a:gd name="T22" fmla="*/ 2147483646 w 2438"/>
              <a:gd name="T23" fmla="*/ 2147483646 h 1618"/>
              <a:gd name="T24" fmla="*/ 2147483646 w 2438"/>
              <a:gd name="T25" fmla="*/ 2147483646 h 1618"/>
              <a:gd name="T26" fmla="*/ 2147483646 w 2438"/>
              <a:gd name="T27" fmla="*/ 2147483646 h 1618"/>
              <a:gd name="T28" fmla="*/ 2147483646 w 2438"/>
              <a:gd name="T29" fmla="*/ 2147483646 h 1618"/>
              <a:gd name="T30" fmla="*/ 2147483646 w 2438"/>
              <a:gd name="T31" fmla="*/ 2147483646 h 1618"/>
              <a:gd name="T32" fmla="*/ 2147483646 w 2438"/>
              <a:gd name="T33" fmla="*/ 2147483646 h 1618"/>
              <a:gd name="T34" fmla="*/ 2147483646 w 2438"/>
              <a:gd name="T35" fmla="*/ 2147483646 h 1618"/>
              <a:gd name="T36" fmla="*/ 2147483646 w 2438"/>
              <a:gd name="T37" fmla="*/ 2147483646 h 1618"/>
              <a:gd name="T38" fmla="*/ 2147483646 w 2438"/>
              <a:gd name="T39" fmla="*/ 2147483646 h 1618"/>
              <a:gd name="T40" fmla="*/ 2147483646 w 2438"/>
              <a:gd name="T41" fmla="*/ 2147483646 h 1618"/>
              <a:gd name="T42" fmla="*/ 2147483646 w 2438"/>
              <a:gd name="T43" fmla="*/ 2147483646 h 1618"/>
              <a:gd name="T44" fmla="*/ 2147483646 w 2438"/>
              <a:gd name="T45" fmla="*/ 2147483646 h 1618"/>
              <a:gd name="T46" fmla="*/ 2147483646 w 2438"/>
              <a:gd name="T47" fmla="*/ 2147483646 h 1618"/>
              <a:gd name="T48" fmla="*/ 2147483646 w 2438"/>
              <a:gd name="T49" fmla="*/ 2147483646 h 1618"/>
              <a:gd name="T50" fmla="*/ 2147483646 w 2438"/>
              <a:gd name="T51" fmla="*/ 2147483646 h 1618"/>
              <a:gd name="T52" fmla="*/ 2147483646 w 2438"/>
              <a:gd name="T53" fmla="*/ 2147483646 h 1618"/>
              <a:gd name="T54" fmla="*/ 2147483646 w 2438"/>
              <a:gd name="T55" fmla="*/ 2147483646 h 1618"/>
              <a:gd name="T56" fmla="*/ 2147483646 w 2438"/>
              <a:gd name="T57" fmla="*/ 2147483646 h 1618"/>
              <a:gd name="T58" fmla="*/ 2147483646 w 2438"/>
              <a:gd name="T59" fmla="*/ 2147483646 h 1618"/>
              <a:gd name="T60" fmla="*/ 2147483646 w 2438"/>
              <a:gd name="T61" fmla="*/ 2147483646 h 1618"/>
              <a:gd name="T62" fmla="*/ 2147483646 w 2438"/>
              <a:gd name="T63" fmla="*/ 2147483646 h 1618"/>
              <a:gd name="T64" fmla="*/ 2147483646 w 2438"/>
              <a:gd name="T65" fmla="*/ 2147483646 h 1618"/>
              <a:gd name="T66" fmla="*/ 2147483646 w 2438"/>
              <a:gd name="T67" fmla="*/ 2147483646 h 1618"/>
              <a:gd name="T68" fmla="*/ 2147483646 w 2438"/>
              <a:gd name="T69" fmla="*/ 2147483646 h 1618"/>
              <a:gd name="T70" fmla="*/ 2147483646 w 2438"/>
              <a:gd name="T71" fmla="*/ 2147483646 h 1618"/>
              <a:gd name="T72" fmla="*/ 2147483646 w 2438"/>
              <a:gd name="T73" fmla="*/ 2147483646 h 1618"/>
              <a:gd name="T74" fmla="*/ 2147483646 w 2438"/>
              <a:gd name="T75" fmla="*/ 2147483646 h 1618"/>
              <a:gd name="T76" fmla="*/ 2147483646 w 2438"/>
              <a:gd name="T77" fmla="*/ 2147483646 h 1618"/>
              <a:gd name="T78" fmla="*/ 2147483646 w 2438"/>
              <a:gd name="T79" fmla="*/ 0 h 1618"/>
              <a:gd name="T80" fmla="*/ 2147483646 w 2438"/>
              <a:gd name="T81" fmla="*/ 0 h 1618"/>
              <a:gd name="T82" fmla="*/ 2147483646 w 2438"/>
              <a:gd name="T83" fmla="*/ 0 h 1618"/>
              <a:gd name="T84" fmla="*/ 2147483646 w 2438"/>
              <a:gd name="T85" fmla="*/ 0 h 1618"/>
              <a:gd name="T86" fmla="*/ 2147483646 w 2438"/>
              <a:gd name="T87" fmla="*/ 0 h 1618"/>
              <a:gd name="T88" fmla="*/ 2147483646 w 2438"/>
              <a:gd name="T89" fmla="*/ 0 h 1618"/>
              <a:gd name="T90" fmla="*/ 2147483646 w 2438"/>
              <a:gd name="T91" fmla="*/ 2147483646 h 1618"/>
              <a:gd name="T92" fmla="*/ 2147483646 w 2438"/>
              <a:gd name="T93" fmla="*/ 2147483646 h 1618"/>
              <a:gd name="T94" fmla="*/ 2147483646 w 2438"/>
              <a:gd name="T95" fmla="*/ 2147483646 h 1618"/>
              <a:gd name="T96" fmla="*/ 2147483646 w 2438"/>
              <a:gd name="T97" fmla="*/ 2147483646 h 1618"/>
              <a:gd name="T98" fmla="*/ 2147483646 w 2438"/>
              <a:gd name="T99" fmla="*/ 2147483646 h 1618"/>
              <a:gd name="T100" fmla="*/ 2147483646 w 2438"/>
              <a:gd name="T101" fmla="*/ 2147483646 h 1618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2438" h="1618">
                <a:moveTo>
                  <a:pt x="0" y="345"/>
                </a:moveTo>
                <a:lnTo>
                  <a:pt x="44" y="1617"/>
                </a:lnTo>
                <a:lnTo>
                  <a:pt x="99" y="1486"/>
                </a:lnTo>
                <a:lnTo>
                  <a:pt x="144" y="1355"/>
                </a:lnTo>
                <a:lnTo>
                  <a:pt x="199" y="1237"/>
                </a:lnTo>
                <a:lnTo>
                  <a:pt x="243" y="1129"/>
                </a:lnTo>
                <a:lnTo>
                  <a:pt x="298" y="1034"/>
                </a:lnTo>
                <a:lnTo>
                  <a:pt x="342" y="940"/>
                </a:lnTo>
                <a:lnTo>
                  <a:pt x="386" y="856"/>
                </a:lnTo>
                <a:lnTo>
                  <a:pt x="441" y="772"/>
                </a:lnTo>
                <a:lnTo>
                  <a:pt x="485" y="701"/>
                </a:lnTo>
                <a:lnTo>
                  <a:pt x="541" y="631"/>
                </a:lnTo>
                <a:lnTo>
                  <a:pt x="584" y="571"/>
                </a:lnTo>
                <a:lnTo>
                  <a:pt x="629" y="511"/>
                </a:lnTo>
                <a:lnTo>
                  <a:pt x="683" y="463"/>
                </a:lnTo>
                <a:lnTo>
                  <a:pt x="728" y="417"/>
                </a:lnTo>
                <a:lnTo>
                  <a:pt x="783" y="369"/>
                </a:lnTo>
                <a:lnTo>
                  <a:pt x="827" y="333"/>
                </a:lnTo>
                <a:lnTo>
                  <a:pt x="882" y="297"/>
                </a:lnTo>
                <a:lnTo>
                  <a:pt x="926" y="262"/>
                </a:lnTo>
                <a:lnTo>
                  <a:pt x="971" y="238"/>
                </a:lnTo>
                <a:lnTo>
                  <a:pt x="1026" y="202"/>
                </a:lnTo>
                <a:lnTo>
                  <a:pt x="1070" y="179"/>
                </a:lnTo>
                <a:lnTo>
                  <a:pt x="1125" y="154"/>
                </a:lnTo>
                <a:lnTo>
                  <a:pt x="1168" y="131"/>
                </a:lnTo>
                <a:lnTo>
                  <a:pt x="1213" y="119"/>
                </a:lnTo>
                <a:lnTo>
                  <a:pt x="1268" y="95"/>
                </a:lnTo>
                <a:lnTo>
                  <a:pt x="1312" y="83"/>
                </a:lnTo>
                <a:lnTo>
                  <a:pt x="1367" y="71"/>
                </a:lnTo>
                <a:lnTo>
                  <a:pt x="1411" y="60"/>
                </a:lnTo>
                <a:lnTo>
                  <a:pt x="1466" y="48"/>
                </a:lnTo>
                <a:lnTo>
                  <a:pt x="1511" y="36"/>
                </a:lnTo>
                <a:lnTo>
                  <a:pt x="1555" y="36"/>
                </a:lnTo>
                <a:lnTo>
                  <a:pt x="1610" y="23"/>
                </a:lnTo>
                <a:lnTo>
                  <a:pt x="1654" y="23"/>
                </a:lnTo>
                <a:lnTo>
                  <a:pt x="1709" y="12"/>
                </a:lnTo>
                <a:lnTo>
                  <a:pt x="1754" y="12"/>
                </a:lnTo>
                <a:lnTo>
                  <a:pt x="1808" y="12"/>
                </a:lnTo>
                <a:lnTo>
                  <a:pt x="1853" y="12"/>
                </a:lnTo>
                <a:lnTo>
                  <a:pt x="1896" y="0"/>
                </a:lnTo>
                <a:lnTo>
                  <a:pt x="1952" y="0"/>
                </a:lnTo>
                <a:lnTo>
                  <a:pt x="1996" y="0"/>
                </a:lnTo>
                <a:lnTo>
                  <a:pt x="2050" y="0"/>
                </a:lnTo>
                <a:lnTo>
                  <a:pt x="2095" y="0"/>
                </a:lnTo>
                <a:lnTo>
                  <a:pt x="2139" y="0"/>
                </a:lnTo>
                <a:lnTo>
                  <a:pt x="2194" y="12"/>
                </a:lnTo>
                <a:lnTo>
                  <a:pt x="2238" y="12"/>
                </a:lnTo>
                <a:lnTo>
                  <a:pt x="2293" y="12"/>
                </a:lnTo>
                <a:lnTo>
                  <a:pt x="2338" y="12"/>
                </a:lnTo>
                <a:lnTo>
                  <a:pt x="2393" y="12"/>
                </a:lnTo>
                <a:lnTo>
                  <a:pt x="2437" y="23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DFCA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6664325" y="5353050"/>
            <a:ext cx="9255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DFCA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ru-RU" altLang="es-ES" sz="2000" u="none">
                <a:solidFill>
                  <a:srgbClr val="FFFFFF"/>
                </a:solidFill>
                <a:latin typeface="Times New Roman" pitchFamily="18" charset="0"/>
              </a:rPr>
              <a:t>Время</a:t>
            </a:r>
            <a:endParaRPr lang="es-ES_tradnl" altLang="es-ES" sz="20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grpSp>
        <p:nvGrpSpPr>
          <p:cNvPr id="56329" name="Group 9"/>
          <p:cNvGrpSpPr>
            <a:grpSpLocks/>
          </p:cNvGrpSpPr>
          <p:nvPr/>
        </p:nvGrpSpPr>
        <p:grpSpPr bwMode="auto">
          <a:xfrm>
            <a:off x="3114675" y="5253038"/>
            <a:ext cx="133350" cy="442912"/>
            <a:chOff x="2227" y="3273"/>
            <a:chExt cx="84" cy="279"/>
          </a:xfrm>
        </p:grpSpPr>
        <p:sp>
          <p:nvSpPr>
            <p:cNvPr id="56348" name="Freeform 10"/>
            <p:cNvSpPr>
              <a:spLocks/>
            </p:cNvSpPr>
            <p:nvPr/>
          </p:nvSpPr>
          <p:spPr bwMode="auto">
            <a:xfrm>
              <a:off x="2227" y="3273"/>
              <a:ext cx="84" cy="157"/>
            </a:xfrm>
            <a:custGeom>
              <a:avLst/>
              <a:gdLst>
                <a:gd name="T0" fmla="*/ 42 w 84"/>
                <a:gd name="T1" fmla="*/ 0 h 157"/>
                <a:gd name="T2" fmla="*/ 83 w 84"/>
                <a:gd name="T3" fmla="*/ 156 h 157"/>
                <a:gd name="T4" fmla="*/ 42 w 84"/>
                <a:gd name="T5" fmla="*/ 156 h 157"/>
                <a:gd name="T6" fmla="*/ 0 w 84"/>
                <a:gd name="T7" fmla="*/ 156 h 157"/>
                <a:gd name="T8" fmla="*/ 42 w 84"/>
                <a:gd name="T9" fmla="*/ 0 h 1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4" h="157">
                  <a:moveTo>
                    <a:pt x="42" y="0"/>
                  </a:moveTo>
                  <a:lnTo>
                    <a:pt x="83" y="156"/>
                  </a:lnTo>
                  <a:lnTo>
                    <a:pt x="42" y="156"/>
                  </a:lnTo>
                  <a:lnTo>
                    <a:pt x="0" y="156"/>
                  </a:lnTo>
                  <a:lnTo>
                    <a:pt x="42" y="0"/>
                  </a:lnTo>
                </a:path>
              </a:pathLst>
            </a:custGeom>
            <a:solidFill>
              <a:schemeClr val="hlink"/>
            </a:solidFill>
            <a:ln w="25400" cap="rnd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6349" name="Line 11"/>
            <p:cNvSpPr>
              <a:spLocks noChangeShapeType="1"/>
            </p:cNvSpPr>
            <p:nvPr/>
          </p:nvSpPr>
          <p:spPr bwMode="auto">
            <a:xfrm>
              <a:off x="2280" y="3447"/>
              <a:ext cx="0" cy="105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56330" name="Rectangle 12"/>
          <p:cNvSpPr>
            <a:spLocks noChangeArrowheads="1"/>
          </p:cNvSpPr>
          <p:nvPr/>
        </p:nvSpPr>
        <p:spPr bwMode="auto">
          <a:xfrm>
            <a:off x="2633663" y="5759450"/>
            <a:ext cx="14319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DFCA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ru-RU" altLang="es-ES" sz="1800" u="none">
                <a:solidFill>
                  <a:schemeClr val="hlink"/>
                </a:solidFill>
                <a:latin typeface="Times New Roman" pitchFamily="18" charset="0"/>
              </a:rPr>
              <a:t>Тренировка</a:t>
            </a:r>
            <a:endParaRPr lang="es-ES_tradnl" altLang="es-ES" sz="1800" u="none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56331" name="Rectangle 13"/>
          <p:cNvSpPr>
            <a:spLocks noChangeArrowheads="1"/>
          </p:cNvSpPr>
          <p:nvPr/>
        </p:nvSpPr>
        <p:spPr bwMode="auto">
          <a:xfrm>
            <a:off x="3998913" y="5286375"/>
            <a:ext cx="333375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DFCA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s-ES_tradnl" altLang="es-ES" sz="1200" u="none">
                <a:solidFill>
                  <a:srgbClr val="FE9B03"/>
                </a:solidFill>
                <a:latin typeface="Times New Roman" pitchFamily="18" charset="0"/>
              </a:rPr>
              <a:t>10</a:t>
            </a:r>
            <a:endParaRPr lang="es-ES_tradnl" altLang="es-ES" sz="1200" u="none" baseline="-25000">
              <a:solidFill>
                <a:srgbClr val="FE9B03"/>
              </a:solidFill>
              <a:latin typeface="Times New Roman" pitchFamily="18" charset="0"/>
            </a:endParaRPr>
          </a:p>
        </p:txBody>
      </p:sp>
      <p:sp>
        <p:nvSpPr>
          <p:cNvPr id="56332" name="Rectangle 14"/>
          <p:cNvSpPr>
            <a:spLocks noChangeArrowheads="1"/>
          </p:cNvSpPr>
          <p:nvPr/>
        </p:nvSpPr>
        <p:spPr bwMode="auto">
          <a:xfrm>
            <a:off x="2133600" y="1852613"/>
            <a:ext cx="1317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DFCA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ru-RU" altLang="es-ES" sz="2000" u="none">
                <a:solidFill>
                  <a:srgbClr val="FFFFFF"/>
                </a:solidFill>
                <a:latin typeface="Times New Roman" pitchFamily="18" charset="0"/>
              </a:rPr>
              <a:t>Результат</a:t>
            </a:r>
            <a:endParaRPr lang="es-ES_tradnl" altLang="es-ES" sz="20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6333" name="Rectangle 15"/>
          <p:cNvSpPr>
            <a:spLocks noChangeArrowheads="1"/>
          </p:cNvSpPr>
          <p:nvPr/>
        </p:nvSpPr>
        <p:spPr bwMode="auto">
          <a:xfrm>
            <a:off x="5065713" y="5307013"/>
            <a:ext cx="333375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DFCA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s-ES_tradnl" altLang="es-ES" sz="1200" u="none">
                <a:solidFill>
                  <a:srgbClr val="FE9B03"/>
                </a:solidFill>
                <a:latin typeface="Times New Roman" pitchFamily="18" charset="0"/>
              </a:rPr>
              <a:t>24</a:t>
            </a:r>
            <a:endParaRPr lang="es-ES_tradnl" altLang="es-ES" sz="1200" u="none" baseline="-25000">
              <a:solidFill>
                <a:srgbClr val="FE9B03"/>
              </a:solidFill>
              <a:latin typeface="Times New Roman" pitchFamily="18" charset="0"/>
            </a:endParaRPr>
          </a:p>
        </p:txBody>
      </p:sp>
      <p:sp>
        <p:nvSpPr>
          <p:cNvPr id="56334" name="Line 16"/>
          <p:cNvSpPr>
            <a:spLocks noChangeShapeType="1"/>
          </p:cNvSpPr>
          <p:nvPr/>
        </p:nvSpPr>
        <p:spPr bwMode="auto">
          <a:xfrm>
            <a:off x="3181350" y="3257550"/>
            <a:ext cx="207963" cy="1995488"/>
          </a:xfrm>
          <a:prstGeom prst="line">
            <a:avLst/>
          </a:prstGeom>
          <a:noFill/>
          <a:ln w="28575">
            <a:solidFill>
              <a:srgbClr val="FE9B03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6335" name="Freeform 17"/>
          <p:cNvSpPr>
            <a:spLocks/>
          </p:cNvSpPr>
          <p:nvPr/>
        </p:nvSpPr>
        <p:spPr bwMode="auto">
          <a:xfrm>
            <a:off x="3389313" y="2540000"/>
            <a:ext cx="2743200" cy="2717800"/>
          </a:xfrm>
          <a:custGeom>
            <a:avLst/>
            <a:gdLst>
              <a:gd name="T0" fmla="*/ 0 w 1728"/>
              <a:gd name="T1" fmla="*/ 2147483646 h 1712"/>
              <a:gd name="T2" fmla="*/ 2147483646 w 1728"/>
              <a:gd name="T3" fmla="*/ 2147483646 h 1712"/>
              <a:gd name="T4" fmla="*/ 2147483646 w 1728"/>
              <a:gd name="T5" fmla="*/ 2147483646 h 1712"/>
              <a:gd name="T6" fmla="*/ 2147483646 w 1728"/>
              <a:gd name="T7" fmla="*/ 2147483646 h 171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728" h="1712">
                <a:moveTo>
                  <a:pt x="0" y="1712"/>
                </a:moveTo>
                <a:cubicBezTo>
                  <a:pt x="97" y="1472"/>
                  <a:pt x="352" y="544"/>
                  <a:pt x="584" y="272"/>
                </a:cubicBezTo>
                <a:cubicBezTo>
                  <a:pt x="816" y="0"/>
                  <a:pt x="1201" y="52"/>
                  <a:pt x="1392" y="80"/>
                </a:cubicBezTo>
                <a:cubicBezTo>
                  <a:pt x="1583" y="108"/>
                  <a:pt x="1658" y="365"/>
                  <a:pt x="1728" y="440"/>
                </a:cubicBezTo>
              </a:path>
            </a:pathLst>
          </a:custGeom>
          <a:noFill/>
          <a:ln w="28575" cap="flat" cmpd="sng">
            <a:solidFill>
              <a:srgbClr val="FE9B03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541714" name="Group 18"/>
          <p:cNvGrpSpPr>
            <a:grpSpLocks/>
          </p:cNvGrpSpPr>
          <p:nvPr/>
        </p:nvGrpSpPr>
        <p:grpSpPr bwMode="auto">
          <a:xfrm>
            <a:off x="3181350" y="2133600"/>
            <a:ext cx="5524500" cy="3430588"/>
            <a:chOff x="2004" y="1344"/>
            <a:chExt cx="3480" cy="2161"/>
          </a:xfrm>
        </p:grpSpPr>
        <p:grpSp>
          <p:nvGrpSpPr>
            <p:cNvPr id="56339" name="Group 19"/>
            <p:cNvGrpSpPr>
              <a:grpSpLocks/>
            </p:cNvGrpSpPr>
            <p:nvPr/>
          </p:nvGrpSpPr>
          <p:grpSpPr bwMode="auto">
            <a:xfrm>
              <a:off x="2004" y="1344"/>
              <a:ext cx="3480" cy="1991"/>
              <a:chOff x="2269" y="1344"/>
              <a:chExt cx="3480" cy="1991"/>
            </a:xfrm>
          </p:grpSpPr>
          <p:sp>
            <p:nvSpPr>
              <p:cNvPr id="56342" name="Rectangle 20"/>
              <p:cNvSpPr>
                <a:spLocks noChangeArrowheads="1"/>
              </p:cNvSpPr>
              <p:nvPr/>
            </p:nvSpPr>
            <p:spPr bwMode="auto">
              <a:xfrm>
                <a:off x="3909" y="1344"/>
                <a:ext cx="943" cy="233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AFD00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25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–"/>
                  <a:defRPr sz="19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»"/>
                  <a:defRPr sz="19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–"/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–"/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–"/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–"/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–"/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SzTx/>
                  <a:buFontTx/>
                  <a:buNone/>
                </a:pPr>
                <a:r>
                  <a:rPr lang="ru-RU" altLang="es-ES" sz="2000" u="none">
                    <a:solidFill>
                      <a:schemeClr val="hlink"/>
                    </a:solidFill>
                    <a:latin typeface="Times New Roman" pitchFamily="18" charset="0"/>
                  </a:rPr>
                  <a:t>Пловец</a:t>
                </a:r>
                <a:r>
                  <a:rPr lang="es-ES_tradnl" altLang="es-ES" sz="2000" u="none">
                    <a:solidFill>
                      <a:schemeClr val="hlink"/>
                    </a:solidFill>
                    <a:latin typeface="Times New Roman" pitchFamily="18" charset="0"/>
                  </a:rPr>
                  <a:t> HR</a:t>
                </a:r>
              </a:p>
            </p:txBody>
          </p:sp>
          <p:grpSp>
            <p:nvGrpSpPr>
              <p:cNvPr id="56343" name="Group 21"/>
              <p:cNvGrpSpPr>
                <a:grpSpLocks/>
              </p:cNvGrpSpPr>
              <p:nvPr/>
            </p:nvGrpSpPr>
            <p:grpSpPr bwMode="auto">
              <a:xfrm>
                <a:off x="2269" y="1613"/>
                <a:ext cx="3480" cy="1722"/>
                <a:chOff x="2269" y="1613"/>
                <a:chExt cx="3480" cy="1722"/>
              </a:xfrm>
            </p:grpSpPr>
            <p:sp>
              <p:nvSpPr>
                <p:cNvPr id="56344" name="Line 22"/>
                <p:cNvSpPr>
                  <a:spLocks noChangeShapeType="1"/>
                </p:cNvSpPr>
                <p:nvPr/>
              </p:nvSpPr>
              <p:spPr bwMode="auto">
                <a:xfrm>
                  <a:off x="2269" y="2052"/>
                  <a:ext cx="265" cy="1260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6345" name="Freeform 23"/>
                <p:cNvSpPr>
                  <a:spLocks/>
                </p:cNvSpPr>
                <p:nvPr/>
              </p:nvSpPr>
              <p:spPr bwMode="auto">
                <a:xfrm>
                  <a:off x="2544" y="1613"/>
                  <a:ext cx="3205" cy="1699"/>
                </a:xfrm>
                <a:custGeom>
                  <a:avLst/>
                  <a:gdLst>
                    <a:gd name="T0" fmla="*/ 0 w 3205"/>
                    <a:gd name="T1" fmla="*/ 1699 h 1699"/>
                    <a:gd name="T2" fmla="*/ 608 w 3205"/>
                    <a:gd name="T3" fmla="*/ 339 h 1699"/>
                    <a:gd name="T4" fmla="*/ 1792 w 3205"/>
                    <a:gd name="T5" fmla="*/ 11 h 1699"/>
                    <a:gd name="T6" fmla="*/ 3000 w 3205"/>
                    <a:gd name="T7" fmla="*/ 403 h 1699"/>
                    <a:gd name="T8" fmla="*/ 3024 w 3205"/>
                    <a:gd name="T9" fmla="*/ 403 h 169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205" h="1699">
                      <a:moveTo>
                        <a:pt x="0" y="1699"/>
                      </a:moveTo>
                      <a:cubicBezTo>
                        <a:pt x="101" y="1472"/>
                        <a:pt x="310" y="620"/>
                        <a:pt x="608" y="339"/>
                      </a:cubicBezTo>
                      <a:cubicBezTo>
                        <a:pt x="906" y="58"/>
                        <a:pt x="1393" y="0"/>
                        <a:pt x="1792" y="11"/>
                      </a:cubicBezTo>
                      <a:cubicBezTo>
                        <a:pt x="2191" y="22"/>
                        <a:pt x="2795" y="338"/>
                        <a:pt x="3000" y="403"/>
                      </a:cubicBezTo>
                      <a:cubicBezTo>
                        <a:pt x="3205" y="468"/>
                        <a:pt x="3019" y="403"/>
                        <a:pt x="3024" y="403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hlink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6346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3072" y="2064"/>
                  <a:ext cx="0" cy="1271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6347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4224" y="1632"/>
                  <a:ext cx="0" cy="1681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56340" name="Rectangle 26"/>
            <p:cNvSpPr>
              <a:spLocks noChangeArrowheads="1"/>
            </p:cNvSpPr>
            <p:nvPr/>
          </p:nvSpPr>
          <p:spPr bwMode="auto">
            <a:xfrm>
              <a:off x="2693" y="3344"/>
              <a:ext cx="212" cy="161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DFCA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r>
                <a:rPr lang="es-ES_tradnl" altLang="es-ES" sz="1200" b="0" u="none">
                  <a:solidFill>
                    <a:schemeClr val="hlink"/>
                  </a:solidFill>
                  <a:latin typeface="Times New Roman" pitchFamily="18" charset="0"/>
                </a:rPr>
                <a:t>14</a:t>
              </a:r>
              <a:endParaRPr lang="es-ES_tradnl" altLang="es-ES" sz="1200" b="0" u="none" baseline="-25000">
                <a:solidFill>
                  <a:schemeClr val="hlink"/>
                </a:solidFill>
                <a:latin typeface="Times New Roman" pitchFamily="18" charset="0"/>
              </a:endParaRPr>
            </a:p>
          </p:txBody>
        </p:sp>
        <p:sp>
          <p:nvSpPr>
            <p:cNvPr id="56341" name="Rectangle 27"/>
            <p:cNvSpPr>
              <a:spLocks noChangeArrowheads="1"/>
            </p:cNvSpPr>
            <p:nvPr/>
          </p:nvSpPr>
          <p:spPr bwMode="auto">
            <a:xfrm>
              <a:off x="3845" y="3344"/>
              <a:ext cx="212" cy="161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DFCA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r>
                <a:rPr lang="es-ES_tradnl" altLang="es-ES" sz="1200" b="0" u="none">
                  <a:solidFill>
                    <a:schemeClr val="hlink"/>
                  </a:solidFill>
                  <a:latin typeface="Times New Roman" pitchFamily="18" charset="0"/>
                </a:rPr>
                <a:t>38</a:t>
              </a:r>
              <a:endParaRPr lang="es-ES_tradnl" altLang="es-ES" sz="1200" b="0" u="none" baseline="-25000">
                <a:solidFill>
                  <a:schemeClr val="hlink"/>
                </a:solidFill>
                <a:latin typeface="Times New Roman" pitchFamily="18" charset="0"/>
              </a:endParaRPr>
            </a:p>
          </p:txBody>
        </p:sp>
      </p:grpSp>
      <p:sp>
        <p:nvSpPr>
          <p:cNvPr id="56337" name="Rectangle 28"/>
          <p:cNvSpPr>
            <a:spLocks noChangeArrowheads="1"/>
          </p:cNvSpPr>
          <p:nvPr/>
        </p:nvSpPr>
        <p:spPr bwMode="auto">
          <a:xfrm>
            <a:off x="3775075" y="2300288"/>
            <a:ext cx="142557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2000" u="none">
                <a:solidFill>
                  <a:srgbClr val="FE9B03"/>
                </a:solidFill>
                <a:latin typeface="Times New Roman" pitchFamily="18" charset="0"/>
              </a:rPr>
              <a:t>Пловец</a:t>
            </a:r>
            <a:r>
              <a:rPr lang="es-ES_tradnl" altLang="es-ES" sz="2000" u="none">
                <a:solidFill>
                  <a:srgbClr val="FE9B03"/>
                </a:solidFill>
                <a:latin typeface="Times New Roman" pitchFamily="18" charset="0"/>
              </a:rPr>
              <a:t> CJ</a:t>
            </a:r>
          </a:p>
        </p:txBody>
      </p:sp>
      <p:sp>
        <p:nvSpPr>
          <p:cNvPr id="56338" name="Line 29"/>
          <p:cNvSpPr>
            <a:spLocks noChangeShapeType="1"/>
          </p:cNvSpPr>
          <p:nvPr/>
        </p:nvSpPr>
        <p:spPr bwMode="auto">
          <a:xfrm flipV="1">
            <a:off x="3175000" y="3273425"/>
            <a:ext cx="5435600" cy="3175"/>
          </a:xfrm>
          <a:prstGeom prst="line">
            <a:avLst/>
          </a:prstGeom>
          <a:noFill/>
          <a:ln w="28575">
            <a:solidFill>
              <a:srgbClr val="FF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1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1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"/>
            <a:ext cx="9982200" cy="1104900"/>
          </a:xfrm>
          <a:noFill/>
        </p:spPr>
        <p:txBody>
          <a:bodyPr lIns="90488" tIns="44450" rIns="90488" bIns="44450"/>
          <a:lstStyle/>
          <a:p>
            <a:pPr defTabSz="914400"/>
            <a:r>
              <a:rPr lang="ru-RU" altLang="es-ES" sz="3200" smtClean="0">
                <a:solidFill>
                  <a:srgbClr val="FFFFFF"/>
                </a:solidFill>
                <a:latin typeface="Times New Roman" pitchFamily="18" charset="0"/>
              </a:rPr>
              <a:t>Эффект подведения к результату</a:t>
            </a:r>
            <a:r>
              <a:rPr lang="es-ES_tradnl" altLang="es-ES" sz="3200" smtClean="0">
                <a:solidFill>
                  <a:srgbClr val="FFFFFF"/>
                </a:solidFill>
                <a:latin typeface="Times New Roman" pitchFamily="18" charset="0"/>
              </a:rPr>
              <a:t>: </a:t>
            </a:r>
            <a:r>
              <a:rPr lang="ru-RU" altLang="es-ES" sz="3200" smtClean="0">
                <a:solidFill>
                  <a:srgbClr val="FFFFFF"/>
                </a:solidFill>
                <a:latin typeface="Times New Roman" pitchFamily="18" charset="0"/>
              </a:rPr>
              <a:t>мета</a:t>
            </a:r>
            <a:r>
              <a:rPr lang="es-ES_tradnl" altLang="es-ES" sz="3200" smtClean="0">
                <a:solidFill>
                  <a:srgbClr val="FFFFFF"/>
                </a:solidFill>
                <a:latin typeface="Times New Roman" pitchFamily="18" charset="0"/>
              </a:rPr>
              <a:t>-</a:t>
            </a:r>
            <a:r>
              <a:rPr lang="ru-RU" altLang="es-ES" sz="3200" smtClean="0">
                <a:solidFill>
                  <a:srgbClr val="FFFFFF"/>
                </a:solidFill>
                <a:latin typeface="Times New Roman" pitchFamily="18" charset="0"/>
              </a:rPr>
              <a:t>анализ</a:t>
            </a:r>
            <a:endParaRPr lang="es-ES_tradnl" altLang="es-ES" sz="3200" baseline="-250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2486025" y="6629400"/>
            <a:ext cx="57435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DFCA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s-ES_tradnl" altLang="es-ES" sz="1800" u="none">
                <a:solidFill>
                  <a:srgbClr val="FFFFFF"/>
                </a:solidFill>
                <a:latin typeface="Times New Roman" pitchFamily="18" charset="0"/>
              </a:rPr>
              <a:t>Bosquet et al. </a:t>
            </a:r>
            <a:r>
              <a:rPr lang="es-ES_tradnl" altLang="es-ES" sz="1800" i="1" u="none">
                <a:solidFill>
                  <a:srgbClr val="FFFFFF"/>
                </a:solidFill>
                <a:latin typeface="Times New Roman" pitchFamily="18" charset="0"/>
              </a:rPr>
              <a:t>Med. Sci. Sport</a:t>
            </a:r>
            <a:r>
              <a:rPr lang="es-ES_tradnl" altLang="es-ES" sz="1800" u="none">
                <a:solidFill>
                  <a:srgbClr val="FFFFFF"/>
                </a:solidFill>
                <a:latin typeface="Times New Roman" pitchFamily="18" charset="0"/>
              </a:rPr>
              <a:t>s </a:t>
            </a:r>
            <a:r>
              <a:rPr lang="es-ES_tradnl" altLang="es-ES" sz="1800" i="1" u="none">
                <a:solidFill>
                  <a:srgbClr val="FFFFFF"/>
                </a:solidFill>
                <a:latin typeface="Times New Roman" pitchFamily="18" charset="0"/>
              </a:rPr>
              <a:t>Exerc. </a:t>
            </a:r>
            <a:r>
              <a:rPr lang="es-ES_tradnl" altLang="es-ES" sz="1800" u="none">
                <a:solidFill>
                  <a:srgbClr val="FFFFFF"/>
                </a:solidFill>
                <a:latin typeface="Times New Roman" pitchFamily="18" charset="0"/>
              </a:rPr>
              <a:t>39: 1358-1365, 2007</a:t>
            </a:r>
          </a:p>
        </p:txBody>
      </p:sp>
      <p:pic>
        <p:nvPicPr>
          <p:cNvPr id="57348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1143000"/>
            <a:ext cx="6265863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Rectángulo 4"/>
          <p:cNvSpPr>
            <a:spLocks noChangeArrowheads="1"/>
          </p:cNvSpPr>
          <p:nvPr/>
        </p:nvSpPr>
        <p:spPr bwMode="auto">
          <a:xfrm>
            <a:off x="2370138" y="2898775"/>
            <a:ext cx="5859462" cy="2159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es-ES" altLang="es-ES">
              <a:solidFill>
                <a:srgbClr val="FF0000"/>
              </a:solidFill>
            </a:endParaRPr>
          </a:p>
        </p:txBody>
      </p:sp>
      <p:sp>
        <p:nvSpPr>
          <p:cNvPr id="57350" name="Rectángulo 36"/>
          <p:cNvSpPr>
            <a:spLocks noChangeArrowheads="1"/>
          </p:cNvSpPr>
          <p:nvPr/>
        </p:nvSpPr>
        <p:spPr bwMode="auto">
          <a:xfrm>
            <a:off x="2370138" y="3743325"/>
            <a:ext cx="5859462" cy="2159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es-ES" altLang="es-ES">
              <a:solidFill>
                <a:srgbClr val="FF0000"/>
              </a:solidFill>
            </a:endParaRPr>
          </a:p>
        </p:txBody>
      </p:sp>
      <p:sp>
        <p:nvSpPr>
          <p:cNvPr id="57351" name="Rectángulo 37"/>
          <p:cNvSpPr>
            <a:spLocks noChangeArrowheads="1"/>
          </p:cNvSpPr>
          <p:nvPr/>
        </p:nvSpPr>
        <p:spPr bwMode="auto">
          <a:xfrm>
            <a:off x="2384425" y="4371975"/>
            <a:ext cx="5859463" cy="2159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es-ES" altLang="es-ES">
              <a:solidFill>
                <a:srgbClr val="FF0000"/>
              </a:solidFill>
            </a:endParaRPr>
          </a:p>
        </p:txBody>
      </p:sp>
      <p:sp>
        <p:nvSpPr>
          <p:cNvPr id="57352" name="Rectángulo 38"/>
          <p:cNvSpPr>
            <a:spLocks noChangeArrowheads="1"/>
          </p:cNvSpPr>
          <p:nvPr/>
        </p:nvSpPr>
        <p:spPr bwMode="auto">
          <a:xfrm>
            <a:off x="2370138" y="5000625"/>
            <a:ext cx="5859462" cy="2159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es-ES" altLang="es-ES">
              <a:solidFill>
                <a:srgbClr val="FF0000"/>
              </a:solidFill>
            </a:endParaRPr>
          </a:p>
        </p:txBody>
      </p:sp>
      <p:sp>
        <p:nvSpPr>
          <p:cNvPr id="57353" name="Rectángulo 39"/>
          <p:cNvSpPr>
            <a:spLocks noChangeArrowheads="1"/>
          </p:cNvSpPr>
          <p:nvPr/>
        </p:nvSpPr>
        <p:spPr bwMode="auto">
          <a:xfrm>
            <a:off x="2370138" y="6030913"/>
            <a:ext cx="5859462" cy="2159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es-ES" altLang="es-ES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152400"/>
            <a:ext cx="11026775" cy="1104900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</a:extLst>
        </p:spPr>
        <p:txBody>
          <a:bodyPr lIns="90488" tIns="44450" rIns="90488" bIns="44450"/>
          <a:lstStyle/>
          <a:p>
            <a:pPr defTabSz="914400"/>
            <a:r>
              <a:rPr lang="ru-RU" altLang="es-ES" sz="3600" smtClean="0">
                <a:solidFill>
                  <a:srgbClr val="FFFFFF"/>
                </a:solidFill>
                <a:latin typeface="Times New Roman" pitchFamily="18" charset="0"/>
              </a:rPr>
              <a:t>Различные способы продвижения</a:t>
            </a:r>
            <a:endParaRPr lang="es-ES_tradnl" altLang="es-ES" sz="36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2333625" y="6629400"/>
            <a:ext cx="57435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DFCA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s-ES_tradnl" altLang="es-ES" sz="1800" u="none">
                <a:solidFill>
                  <a:srgbClr val="FFFFFF"/>
                </a:solidFill>
                <a:latin typeface="Times New Roman" pitchFamily="18" charset="0"/>
              </a:rPr>
              <a:t>Bosquet et al. </a:t>
            </a:r>
            <a:r>
              <a:rPr lang="es-ES_tradnl" altLang="es-ES" sz="1800" i="1" u="none">
                <a:solidFill>
                  <a:srgbClr val="FFFFFF"/>
                </a:solidFill>
                <a:latin typeface="Times New Roman" pitchFamily="18" charset="0"/>
              </a:rPr>
              <a:t>Med. Sci. Sport</a:t>
            </a:r>
            <a:r>
              <a:rPr lang="es-ES_tradnl" altLang="es-ES" sz="1800" u="none">
                <a:solidFill>
                  <a:srgbClr val="FFFFFF"/>
                </a:solidFill>
                <a:latin typeface="Times New Roman" pitchFamily="18" charset="0"/>
              </a:rPr>
              <a:t>s </a:t>
            </a:r>
            <a:r>
              <a:rPr lang="es-ES_tradnl" altLang="es-ES" sz="1800" i="1" u="none">
                <a:solidFill>
                  <a:srgbClr val="FFFFFF"/>
                </a:solidFill>
                <a:latin typeface="Times New Roman" pitchFamily="18" charset="0"/>
              </a:rPr>
              <a:t>Exerc. </a:t>
            </a:r>
            <a:r>
              <a:rPr lang="es-ES_tradnl" altLang="es-ES" sz="1800" u="none">
                <a:solidFill>
                  <a:srgbClr val="FFFFFF"/>
                </a:solidFill>
                <a:latin typeface="Times New Roman" pitchFamily="18" charset="0"/>
              </a:rPr>
              <a:t>39: 1358-1365, 2007</a:t>
            </a: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1219200" y="1314450"/>
            <a:ext cx="6710363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DFCA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ru-RU" altLang="es-ES" sz="1800" u="none">
                <a:solidFill>
                  <a:srgbClr val="FE9B03"/>
                </a:solidFill>
                <a:latin typeface="Times New Roman" pitchFamily="18" charset="0"/>
              </a:rPr>
              <a:t>Влияние переменных величин на общее изменение результата</a:t>
            </a:r>
            <a:endParaRPr lang="es-ES_tradnl" altLang="es-ES" sz="1800" u="none">
              <a:solidFill>
                <a:srgbClr val="FE9B03"/>
              </a:solidFill>
              <a:latin typeface="Times New Roman" pitchFamily="18" charset="0"/>
            </a:endParaRPr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1747838"/>
            <a:ext cx="10437812" cy="436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446470" name="Group 6"/>
          <p:cNvGrpSpPr>
            <a:grpSpLocks/>
          </p:cNvGrpSpPr>
          <p:nvPr/>
        </p:nvGrpSpPr>
        <p:grpSpPr bwMode="auto">
          <a:xfrm>
            <a:off x="2586038" y="3043238"/>
            <a:ext cx="1657350" cy="2879725"/>
            <a:chOff x="1629" y="1917"/>
            <a:chExt cx="1044" cy="1814"/>
          </a:xfrm>
        </p:grpSpPr>
        <p:sp>
          <p:nvSpPr>
            <p:cNvPr id="58387" name="Oval 7"/>
            <p:cNvSpPr>
              <a:spLocks noChangeArrowheads="1"/>
            </p:cNvSpPr>
            <p:nvPr/>
          </p:nvSpPr>
          <p:spPr bwMode="auto">
            <a:xfrm>
              <a:off x="1630" y="1917"/>
              <a:ext cx="1043" cy="181"/>
            </a:xfrm>
            <a:prstGeom prst="ellips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s-ES" altLang="es-ES" sz="3600">
                <a:solidFill>
                  <a:srgbClr val="FFFFFF"/>
                </a:solidFill>
              </a:endParaRPr>
            </a:p>
          </p:txBody>
        </p:sp>
        <p:sp>
          <p:nvSpPr>
            <p:cNvPr id="58388" name="Oval 8"/>
            <p:cNvSpPr>
              <a:spLocks noChangeArrowheads="1"/>
            </p:cNvSpPr>
            <p:nvPr/>
          </p:nvSpPr>
          <p:spPr bwMode="auto">
            <a:xfrm>
              <a:off x="1629" y="2325"/>
              <a:ext cx="1043" cy="181"/>
            </a:xfrm>
            <a:prstGeom prst="ellips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s-ES" altLang="es-ES" sz="3600">
                <a:solidFill>
                  <a:srgbClr val="FFFFFF"/>
                </a:solidFill>
              </a:endParaRPr>
            </a:p>
          </p:txBody>
        </p:sp>
        <p:sp>
          <p:nvSpPr>
            <p:cNvPr id="58389" name="Oval 9"/>
            <p:cNvSpPr>
              <a:spLocks noChangeArrowheads="1"/>
            </p:cNvSpPr>
            <p:nvPr/>
          </p:nvSpPr>
          <p:spPr bwMode="auto">
            <a:xfrm>
              <a:off x="1629" y="2643"/>
              <a:ext cx="1043" cy="181"/>
            </a:xfrm>
            <a:prstGeom prst="ellips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s-ES" altLang="es-ES" sz="3600">
                <a:solidFill>
                  <a:srgbClr val="FFFFFF"/>
                </a:solidFill>
              </a:endParaRPr>
            </a:p>
          </p:txBody>
        </p:sp>
        <p:sp>
          <p:nvSpPr>
            <p:cNvPr id="58390" name="Oval 10"/>
            <p:cNvSpPr>
              <a:spLocks noChangeArrowheads="1"/>
            </p:cNvSpPr>
            <p:nvPr/>
          </p:nvSpPr>
          <p:spPr bwMode="auto">
            <a:xfrm>
              <a:off x="1630" y="2960"/>
              <a:ext cx="1043" cy="317"/>
            </a:xfrm>
            <a:prstGeom prst="ellips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s-ES" altLang="es-ES" sz="3600">
                <a:solidFill>
                  <a:srgbClr val="FFFFFF"/>
                </a:solidFill>
              </a:endParaRPr>
            </a:p>
          </p:txBody>
        </p:sp>
        <p:sp>
          <p:nvSpPr>
            <p:cNvPr id="58391" name="Oval 11"/>
            <p:cNvSpPr>
              <a:spLocks noChangeArrowheads="1"/>
            </p:cNvSpPr>
            <p:nvPr/>
          </p:nvSpPr>
          <p:spPr bwMode="auto">
            <a:xfrm>
              <a:off x="1629" y="3550"/>
              <a:ext cx="1043" cy="181"/>
            </a:xfrm>
            <a:prstGeom prst="ellips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s-ES" altLang="es-ES" sz="3600">
                <a:solidFill>
                  <a:srgbClr val="FFFFFF"/>
                </a:solidFill>
              </a:endParaRPr>
            </a:p>
          </p:txBody>
        </p:sp>
      </p:grpSp>
      <p:grpSp>
        <p:nvGrpSpPr>
          <p:cNvPr id="446476" name="Group 12"/>
          <p:cNvGrpSpPr>
            <a:grpSpLocks/>
          </p:cNvGrpSpPr>
          <p:nvPr/>
        </p:nvGrpSpPr>
        <p:grpSpPr bwMode="auto">
          <a:xfrm>
            <a:off x="5467350" y="2827338"/>
            <a:ext cx="1655763" cy="3095625"/>
            <a:chOff x="3444" y="1781"/>
            <a:chExt cx="1043" cy="1950"/>
          </a:xfrm>
        </p:grpSpPr>
        <p:sp>
          <p:nvSpPr>
            <p:cNvPr id="58382" name="Oval 13"/>
            <p:cNvSpPr>
              <a:spLocks noChangeArrowheads="1"/>
            </p:cNvSpPr>
            <p:nvPr/>
          </p:nvSpPr>
          <p:spPr bwMode="auto">
            <a:xfrm>
              <a:off x="3444" y="1781"/>
              <a:ext cx="1043" cy="181"/>
            </a:xfrm>
            <a:prstGeom prst="ellips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s-ES" altLang="es-ES" sz="3600">
                <a:solidFill>
                  <a:srgbClr val="FFFFFF"/>
                </a:solidFill>
              </a:endParaRPr>
            </a:p>
          </p:txBody>
        </p:sp>
        <p:sp>
          <p:nvSpPr>
            <p:cNvPr id="58383" name="Oval 14"/>
            <p:cNvSpPr>
              <a:spLocks noChangeArrowheads="1"/>
            </p:cNvSpPr>
            <p:nvPr/>
          </p:nvSpPr>
          <p:spPr bwMode="auto">
            <a:xfrm>
              <a:off x="3444" y="2325"/>
              <a:ext cx="1043" cy="181"/>
            </a:xfrm>
            <a:prstGeom prst="ellips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s-ES" altLang="es-ES" sz="3600">
                <a:solidFill>
                  <a:srgbClr val="FFFFFF"/>
                </a:solidFill>
              </a:endParaRPr>
            </a:p>
          </p:txBody>
        </p:sp>
        <p:sp>
          <p:nvSpPr>
            <p:cNvPr id="58384" name="Oval 15"/>
            <p:cNvSpPr>
              <a:spLocks noChangeArrowheads="1"/>
            </p:cNvSpPr>
            <p:nvPr/>
          </p:nvSpPr>
          <p:spPr bwMode="auto">
            <a:xfrm>
              <a:off x="3444" y="2643"/>
              <a:ext cx="1043" cy="181"/>
            </a:xfrm>
            <a:prstGeom prst="ellips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s-ES" altLang="es-ES" sz="3600">
                <a:solidFill>
                  <a:srgbClr val="FFFFFF"/>
                </a:solidFill>
              </a:endParaRPr>
            </a:p>
          </p:txBody>
        </p:sp>
        <p:sp>
          <p:nvSpPr>
            <p:cNvPr id="58385" name="Oval 16"/>
            <p:cNvSpPr>
              <a:spLocks noChangeArrowheads="1"/>
            </p:cNvSpPr>
            <p:nvPr/>
          </p:nvSpPr>
          <p:spPr bwMode="auto">
            <a:xfrm>
              <a:off x="3444" y="3006"/>
              <a:ext cx="1043" cy="181"/>
            </a:xfrm>
            <a:prstGeom prst="ellips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s-ES" altLang="es-ES" sz="3600">
                <a:solidFill>
                  <a:srgbClr val="FFFFFF"/>
                </a:solidFill>
              </a:endParaRPr>
            </a:p>
          </p:txBody>
        </p:sp>
        <p:sp>
          <p:nvSpPr>
            <p:cNvPr id="58386" name="Oval 17"/>
            <p:cNvSpPr>
              <a:spLocks noChangeArrowheads="1"/>
            </p:cNvSpPr>
            <p:nvPr/>
          </p:nvSpPr>
          <p:spPr bwMode="auto">
            <a:xfrm>
              <a:off x="3444" y="3550"/>
              <a:ext cx="1043" cy="181"/>
            </a:xfrm>
            <a:prstGeom prst="ellips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s-ES" altLang="es-ES" sz="3600">
                <a:solidFill>
                  <a:srgbClr val="FFFFFF"/>
                </a:solidFill>
              </a:endParaRPr>
            </a:p>
          </p:txBody>
        </p:sp>
      </p:grpSp>
      <p:grpSp>
        <p:nvGrpSpPr>
          <p:cNvPr id="446482" name="Group 18"/>
          <p:cNvGrpSpPr>
            <a:grpSpLocks/>
          </p:cNvGrpSpPr>
          <p:nvPr/>
        </p:nvGrpSpPr>
        <p:grpSpPr bwMode="auto">
          <a:xfrm>
            <a:off x="8131175" y="3043238"/>
            <a:ext cx="1655763" cy="2663825"/>
            <a:chOff x="5122" y="1917"/>
            <a:chExt cx="1043" cy="1678"/>
          </a:xfrm>
        </p:grpSpPr>
        <p:sp>
          <p:nvSpPr>
            <p:cNvPr id="58377" name="Oval 19"/>
            <p:cNvSpPr>
              <a:spLocks noChangeArrowheads="1"/>
            </p:cNvSpPr>
            <p:nvPr/>
          </p:nvSpPr>
          <p:spPr bwMode="auto">
            <a:xfrm>
              <a:off x="5122" y="3414"/>
              <a:ext cx="1043" cy="181"/>
            </a:xfrm>
            <a:prstGeom prst="ellips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s-ES" altLang="es-ES" sz="3600">
                <a:solidFill>
                  <a:srgbClr val="FFFFFF"/>
                </a:solidFill>
              </a:endParaRPr>
            </a:p>
          </p:txBody>
        </p:sp>
        <p:sp>
          <p:nvSpPr>
            <p:cNvPr id="58378" name="Oval 20"/>
            <p:cNvSpPr>
              <a:spLocks noChangeArrowheads="1"/>
            </p:cNvSpPr>
            <p:nvPr/>
          </p:nvSpPr>
          <p:spPr bwMode="auto">
            <a:xfrm>
              <a:off x="5122" y="3006"/>
              <a:ext cx="1043" cy="181"/>
            </a:xfrm>
            <a:prstGeom prst="ellips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s-ES" altLang="es-ES" sz="3600">
                <a:solidFill>
                  <a:srgbClr val="FFFFFF"/>
                </a:solidFill>
              </a:endParaRPr>
            </a:p>
          </p:txBody>
        </p:sp>
        <p:sp>
          <p:nvSpPr>
            <p:cNvPr id="58379" name="Oval 21"/>
            <p:cNvSpPr>
              <a:spLocks noChangeArrowheads="1"/>
            </p:cNvSpPr>
            <p:nvPr/>
          </p:nvSpPr>
          <p:spPr bwMode="auto">
            <a:xfrm>
              <a:off x="5122" y="2552"/>
              <a:ext cx="1043" cy="272"/>
            </a:xfrm>
            <a:prstGeom prst="ellips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s-ES" altLang="es-ES" sz="3600">
                <a:solidFill>
                  <a:srgbClr val="FFFFFF"/>
                </a:solidFill>
              </a:endParaRPr>
            </a:p>
          </p:txBody>
        </p:sp>
        <p:sp>
          <p:nvSpPr>
            <p:cNvPr id="58380" name="Oval 22"/>
            <p:cNvSpPr>
              <a:spLocks noChangeArrowheads="1"/>
            </p:cNvSpPr>
            <p:nvPr/>
          </p:nvSpPr>
          <p:spPr bwMode="auto">
            <a:xfrm>
              <a:off x="5122" y="1917"/>
              <a:ext cx="1043" cy="181"/>
            </a:xfrm>
            <a:prstGeom prst="ellips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s-ES" altLang="es-ES" sz="3600">
                <a:solidFill>
                  <a:srgbClr val="FFFFFF"/>
                </a:solidFill>
              </a:endParaRPr>
            </a:p>
          </p:txBody>
        </p:sp>
        <p:sp>
          <p:nvSpPr>
            <p:cNvPr id="58381" name="Oval 23"/>
            <p:cNvSpPr>
              <a:spLocks noChangeArrowheads="1"/>
            </p:cNvSpPr>
            <p:nvPr/>
          </p:nvSpPr>
          <p:spPr bwMode="auto">
            <a:xfrm>
              <a:off x="5122" y="2325"/>
              <a:ext cx="1043" cy="181"/>
            </a:xfrm>
            <a:prstGeom prst="ellips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s-ES" altLang="es-ES" sz="360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46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46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446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622300" y="119063"/>
            <a:ext cx="9401175" cy="1100137"/>
          </a:xfrm>
          <a:noFill/>
        </p:spPr>
        <p:txBody>
          <a:bodyPr lIns="90488" tIns="46038" rIns="90488" bIns="46038" anchor="t" anchorCtr="1"/>
          <a:lstStyle/>
          <a:p>
            <a:pPr defTabSz="849313">
              <a:lnSpc>
                <a:spcPct val="100000"/>
              </a:lnSpc>
            </a:pPr>
            <a:r>
              <a:rPr lang="ru-RU" altLang="es-ES" sz="3600" smtClean="0">
                <a:solidFill>
                  <a:srgbClr val="FFFFFF"/>
                </a:solidFill>
                <a:latin typeface="Times New Roman" pitchFamily="18" charset="0"/>
              </a:rPr>
              <a:t>Новаторские стратегии тренировки, подводящей к соревнованиям</a:t>
            </a:r>
            <a:endParaRPr lang="es-ES_tradnl" altLang="es-ES" sz="36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3" name="Picture 3" descr="_G1O66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638" y="811213"/>
            <a:ext cx="815657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10645775" cy="1104900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</a:extLst>
        </p:spPr>
        <p:txBody>
          <a:bodyPr lIns="90488" tIns="44450" rIns="90488" bIns="44450"/>
          <a:lstStyle/>
          <a:p>
            <a:pPr defTabSz="914400"/>
            <a:r>
              <a:rPr lang="ru-RU" altLang="es-ES" sz="3200" dirty="0" smtClean="0">
                <a:solidFill>
                  <a:srgbClr val="FFFFFF"/>
                </a:solidFill>
                <a:latin typeface="Times New Roman" pitchFamily="18" charset="0"/>
              </a:rPr>
              <a:t>Прогноз системного подведения на основании предыдущих наблюдений</a:t>
            </a:r>
            <a:endParaRPr lang="es-ES_tradnl" altLang="es-ES" sz="3200" dirty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2286000" y="6673850"/>
            <a:ext cx="6149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DFCA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s-ES_tradnl" altLang="es-ES" sz="1800" u="none">
                <a:solidFill>
                  <a:srgbClr val="FFFFFF"/>
                </a:solidFill>
                <a:latin typeface="Times New Roman" pitchFamily="18" charset="0"/>
              </a:rPr>
              <a:t>Busso &amp; Thomas. </a:t>
            </a:r>
            <a:r>
              <a:rPr lang="es-ES_tradnl" altLang="es-ES" sz="1800" i="1" u="none">
                <a:solidFill>
                  <a:srgbClr val="FFFFFF"/>
                </a:solidFill>
                <a:latin typeface="Times New Roman" pitchFamily="18" charset="0"/>
              </a:rPr>
              <a:t>Int. J. Sports Physiol.</a:t>
            </a:r>
            <a:r>
              <a:rPr lang="es-ES_tradnl" altLang="es-ES" sz="1800" u="none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s-ES_tradnl" altLang="es-ES" sz="1800" i="1" u="none">
                <a:solidFill>
                  <a:srgbClr val="FFFFFF"/>
                </a:solidFill>
                <a:latin typeface="Times New Roman" pitchFamily="18" charset="0"/>
              </a:rPr>
              <a:t>Perf. </a:t>
            </a:r>
            <a:r>
              <a:rPr lang="es-ES_tradnl" altLang="es-ES" sz="1800" u="none">
                <a:solidFill>
                  <a:srgbClr val="FFFFFF"/>
                </a:solidFill>
                <a:latin typeface="Times New Roman" pitchFamily="18" charset="0"/>
              </a:rPr>
              <a:t>1: 400-405, 2006</a:t>
            </a:r>
          </a:p>
        </p:txBody>
      </p:sp>
      <p:grpSp>
        <p:nvGrpSpPr>
          <p:cNvPr id="60420" name="Group 4"/>
          <p:cNvGrpSpPr>
            <a:grpSpLocks/>
          </p:cNvGrpSpPr>
          <p:nvPr/>
        </p:nvGrpSpPr>
        <p:grpSpPr bwMode="auto">
          <a:xfrm>
            <a:off x="1257300" y="1219200"/>
            <a:ext cx="8572500" cy="2286000"/>
            <a:chOff x="792" y="768"/>
            <a:chExt cx="5400" cy="1440"/>
          </a:xfrm>
        </p:grpSpPr>
        <p:sp>
          <p:nvSpPr>
            <p:cNvPr id="60436" name="Line 5"/>
            <p:cNvSpPr>
              <a:spLocks noChangeShapeType="1"/>
            </p:cNvSpPr>
            <p:nvPr/>
          </p:nvSpPr>
          <p:spPr bwMode="auto">
            <a:xfrm>
              <a:off x="848" y="984"/>
              <a:ext cx="0" cy="984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0437" name="Rectangle 6"/>
            <p:cNvSpPr>
              <a:spLocks noChangeArrowheads="1"/>
            </p:cNvSpPr>
            <p:nvPr/>
          </p:nvSpPr>
          <p:spPr bwMode="auto">
            <a:xfrm>
              <a:off x="896" y="1488"/>
              <a:ext cx="160" cy="480"/>
            </a:xfrm>
            <a:prstGeom prst="rect">
              <a:avLst/>
            </a:prstGeom>
            <a:solidFill>
              <a:srgbClr val="FE9B0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s-ES" altLang="es-ES" sz="3600">
                <a:solidFill>
                  <a:srgbClr val="FFFFFF"/>
                </a:solidFill>
              </a:endParaRPr>
            </a:p>
          </p:txBody>
        </p:sp>
        <p:sp>
          <p:nvSpPr>
            <p:cNvPr id="60438" name="Rectangle 7"/>
            <p:cNvSpPr>
              <a:spLocks noChangeArrowheads="1"/>
            </p:cNvSpPr>
            <p:nvPr/>
          </p:nvSpPr>
          <p:spPr bwMode="auto">
            <a:xfrm>
              <a:off x="1056" y="1344"/>
              <a:ext cx="160" cy="624"/>
            </a:xfrm>
            <a:prstGeom prst="rect">
              <a:avLst/>
            </a:prstGeom>
            <a:solidFill>
              <a:srgbClr val="FE9B0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s-ES" altLang="es-ES" sz="3600">
                <a:solidFill>
                  <a:srgbClr val="FFFFFF"/>
                </a:solidFill>
              </a:endParaRPr>
            </a:p>
          </p:txBody>
        </p:sp>
        <p:sp>
          <p:nvSpPr>
            <p:cNvPr id="60439" name="Rectangle 8"/>
            <p:cNvSpPr>
              <a:spLocks noChangeArrowheads="1"/>
            </p:cNvSpPr>
            <p:nvPr/>
          </p:nvSpPr>
          <p:spPr bwMode="auto">
            <a:xfrm>
              <a:off x="1200" y="1200"/>
              <a:ext cx="160" cy="768"/>
            </a:xfrm>
            <a:prstGeom prst="rect">
              <a:avLst/>
            </a:prstGeom>
            <a:solidFill>
              <a:srgbClr val="FE9B0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s-ES" altLang="es-ES" sz="3600">
                <a:solidFill>
                  <a:srgbClr val="FFFFFF"/>
                </a:solidFill>
              </a:endParaRPr>
            </a:p>
          </p:txBody>
        </p:sp>
        <p:sp>
          <p:nvSpPr>
            <p:cNvPr id="60440" name="Rectangle 9"/>
            <p:cNvSpPr>
              <a:spLocks noChangeArrowheads="1"/>
            </p:cNvSpPr>
            <p:nvPr/>
          </p:nvSpPr>
          <p:spPr bwMode="auto">
            <a:xfrm>
              <a:off x="1344" y="1200"/>
              <a:ext cx="160" cy="768"/>
            </a:xfrm>
            <a:prstGeom prst="rect">
              <a:avLst/>
            </a:prstGeom>
            <a:solidFill>
              <a:srgbClr val="FE9B0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s-ES" altLang="es-ES" sz="3600">
                <a:solidFill>
                  <a:srgbClr val="FFFFFF"/>
                </a:solidFill>
              </a:endParaRPr>
            </a:p>
          </p:txBody>
        </p:sp>
        <p:sp>
          <p:nvSpPr>
            <p:cNvPr id="60441" name="Rectangle 10"/>
            <p:cNvSpPr>
              <a:spLocks noChangeArrowheads="1"/>
            </p:cNvSpPr>
            <p:nvPr/>
          </p:nvSpPr>
          <p:spPr bwMode="auto">
            <a:xfrm>
              <a:off x="1488" y="1200"/>
              <a:ext cx="167" cy="768"/>
            </a:xfrm>
            <a:prstGeom prst="rect">
              <a:avLst/>
            </a:prstGeom>
            <a:solidFill>
              <a:srgbClr val="FE9B0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s-ES" altLang="es-ES" sz="3600">
                <a:solidFill>
                  <a:srgbClr val="FFFFFF"/>
                </a:solidFill>
              </a:endParaRPr>
            </a:p>
          </p:txBody>
        </p:sp>
        <p:sp>
          <p:nvSpPr>
            <p:cNvPr id="60442" name="Rectangle 11"/>
            <p:cNvSpPr>
              <a:spLocks noChangeArrowheads="1"/>
            </p:cNvSpPr>
            <p:nvPr/>
          </p:nvSpPr>
          <p:spPr bwMode="auto">
            <a:xfrm>
              <a:off x="1632" y="1344"/>
              <a:ext cx="144" cy="624"/>
            </a:xfrm>
            <a:prstGeom prst="rect">
              <a:avLst/>
            </a:prstGeom>
            <a:solidFill>
              <a:srgbClr val="FE9B0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s-ES" altLang="es-ES" sz="3600">
                <a:solidFill>
                  <a:srgbClr val="FFFFFF"/>
                </a:solidFill>
              </a:endParaRPr>
            </a:p>
          </p:txBody>
        </p:sp>
        <p:sp>
          <p:nvSpPr>
            <p:cNvPr id="60443" name="Rectangle 12"/>
            <p:cNvSpPr>
              <a:spLocks noChangeArrowheads="1"/>
            </p:cNvSpPr>
            <p:nvPr/>
          </p:nvSpPr>
          <p:spPr bwMode="auto">
            <a:xfrm>
              <a:off x="1776" y="1344"/>
              <a:ext cx="160" cy="624"/>
            </a:xfrm>
            <a:prstGeom prst="rect">
              <a:avLst/>
            </a:prstGeom>
            <a:solidFill>
              <a:srgbClr val="FE9B0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s-ES" altLang="es-ES" sz="3600">
                <a:solidFill>
                  <a:srgbClr val="FFFFFF"/>
                </a:solidFill>
              </a:endParaRPr>
            </a:p>
          </p:txBody>
        </p:sp>
        <p:sp>
          <p:nvSpPr>
            <p:cNvPr id="60444" name="Rectangle 13"/>
            <p:cNvSpPr>
              <a:spLocks noChangeArrowheads="1"/>
            </p:cNvSpPr>
            <p:nvPr/>
          </p:nvSpPr>
          <p:spPr bwMode="auto">
            <a:xfrm>
              <a:off x="1920" y="1625"/>
              <a:ext cx="160" cy="343"/>
            </a:xfrm>
            <a:prstGeom prst="rect">
              <a:avLst/>
            </a:prstGeom>
            <a:solidFill>
              <a:srgbClr val="FE9B0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s-ES" altLang="es-ES" sz="3600">
                <a:solidFill>
                  <a:srgbClr val="FFFFFF"/>
                </a:solidFill>
              </a:endParaRPr>
            </a:p>
          </p:txBody>
        </p:sp>
        <p:sp>
          <p:nvSpPr>
            <p:cNvPr id="60445" name="Line 14"/>
            <p:cNvSpPr>
              <a:spLocks noChangeShapeType="1"/>
            </p:cNvSpPr>
            <p:nvPr/>
          </p:nvSpPr>
          <p:spPr bwMode="auto">
            <a:xfrm>
              <a:off x="848" y="1968"/>
              <a:ext cx="1360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0446" name="Rectangle 15"/>
            <p:cNvSpPr>
              <a:spLocks noChangeArrowheads="1"/>
            </p:cNvSpPr>
            <p:nvPr/>
          </p:nvSpPr>
          <p:spPr bwMode="auto">
            <a:xfrm>
              <a:off x="2784" y="984"/>
              <a:ext cx="1344" cy="984"/>
            </a:xfrm>
            <a:prstGeom prst="rect">
              <a:avLst/>
            </a:prstGeom>
            <a:noFill/>
            <a:ln w="2857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s-ES" altLang="es-ES" sz="3600">
                <a:solidFill>
                  <a:srgbClr val="FFFFFF"/>
                </a:solidFill>
              </a:endParaRPr>
            </a:p>
          </p:txBody>
        </p:sp>
        <p:sp>
          <p:nvSpPr>
            <p:cNvPr id="60447" name="Rectangle 16"/>
            <p:cNvSpPr>
              <a:spLocks noChangeArrowheads="1"/>
            </p:cNvSpPr>
            <p:nvPr/>
          </p:nvSpPr>
          <p:spPr bwMode="auto">
            <a:xfrm>
              <a:off x="2902" y="1145"/>
              <a:ext cx="1105" cy="6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r>
                <a:rPr lang="ru-RU" altLang="es-ES" sz="2400" u="none">
                  <a:solidFill>
                    <a:schemeClr val="hlink"/>
                  </a:solidFill>
                  <a:latin typeface="Times New Roman" pitchFamily="18" charset="0"/>
                </a:rPr>
                <a:t>Модель</a:t>
              </a:r>
              <a:endParaRPr lang="es-ES_tradnl" altLang="es-ES" sz="2400" u="none">
                <a:solidFill>
                  <a:schemeClr val="hlink"/>
                </a:solidFill>
                <a:latin typeface="Times New Roman" pitchFamily="18" charset="0"/>
              </a:endParaRPr>
            </a:p>
            <a:p>
              <a:pPr algn="ctr">
                <a:spcBef>
                  <a:spcPct val="0"/>
                </a:spcBef>
                <a:buSzTx/>
                <a:buFontTx/>
                <a:buNone/>
              </a:pPr>
              <a:r>
                <a:rPr lang="es-ES_tradnl" altLang="es-ES" sz="2400" u="none">
                  <a:solidFill>
                    <a:schemeClr val="hlink"/>
                  </a:solidFill>
                  <a:latin typeface="Times New Roman" pitchFamily="18" charset="0"/>
                </a:rPr>
                <a:t>&amp;</a:t>
              </a:r>
            </a:p>
            <a:p>
              <a:pPr algn="ctr">
                <a:spcBef>
                  <a:spcPct val="0"/>
                </a:spcBef>
                <a:buSzTx/>
                <a:buFontTx/>
                <a:buNone/>
              </a:pPr>
              <a:r>
                <a:rPr lang="ru-RU" altLang="es-ES" sz="2400" u="none">
                  <a:solidFill>
                    <a:schemeClr val="hlink"/>
                  </a:solidFill>
                  <a:latin typeface="Times New Roman" pitchFamily="18" charset="0"/>
                </a:rPr>
                <a:t>параметры</a:t>
              </a:r>
              <a:endParaRPr lang="es-ES" altLang="es-ES" sz="2400" u="none">
                <a:solidFill>
                  <a:schemeClr val="hlink"/>
                </a:solidFill>
                <a:latin typeface="Times New Roman" pitchFamily="18" charset="0"/>
              </a:endParaRPr>
            </a:p>
          </p:txBody>
        </p:sp>
        <p:sp>
          <p:nvSpPr>
            <p:cNvPr id="60448" name="Line 17"/>
            <p:cNvSpPr>
              <a:spLocks noChangeShapeType="1"/>
            </p:cNvSpPr>
            <p:nvPr/>
          </p:nvSpPr>
          <p:spPr bwMode="auto">
            <a:xfrm>
              <a:off x="4800" y="984"/>
              <a:ext cx="0" cy="984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0449" name="Line 18"/>
            <p:cNvSpPr>
              <a:spLocks noChangeShapeType="1"/>
            </p:cNvSpPr>
            <p:nvPr/>
          </p:nvSpPr>
          <p:spPr bwMode="auto">
            <a:xfrm>
              <a:off x="4800" y="1968"/>
              <a:ext cx="1360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0450" name="Rectangle 19"/>
            <p:cNvSpPr>
              <a:spLocks noChangeArrowheads="1"/>
            </p:cNvSpPr>
            <p:nvPr/>
          </p:nvSpPr>
          <p:spPr bwMode="auto">
            <a:xfrm>
              <a:off x="5280" y="1312"/>
              <a:ext cx="244" cy="3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r>
                <a:rPr lang="es-ES_tradnl" altLang="es-ES" sz="3200" u="none">
                  <a:solidFill>
                    <a:srgbClr val="00DFCA"/>
                  </a:solidFill>
                  <a:latin typeface="Times New Roman" pitchFamily="18" charset="0"/>
                </a:rPr>
                <a:t>?</a:t>
              </a:r>
              <a:endParaRPr lang="es-ES" altLang="es-ES" sz="3200" u="none">
                <a:solidFill>
                  <a:srgbClr val="00DFCA"/>
                </a:solidFill>
                <a:latin typeface="Times New Roman" pitchFamily="18" charset="0"/>
              </a:endParaRPr>
            </a:p>
          </p:txBody>
        </p:sp>
        <p:sp>
          <p:nvSpPr>
            <p:cNvPr id="60451" name="Rectangle 20"/>
            <p:cNvSpPr>
              <a:spLocks noChangeArrowheads="1"/>
            </p:cNvSpPr>
            <p:nvPr/>
          </p:nvSpPr>
          <p:spPr bwMode="auto">
            <a:xfrm>
              <a:off x="6023" y="1968"/>
              <a:ext cx="16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r>
                <a:rPr lang="es-ES_tradnl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t</a:t>
              </a:r>
              <a:endParaRPr lang="es-ES" altLang="es-ES" sz="2000" u="none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60452" name="Rectangle 21"/>
            <p:cNvSpPr>
              <a:spLocks noChangeArrowheads="1"/>
            </p:cNvSpPr>
            <p:nvPr/>
          </p:nvSpPr>
          <p:spPr bwMode="auto">
            <a:xfrm>
              <a:off x="2064" y="1977"/>
              <a:ext cx="16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r>
                <a:rPr lang="es-ES_tradnl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t</a:t>
              </a:r>
              <a:endParaRPr lang="es-ES" altLang="es-ES" sz="2000" u="none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60453" name="Line 22"/>
            <p:cNvSpPr>
              <a:spLocks noChangeShapeType="1"/>
            </p:cNvSpPr>
            <p:nvPr/>
          </p:nvSpPr>
          <p:spPr bwMode="auto">
            <a:xfrm>
              <a:off x="2233" y="1488"/>
              <a:ext cx="407" cy="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0454" name="Line 23"/>
            <p:cNvSpPr>
              <a:spLocks noChangeShapeType="1"/>
            </p:cNvSpPr>
            <p:nvPr/>
          </p:nvSpPr>
          <p:spPr bwMode="auto">
            <a:xfrm>
              <a:off x="4272" y="1488"/>
              <a:ext cx="407" cy="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0455" name="Rectangle 24"/>
            <p:cNvSpPr>
              <a:spLocks noChangeArrowheads="1"/>
            </p:cNvSpPr>
            <p:nvPr/>
          </p:nvSpPr>
          <p:spPr bwMode="auto">
            <a:xfrm>
              <a:off x="792" y="768"/>
              <a:ext cx="61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r>
                <a:rPr lang="ru-RU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Вклад </a:t>
              </a:r>
              <a:endParaRPr lang="es-ES" altLang="es-ES" sz="2000" u="none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60456" name="Rectangle 25"/>
            <p:cNvSpPr>
              <a:spLocks noChangeArrowheads="1"/>
            </p:cNvSpPr>
            <p:nvPr/>
          </p:nvSpPr>
          <p:spPr bwMode="auto">
            <a:xfrm>
              <a:off x="4644" y="768"/>
              <a:ext cx="87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r>
                <a:rPr lang="ru-RU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Результат </a:t>
              </a:r>
              <a:endParaRPr lang="es-ES" altLang="es-ES" sz="2000" u="none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58106" name="Group 26"/>
          <p:cNvGrpSpPr>
            <a:grpSpLocks/>
          </p:cNvGrpSpPr>
          <p:nvPr/>
        </p:nvGrpSpPr>
        <p:grpSpPr bwMode="auto">
          <a:xfrm>
            <a:off x="1255713" y="3962400"/>
            <a:ext cx="8574087" cy="2286000"/>
            <a:chOff x="791" y="2496"/>
            <a:chExt cx="5401" cy="1440"/>
          </a:xfrm>
        </p:grpSpPr>
        <p:sp>
          <p:nvSpPr>
            <p:cNvPr id="60422" name="Line 27"/>
            <p:cNvSpPr>
              <a:spLocks noChangeShapeType="1"/>
            </p:cNvSpPr>
            <p:nvPr/>
          </p:nvSpPr>
          <p:spPr bwMode="auto">
            <a:xfrm>
              <a:off x="848" y="2712"/>
              <a:ext cx="0" cy="984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0423" name="Line 28"/>
            <p:cNvSpPr>
              <a:spLocks noChangeShapeType="1"/>
            </p:cNvSpPr>
            <p:nvPr/>
          </p:nvSpPr>
          <p:spPr bwMode="auto">
            <a:xfrm>
              <a:off x="848" y="3696"/>
              <a:ext cx="1360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0424" name="Rectangle 29"/>
            <p:cNvSpPr>
              <a:spLocks noChangeArrowheads="1"/>
            </p:cNvSpPr>
            <p:nvPr/>
          </p:nvSpPr>
          <p:spPr bwMode="auto">
            <a:xfrm>
              <a:off x="2784" y="2712"/>
              <a:ext cx="1344" cy="984"/>
            </a:xfrm>
            <a:prstGeom prst="rect">
              <a:avLst/>
            </a:prstGeom>
            <a:noFill/>
            <a:ln w="2857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s-ES" altLang="es-ES" sz="3600">
                <a:solidFill>
                  <a:srgbClr val="FFFFFF"/>
                </a:solidFill>
              </a:endParaRPr>
            </a:p>
          </p:txBody>
        </p:sp>
        <p:sp>
          <p:nvSpPr>
            <p:cNvPr id="60425" name="Rectangle 30"/>
            <p:cNvSpPr>
              <a:spLocks noChangeArrowheads="1"/>
            </p:cNvSpPr>
            <p:nvPr/>
          </p:nvSpPr>
          <p:spPr bwMode="auto">
            <a:xfrm>
              <a:off x="2902" y="2873"/>
              <a:ext cx="1105" cy="6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r>
                <a:rPr lang="ru-RU" altLang="es-ES" sz="2400" u="none">
                  <a:solidFill>
                    <a:schemeClr val="hlink"/>
                  </a:solidFill>
                  <a:latin typeface="Times New Roman" pitchFamily="18" charset="0"/>
                </a:rPr>
                <a:t>Модель</a:t>
              </a:r>
              <a:endParaRPr lang="es-ES_tradnl" altLang="es-ES" sz="2400" u="none">
                <a:solidFill>
                  <a:schemeClr val="hlink"/>
                </a:solidFill>
                <a:latin typeface="Times New Roman" pitchFamily="18" charset="0"/>
              </a:endParaRPr>
            </a:p>
            <a:p>
              <a:pPr algn="ctr">
                <a:spcBef>
                  <a:spcPct val="0"/>
                </a:spcBef>
                <a:buSzTx/>
                <a:buFontTx/>
                <a:buNone/>
              </a:pPr>
              <a:r>
                <a:rPr lang="es-ES_tradnl" altLang="es-ES" sz="2400" u="none">
                  <a:solidFill>
                    <a:schemeClr val="hlink"/>
                  </a:solidFill>
                  <a:latin typeface="Times New Roman" pitchFamily="18" charset="0"/>
                </a:rPr>
                <a:t>&amp;</a:t>
              </a:r>
            </a:p>
            <a:p>
              <a:pPr algn="ctr">
                <a:spcBef>
                  <a:spcPct val="0"/>
                </a:spcBef>
                <a:buSzTx/>
                <a:buFontTx/>
                <a:buNone/>
              </a:pPr>
              <a:r>
                <a:rPr lang="ru-RU" altLang="es-ES" sz="2400" u="none">
                  <a:solidFill>
                    <a:schemeClr val="hlink"/>
                  </a:solidFill>
                  <a:latin typeface="Times New Roman" pitchFamily="18" charset="0"/>
                </a:rPr>
                <a:t>параметры</a:t>
              </a:r>
              <a:endParaRPr lang="es-ES" altLang="es-ES" sz="2400" u="none">
                <a:solidFill>
                  <a:schemeClr val="hlink"/>
                </a:solidFill>
                <a:latin typeface="Times New Roman" pitchFamily="18" charset="0"/>
              </a:endParaRPr>
            </a:p>
          </p:txBody>
        </p:sp>
        <p:sp>
          <p:nvSpPr>
            <p:cNvPr id="60426" name="Line 31"/>
            <p:cNvSpPr>
              <a:spLocks noChangeShapeType="1"/>
            </p:cNvSpPr>
            <p:nvPr/>
          </p:nvSpPr>
          <p:spPr bwMode="auto">
            <a:xfrm>
              <a:off x="4800" y="2712"/>
              <a:ext cx="0" cy="984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0427" name="Line 32"/>
            <p:cNvSpPr>
              <a:spLocks noChangeShapeType="1"/>
            </p:cNvSpPr>
            <p:nvPr/>
          </p:nvSpPr>
          <p:spPr bwMode="auto">
            <a:xfrm>
              <a:off x="4800" y="3696"/>
              <a:ext cx="1360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0428" name="Rectangle 33"/>
            <p:cNvSpPr>
              <a:spLocks noChangeArrowheads="1"/>
            </p:cNvSpPr>
            <p:nvPr/>
          </p:nvSpPr>
          <p:spPr bwMode="auto">
            <a:xfrm>
              <a:off x="1340" y="3040"/>
              <a:ext cx="244" cy="3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r>
                <a:rPr lang="es-ES_tradnl" altLang="es-ES" sz="3200" u="none">
                  <a:solidFill>
                    <a:srgbClr val="FE9B03"/>
                  </a:solidFill>
                  <a:latin typeface="Times New Roman" pitchFamily="18" charset="0"/>
                </a:rPr>
                <a:t>?</a:t>
              </a:r>
              <a:endParaRPr lang="es-ES" altLang="es-ES" sz="3200" u="none">
                <a:solidFill>
                  <a:srgbClr val="FE9B03"/>
                </a:solidFill>
                <a:latin typeface="Times New Roman" pitchFamily="18" charset="0"/>
              </a:endParaRPr>
            </a:p>
          </p:txBody>
        </p:sp>
        <p:sp>
          <p:nvSpPr>
            <p:cNvPr id="60429" name="Rectangle 34"/>
            <p:cNvSpPr>
              <a:spLocks noChangeArrowheads="1"/>
            </p:cNvSpPr>
            <p:nvPr/>
          </p:nvSpPr>
          <p:spPr bwMode="auto">
            <a:xfrm>
              <a:off x="6023" y="3696"/>
              <a:ext cx="16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r>
                <a:rPr lang="es-ES_tradnl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t</a:t>
              </a:r>
              <a:endParaRPr lang="es-ES" altLang="es-ES" sz="2000" u="none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60430" name="Rectangle 35"/>
            <p:cNvSpPr>
              <a:spLocks noChangeArrowheads="1"/>
            </p:cNvSpPr>
            <p:nvPr/>
          </p:nvSpPr>
          <p:spPr bwMode="auto">
            <a:xfrm>
              <a:off x="2064" y="3705"/>
              <a:ext cx="16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r>
                <a:rPr lang="es-ES_tradnl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t</a:t>
              </a:r>
              <a:endParaRPr lang="es-ES" altLang="es-ES" sz="2000" u="none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60431" name="Line 36"/>
            <p:cNvSpPr>
              <a:spLocks noChangeShapeType="1"/>
            </p:cNvSpPr>
            <p:nvPr/>
          </p:nvSpPr>
          <p:spPr bwMode="auto">
            <a:xfrm>
              <a:off x="2233" y="3216"/>
              <a:ext cx="407" cy="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0432" name="Line 37"/>
            <p:cNvSpPr>
              <a:spLocks noChangeShapeType="1"/>
            </p:cNvSpPr>
            <p:nvPr/>
          </p:nvSpPr>
          <p:spPr bwMode="auto">
            <a:xfrm>
              <a:off x="4272" y="3216"/>
              <a:ext cx="407" cy="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0433" name="Rectangle 38"/>
            <p:cNvSpPr>
              <a:spLocks noChangeArrowheads="1"/>
            </p:cNvSpPr>
            <p:nvPr/>
          </p:nvSpPr>
          <p:spPr bwMode="auto">
            <a:xfrm>
              <a:off x="791" y="2496"/>
              <a:ext cx="61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r>
                <a:rPr lang="ru-RU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Вклад </a:t>
              </a:r>
              <a:endParaRPr lang="es-ES" altLang="es-ES" sz="2000" u="none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60434" name="Rectangle 39"/>
            <p:cNvSpPr>
              <a:spLocks noChangeArrowheads="1"/>
            </p:cNvSpPr>
            <p:nvPr/>
          </p:nvSpPr>
          <p:spPr bwMode="auto">
            <a:xfrm>
              <a:off x="4663" y="2496"/>
              <a:ext cx="83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r>
                <a:rPr lang="ru-RU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Результат</a:t>
              </a:r>
              <a:endParaRPr lang="es-ES" altLang="es-ES" sz="2000" u="none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60435" name="Freeform 40"/>
            <p:cNvSpPr>
              <a:spLocks/>
            </p:cNvSpPr>
            <p:nvPr/>
          </p:nvSpPr>
          <p:spPr bwMode="auto">
            <a:xfrm>
              <a:off x="4896" y="2928"/>
              <a:ext cx="1152" cy="656"/>
            </a:xfrm>
            <a:custGeom>
              <a:avLst/>
              <a:gdLst>
                <a:gd name="T0" fmla="*/ 0 w 1152"/>
                <a:gd name="T1" fmla="*/ 624 h 656"/>
                <a:gd name="T2" fmla="*/ 144 w 1152"/>
                <a:gd name="T3" fmla="*/ 624 h 656"/>
                <a:gd name="T4" fmla="*/ 336 w 1152"/>
                <a:gd name="T5" fmla="*/ 432 h 656"/>
                <a:gd name="T6" fmla="*/ 432 w 1152"/>
                <a:gd name="T7" fmla="*/ 432 h 656"/>
                <a:gd name="T8" fmla="*/ 528 w 1152"/>
                <a:gd name="T9" fmla="*/ 528 h 656"/>
                <a:gd name="T10" fmla="*/ 624 w 1152"/>
                <a:gd name="T11" fmla="*/ 528 h 656"/>
                <a:gd name="T12" fmla="*/ 1008 w 1152"/>
                <a:gd name="T13" fmla="*/ 96 h 656"/>
                <a:gd name="T14" fmla="*/ 1056 w 1152"/>
                <a:gd name="T15" fmla="*/ 48 h 656"/>
                <a:gd name="T16" fmla="*/ 1152 w 1152"/>
                <a:gd name="T17" fmla="*/ 0 h 6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52" h="656">
                  <a:moveTo>
                    <a:pt x="0" y="624"/>
                  </a:moveTo>
                  <a:cubicBezTo>
                    <a:pt x="44" y="640"/>
                    <a:pt x="88" y="656"/>
                    <a:pt x="144" y="624"/>
                  </a:cubicBezTo>
                  <a:cubicBezTo>
                    <a:pt x="200" y="592"/>
                    <a:pt x="288" y="464"/>
                    <a:pt x="336" y="432"/>
                  </a:cubicBezTo>
                  <a:cubicBezTo>
                    <a:pt x="384" y="400"/>
                    <a:pt x="400" y="416"/>
                    <a:pt x="432" y="432"/>
                  </a:cubicBezTo>
                  <a:cubicBezTo>
                    <a:pt x="464" y="448"/>
                    <a:pt x="496" y="512"/>
                    <a:pt x="528" y="528"/>
                  </a:cubicBezTo>
                  <a:cubicBezTo>
                    <a:pt x="560" y="544"/>
                    <a:pt x="544" y="600"/>
                    <a:pt x="624" y="528"/>
                  </a:cubicBezTo>
                  <a:cubicBezTo>
                    <a:pt x="704" y="456"/>
                    <a:pt x="936" y="176"/>
                    <a:pt x="1008" y="96"/>
                  </a:cubicBezTo>
                  <a:cubicBezTo>
                    <a:pt x="1080" y="16"/>
                    <a:pt x="1032" y="64"/>
                    <a:pt x="1056" y="48"/>
                  </a:cubicBezTo>
                  <a:cubicBezTo>
                    <a:pt x="1080" y="32"/>
                    <a:pt x="1116" y="16"/>
                    <a:pt x="1152" y="0"/>
                  </a:cubicBezTo>
                </a:path>
              </a:pathLst>
            </a:custGeom>
            <a:noFill/>
            <a:ln w="28575" cap="flat" cmpd="sng">
              <a:solidFill>
                <a:srgbClr val="00DFCA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8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8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"/>
            <a:ext cx="9982200" cy="1104900"/>
          </a:xfrm>
          <a:noFill/>
        </p:spPr>
        <p:txBody>
          <a:bodyPr lIns="90488" tIns="44450" rIns="90488" bIns="44450"/>
          <a:lstStyle/>
          <a:p>
            <a:pPr defTabSz="914400"/>
            <a:r>
              <a:rPr lang="ru-RU" altLang="es-ES" sz="3200" smtClean="0">
                <a:solidFill>
                  <a:srgbClr val="FFFFFF"/>
                </a:solidFill>
                <a:latin typeface="Times New Roman" pitchFamily="18" charset="0"/>
              </a:rPr>
              <a:t>Характеристики оптимального моделированного подведения</a:t>
            </a:r>
            <a:endParaRPr lang="es-ES_tradnl" altLang="es-ES" sz="3200" baseline="-250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61443" name="Rectangle 39"/>
          <p:cNvSpPr>
            <a:spLocks noChangeArrowheads="1"/>
          </p:cNvSpPr>
          <p:nvPr/>
        </p:nvSpPr>
        <p:spPr bwMode="auto">
          <a:xfrm>
            <a:off x="2971800" y="6673850"/>
            <a:ext cx="4537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DFCA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s-ES_tradnl" altLang="es-ES" sz="1800" u="none">
                <a:solidFill>
                  <a:srgbClr val="FFFFFF"/>
                </a:solidFill>
                <a:latin typeface="Times New Roman" pitchFamily="18" charset="0"/>
              </a:rPr>
              <a:t>Thomas et al. </a:t>
            </a:r>
            <a:r>
              <a:rPr lang="es-ES_tradnl" altLang="es-ES" sz="1800" i="1" u="none">
                <a:solidFill>
                  <a:srgbClr val="FFFFFF"/>
                </a:solidFill>
                <a:latin typeface="Times New Roman" pitchFamily="18" charset="0"/>
              </a:rPr>
              <a:t>J. Sport</a:t>
            </a:r>
            <a:r>
              <a:rPr lang="es-ES_tradnl" altLang="es-ES" sz="1800" u="none">
                <a:solidFill>
                  <a:srgbClr val="FFFFFF"/>
                </a:solidFill>
                <a:latin typeface="Times New Roman" pitchFamily="18" charset="0"/>
              </a:rPr>
              <a:t>s </a:t>
            </a:r>
            <a:r>
              <a:rPr lang="es-ES_tradnl" altLang="es-ES" sz="1800" i="1" u="none">
                <a:solidFill>
                  <a:srgbClr val="FFFFFF"/>
                </a:solidFill>
                <a:latin typeface="Times New Roman" pitchFamily="18" charset="0"/>
              </a:rPr>
              <a:t>Sci. </a:t>
            </a:r>
            <a:r>
              <a:rPr lang="es-ES_tradnl" altLang="es-ES" sz="1800" u="none">
                <a:solidFill>
                  <a:srgbClr val="FFFFFF"/>
                </a:solidFill>
                <a:latin typeface="Times New Roman" pitchFamily="18" charset="0"/>
              </a:rPr>
              <a:t>26: 643-652, 2008</a:t>
            </a:r>
          </a:p>
        </p:txBody>
      </p:sp>
      <p:sp>
        <p:nvSpPr>
          <p:cNvPr id="61444" name="AutoShape 5"/>
          <p:cNvSpPr>
            <a:spLocks noChangeArrowheads="1"/>
          </p:cNvSpPr>
          <p:nvPr/>
        </p:nvSpPr>
        <p:spPr bwMode="auto">
          <a:xfrm>
            <a:off x="4170363" y="1071563"/>
            <a:ext cx="685800" cy="247650"/>
          </a:xfrm>
          <a:prstGeom prst="rightArrow">
            <a:avLst>
              <a:gd name="adj1" fmla="val 50000"/>
              <a:gd name="adj2" fmla="val 138474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200">
              <a:solidFill>
                <a:srgbClr val="FFFFFF"/>
              </a:solidFill>
            </a:endParaRPr>
          </a:p>
        </p:txBody>
      </p:sp>
      <p:sp>
        <p:nvSpPr>
          <p:cNvPr id="61445" name="Rectangle 6"/>
          <p:cNvSpPr>
            <a:spLocks noChangeArrowheads="1"/>
          </p:cNvSpPr>
          <p:nvPr/>
        </p:nvSpPr>
        <p:spPr bwMode="auto">
          <a:xfrm>
            <a:off x="4918075" y="955675"/>
            <a:ext cx="5727700" cy="119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SzTx/>
              <a:buFontTx/>
              <a:buNone/>
            </a:pPr>
            <a:r>
              <a:rPr lang="es-ES" altLang="es-ES" sz="2400" u="none">
                <a:solidFill>
                  <a:srgbClr val="FFFFFF"/>
                </a:solidFill>
                <a:latin typeface="Times New Roman" pitchFamily="18" charset="0"/>
              </a:rPr>
              <a:t>“</a:t>
            </a:r>
            <a:r>
              <a:rPr lang="ru-RU" altLang="es-ES" sz="2400" u="none">
                <a:solidFill>
                  <a:srgbClr val="FFFFFF"/>
                </a:solidFill>
                <a:latin typeface="Times New Roman" pitchFamily="18" charset="0"/>
              </a:rPr>
              <a:t>Период перегрузки до подведения важен для доведения результата до максимума</a:t>
            </a:r>
            <a:r>
              <a:rPr lang="es-ES" altLang="es-ES" sz="2400" u="none">
                <a:solidFill>
                  <a:srgbClr val="FFFFFF"/>
                </a:solidFill>
                <a:latin typeface="Times New Roman" pitchFamily="18" charset="0"/>
              </a:rPr>
              <a:t>.”</a:t>
            </a:r>
          </a:p>
        </p:txBody>
      </p:sp>
      <p:sp>
        <p:nvSpPr>
          <p:cNvPr id="43" name="AutoShape 5"/>
          <p:cNvSpPr>
            <a:spLocks noChangeArrowheads="1"/>
          </p:cNvSpPr>
          <p:nvPr/>
        </p:nvSpPr>
        <p:spPr bwMode="auto">
          <a:xfrm>
            <a:off x="4170363" y="2239963"/>
            <a:ext cx="685800" cy="247650"/>
          </a:xfrm>
          <a:prstGeom prst="rightArrow">
            <a:avLst>
              <a:gd name="adj1" fmla="val 50000"/>
              <a:gd name="adj2" fmla="val 138474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200">
              <a:solidFill>
                <a:srgbClr val="FFFFFF"/>
              </a:solidFill>
            </a:endParaRPr>
          </a:p>
        </p:txBody>
      </p:sp>
      <p:sp>
        <p:nvSpPr>
          <p:cNvPr id="44" name="Rectangle 6"/>
          <p:cNvSpPr>
            <a:spLocks noChangeArrowheads="1"/>
          </p:cNvSpPr>
          <p:nvPr/>
        </p:nvSpPr>
        <p:spPr bwMode="auto">
          <a:xfrm>
            <a:off x="4918075" y="2124075"/>
            <a:ext cx="5727700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SzTx/>
              <a:buFontTx/>
              <a:buNone/>
            </a:pPr>
            <a:r>
              <a:rPr lang="es-ES" altLang="es-ES" sz="2400" u="none">
                <a:solidFill>
                  <a:srgbClr val="FFFFFF"/>
                </a:solidFill>
                <a:latin typeface="Times New Roman" pitchFamily="18" charset="0"/>
              </a:rPr>
              <a:t>“20% </a:t>
            </a:r>
            <a:r>
              <a:rPr lang="ru-RU" altLang="es-ES" sz="2400" u="none">
                <a:solidFill>
                  <a:srgbClr val="FFFFFF"/>
                </a:solidFill>
                <a:latin typeface="Times New Roman" pitchFamily="18" charset="0"/>
              </a:rPr>
              <a:t>увеличение обычной тренировки в течении</a:t>
            </a:r>
            <a:r>
              <a:rPr lang="es-ES" altLang="es-ES" sz="2400" u="none">
                <a:solidFill>
                  <a:srgbClr val="FFFFFF"/>
                </a:solidFill>
                <a:latin typeface="Times New Roman" pitchFamily="18" charset="0"/>
              </a:rPr>
              <a:t> 28 </a:t>
            </a:r>
            <a:r>
              <a:rPr lang="ru-RU" altLang="es-ES" sz="2400" u="none">
                <a:solidFill>
                  <a:srgbClr val="FFFFFF"/>
                </a:solidFill>
                <a:latin typeface="Times New Roman" pitchFamily="18" charset="0"/>
              </a:rPr>
              <a:t>дней до подведения требует сокращения тренировок примерно на</a:t>
            </a:r>
            <a:r>
              <a:rPr lang="es-ES" altLang="es-ES" sz="2400" u="none">
                <a:solidFill>
                  <a:srgbClr val="FFFFFF"/>
                </a:solidFill>
                <a:latin typeface="Times New Roman" pitchFamily="18" charset="0"/>
              </a:rPr>
              <a:t> 65% </a:t>
            </a:r>
            <a:r>
              <a:rPr lang="ru-RU" altLang="es-ES" sz="2400" u="none">
                <a:solidFill>
                  <a:srgbClr val="FFFFFF"/>
                </a:solidFill>
                <a:latin typeface="Times New Roman" pitchFamily="18" charset="0"/>
              </a:rPr>
              <a:t>за 3 недели</a:t>
            </a:r>
            <a:r>
              <a:rPr lang="es-ES" altLang="es-ES" sz="2400" u="none">
                <a:solidFill>
                  <a:srgbClr val="FFFFFF"/>
                </a:solidFill>
                <a:latin typeface="Times New Roman" pitchFamily="18" charset="0"/>
              </a:rPr>
              <a:t>.”</a:t>
            </a:r>
          </a:p>
        </p:txBody>
      </p:sp>
      <p:sp>
        <p:nvSpPr>
          <p:cNvPr id="45" name="AutoShape 5"/>
          <p:cNvSpPr>
            <a:spLocks noChangeArrowheads="1"/>
          </p:cNvSpPr>
          <p:nvPr/>
        </p:nvSpPr>
        <p:spPr bwMode="auto">
          <a:xfrm>
            <a:off x="4170363" y="3978275"/>
            <a:ext cx="685800" cy="247650"/>
          </a:xfrm>
          <a:prstGeom prst="rightArrow">
            <a:avLst>
              <a:gd name="adj1" fmla="val 50000"/>
              <a:gd name="adj2" fmla="val 138474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200">
              <a:solidFill>
                <a:srgbClr val="FFFFFF"/>
              </a:solidFill>
            </a:endParaRPr>
          </a:p>
        </p:txBody>
      </p:sp>
      <p:sp>
        <p:nvSpPr>
          <p:cNvPr id="46" name="Rectangle 6"/>
          <p:cNvSpPr>
            <a:spLocks noChangeArrowheads="1"/>
          </p:cNvSpPr>
          <p:nvPr/>
        </p:nvSpPr>
        <p:spPr bwMode="auto">
          <a:xfrm>
            <a:off x="4918075" y="3862388"/>
            <a:ext cx="5727700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SzTx/>
              <a:buFontTx/>
              <a:buNone/>
            </a:pPr>
            <a:r>
              <a:rPr lang="es-ES" altLang="es-ES" sz="2400" u="none">
                <a:solidFill>
                  <a:srgbClr val="FFFFFF"/>
                </a:solidFill>
                <a:latin typeface="Times New Roman" pitchFamily="18" charset="0"/>
              </a:rPr>
              <a:t>“</a:t>
            </a:r>
            <a:r>
              <a:rPr lang="ru-RU" altLang="es-ES" sz="2000" u="none">
                <a:solidFill>
                  <a:srgbClr val="FFFFFF"/>
                </a:solidFill>
                <a:latin typeface="Times New Roman" pitchFamily="18" charset="0"/>
              </a:rPr>
              <a:t>Прогрессивное подведение предпочтительно после предварительной тренировки с перегрузкой</a:t>
            </a:r>
            <a:r>
              <a:rPr lang="es-ES" altLang="es-ES" sz="2000" u="none">
                <a:solidFill>
                  <a:srgbClr val="FFFFFF"/>
                </a:solidFill>
                <a:latin typeface="Times New Roman" pitchFamily="18" charset="0"/>
              </a:rPr>
              <a:t>, </a:t>
            </a:r>
            <a:r>
              <a:rPr lang="ru-RU" altLang="es-ES" sz="2000" u="none">
                <a:solidFill>
                  <a:srgbClr val="FFFFFF"/>
                </a:solidFill>
                <a:latin typeface="Times New Roman" pitchFamily="18" charset="0"/>
              </a:rPr>
              <a:t>но оно должно длиться почти в два раза дольше, чем поэтапное подведение</a:t>
            </a:r>
            <a:r>
              <a:rPr lang="es-ES" altLang="es-ES" sz="2400" u="none">
                <a:solidFill>
                  <a:srgbClr val="FFFFFF"/>
                </a:solidFill>
                <a:latin typeface="Times New Roman" pitchFamily="18" charset="0"/>
              </a:rPr>
              <a:t>.”</a:t>
            </a:r>
          </a:p>
        </p:txBody>
      </p:sp>
      <p:sp>
        <p:nvSpPr>
          <p:cNvPr id="47" name="AutoShape 5"/>
          <p:cNvSpPr>
            <a:spLocks noChangeArrowheads="1"/>
          </p:cNvSpPr>
          <p:nvPr/>
        </p:nvSpPr>
        <p:spPr bwMode="auto">
          <a:xfrm>
            <a:off x="4170363" y="5345113"/>
            <a:ext cx="685800" cy="247650"/>
          </a:xfrm>
          <a:prstGeom prst="rightArrow">
            <a:avLst>
              <a:gd name="adj1" fmla="val 50000"/>
              <a:gd name="adj2" fmla="val 138474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200">
              <a:solidFill>
                <a:srgbClr val="FFFFFF"/>
              </a:solidFill>
            </a:endParaRPr>
          </a:p>
        </p:txBody>
      </p:sp>
      <p:sp>
        <p:nvSpPr>
          <p:cNvPr id="48" name="Rectangle 6"/>
          <p:cNvSpPr>
            <a:spLocks noChangeArrowheads="1"/>
          </p:cNvSpPr>
          <p:nvPr/>
        </p:nvSpPr>
        <p:spPr bwMode="auto">
          <a:xfrm>
            <a:off x="4918075" y="5229225"/>
            <a:ext cx="5727700" cy="138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SzTx/>
              <a:buFontTx/>
              <a:buNone/>
            </a:pPr>
            <a:r>
              <a:rPr lang="es-ES" altLang="es-ES" sz="2400" u="none">
                <a:solidFill>
                  <a:srgbClr val="FFFFFF"/>
                </a:solidFill>
                <a:latin typeface="Times New Roman" pitchFamily="18" charset="0"/>
              </a:rPr>
              <a:t>“</a:t>
            </a:r>
            <a:r>
              <a:rPr lang="ru-RU" altLang="es-ES" sz="2000" u="none">
                <a:solidFill>
                  <a:srgbClr val="FFFFFF"/>
                </a:solidFill>
                <a:latin typeface="Times New Roman" pitchFamily="18" charset="0"/>
              </a:rPr>
              <a:t>Преимущество предварительного периода с перегрузкой является результатом дальнейшей адаптации, которая возникает во время периода подведения»</a:t>
            </a:r>
            <a:endParaRPr lang="es-ES" altLang="es-ES" sz="20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1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027113"/>
            <a:ext cx="3833813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/>
      <p:bldP spid="45" grpId="0" animBg="1"/>
      <p:bldP spid="46" grpId="0"/>
      <p:bldP spid="47" grpId="0" animBg="1"/>
      <p:bldP spid="4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6"/>
          <p:cNvSpPr>
            <a:spLocks noGrp="1" noChangeArrowheads="1"/>
          </p:cNvSpPr>
          <p:nvPr>
            <p:ph type="title"/>
          </p:nvPr>
        </p:nvSpPr>
        <p:spPr>
          <a:xfrm>
            <a:off x="-152400" y="0"/>
            <a:ext cx="11026775" cy="1104900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</a:extLst>
        </p:spPr>
        <p:txBody>
          <a:bodyPr lIns="90488" tIns="44450" rIns="90488" bIns="44450"/>
          <a:lstStyle/>
          <a:p>
            <a:pPr defTabSz="914400"/>
            <a:r>
              <a:rPr lang="ru-RU" altLang="es-ES" sz="2800" smtClean="0">
                <a:solidFill>
                  <a:srgbClr val="FFFFFF"/>
                </a:solidFill>
                <a:latin typeface="Times New Roman" pitchFamily="18" charset="0"/>
              </a:rPr>
              <a:t>Характеристики оптимального двухфазного подведения</a:t>
            </a:r>
            <a:endParaRPr lang="es-ES_tradnl" altLang="es-ES" sz="28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62467" name="Rectangle 59"/>
          <p:cNvSpPr>
            <a:spLocks noChangeArrowheads="1"/>
          </p:cNvSpPr>
          <p:nvPr/>
        </p:nvSpPr>
        <p:spPr bwMode="auto">
          <a:xfrm>
            <a:off x="2620963" y="6673850"/>
            <a:ext cx="5654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DFCA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s-ES_tradnl" altLang="es-ES" sz="1800" u="none">
                <a:solidFill>
                  <a:srgbClr val="FFFFFF"/>
                </a:solidFill>
                <a:latin typeface="Times New Roman" pitchFamily="18" charset="0"/>
              </a:rPr>
              <a:t>Thomas et al. </a:t>
            </a:r>
            <a:r>
              <a:rPr lang="es-ES_tradnl" altLang="es-ES" sz="1800" i="1" u="none">
                <a:solidFill>
                  <a:srgbClr val="FFFFFF"/>
                </a:solidFill>
                <a:latin typeface="Times New Roman" pitchFamily="18" charset="0"/>
              </a:rPr>
              <a:t>J. Strength Cond. Res. </a:t>
            </a:r>
            <a:r>
              <a:rPr lang="es-ES_tradnl" altLang="es-ES" sz="1800" u="none">
                <a:solidFill>
                  <a:srgbClr val="FFFFFF"/>
                </a:solidFill>
                <a:latin typeface="Times New Roman" pitchFamily="18" charset="0"/>
              </a:rPr>
              <a:t>23: 1729-1736, 2009</a:t>
            </a:r>
          </a:p>
        </p:txBody>
      </p:sp>
      <p:sp>
        <p:nvSpPr>
          <p:cNvPr id="62468" name="AutoShape 5"/>
          <p:cNvSpPr>
            <a:spLocks noChangeArrowheads="1"/>
          </p:cNvSpPr>
          <p:nvPr/>
        </p:nvSpPr>
        <p:spPr bwMode="auto">
          <a:xfrm>
            <a:off x="4170363" y="1071563"/>
            <a:ext cx="685800" cy="247650"/>
          </a:xfrm>
          <a:prstGeom prst="rightArrow">
            <a:avLst>
              <a:gd name="adj1" fmla="val 50000"/>
              <a:gd name="adj2" fmla="val 138474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200">
              <a:solidFill>
                <a:srgbClr val="FFFFFF"/>
              </a:solidFill>
            </a:endParaRPr>
          </a:p>
        </p:txBody>
      </p:sp>
      <p:sp>
        <p:nvSpPr>
          <p:cNvPr id="62469" name="Rectangle 6"/>
          <p:cNvSpPr>
            <a:spLocks noChangeArrowheads="1"/>
          </p:cNvSpPr>
          <p:nvPr/>
        </p:nvSpPr>
        <p:spPr bwMode="auto">
          <a:xfrm>
            <a:off x="4918075" y="955675"/>
            <a:ext cx="5727700" cy="169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SzTx/>
              <a:buFontTx/>
              <a:buNone/>
            </a:pPr>
            <a:r>
              <a:rPr lang="es-ES" altLang="es-ES" sz="2200" u="none">
                <a:solidFill>
                  <a:srgbClr val="FFFFFF"/>
                </a:solidFill>
                <a:latin typeface="Times New Roman" pitchFamily="18" charset="0"/>
              </a:rPr>
              <a:t>“</a:t>
            </a:r>
            <a:r>
              <a:rPr lang="ru-RU" altLang="es-ES" sz="2000" u="none">
                <a:solidFill>
                  <a:srgbClr val="FFFFFF"/>
                </a:solidFill>
                <a:latin typeface="Times New Roman" pitchFamily="18" charset="0"/>
              </a:rPr>
              <a:t>Две последовательные фазы при изменении тренировочной нагрузки могут обеспечить дальнейшее преимущество по сравнению с постоянным линейным сокращением нагрузки при подведении к соревнованию</a:t>
            </a:r>
            <a:r>
              <a:rPr lang="es-ES" altLang="es-ES" sz="2200" u="none">
                <a:solidFill>
                  <a:srgbClr val="FFFFFF"/>
                </a:solidFill>
                <a:latin typeface="Times New Roman" pitchFamily="18" charset="0"/>
              </a:rPr>
              <a:t>.”</a:t>
            </a:r>
          </a:p>
        </p:txBody>
      </p:sp>
      <p:sp>
        <p:nvSpPr>
          <p:cNvPr id="66" name="AutoShape 5"/>
          <p:cNvSpPr>
            <a:spLocks noChangeArrowheads="1"/>
          </p:cNvSpPr>
          <p:nvPr/>
        </p:nvSpPr>
        <p:spPr bwMode="auto">
          <a:xfrm>
            <a:off x="4170363" y="2798763"/>
            <a:ext cx="685800" cy="247650"/>
          </a:xfrm>
          <a:prstGeom prst="rightArrow">
            <a:avLst>
              <a:gd name="adj1" fmla="val 50000"/>
              <a:gd name="adj2" fmla="val 138474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200">
              <a:solidFill>
                <a:srgbClr val="FFFFFF"/>
              </a:solidFill>
            </a:endParaRPr>
          </a:p>
        </p:txBody>
      </p:sp>
      <p:sp>
        <p:nvSpPr>
          <p:cNvPr id="67" name="Rectangle 6"/>
          <p:cNvSpPr>
            <a:spLocks noChangeArrowheads="1"/>
          </p:cNvSpPr>
          <p:nvPr/>
        </p:nvSpPr>
        <p:spPr bwMode="auto">
          <a:xfrm>
            <a:off x="4918075" y="2682875"/>
            <a:ext cx="5727700" cy="178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SzTx/>
              <a:buFontTx/>
              <a:buNone/>
            </a:pPr>
            <a:r>
              <a:rPr lang="es-ES" altLang="es-ES" sz="2200" u="none">
                <a:solidFill>
                  <a:srgbClr val="FFFFFF"/>
                </a:solidFill>
                <a:latin typeface="Times New Roman" pitchFamily="18" charset="0"/>
              </a:rPr>
              <a:t>“</a:t>
            </a:r>
            <a:r>
              <a:rPr lang="ru-RU" altLang="es-ES" sz="2200" u="none">
                <a:solidFill>
                  <a:srgbClr val="FFFFFF"/>
                </a:solidFill>
                <a:latin typeface="Times New Roman" pitchFamily="18" charset="0"/>
              </a:rPr>
              <a:t>Тренировочная нагрузка должна сокращаться в начале и затем во время последних трех дней подведения прогрессивно увеличиваться до</a:t>
            </a:r>
            <a:r>
              <a:rPr lang="es-ES" altLang="es-ES" sz="2200" u="none">
                <a:solidFill>
                  <a:srgbClr val="FFFFFF"/>
                </a:solidFill>
                <a:latin typeface="Times New Roman" pitchFamily="18" charset="0"/>
              </a:rPr>
              <a:t> 50 </a:t>
            </a:r>
            <a:r>
              <a:rPr lang="ru-RU" altLang="es-ES" sz="2200" u="none">
                <a:solidFill>
                  <a:srgbClr val="FFFFFF"/>
                </a:solidFill>
                <a:latin typeface="Times New Roman" pitchFamily="18" charset="0"/>
              </a:rPr>
              <a:t>-</a:t>
            </a:r>
            <a:r>
              <a:rPr lang="es-ES" altLang="es-ES" sz="2200" u="none">
                <a:solidFill>
                  <a:srgbClr val="FFFFFF"/>
                </a:solidFill>
                <a:latin typeface="Times New Roman" pitchFamily="18" charset="0"/>
              </a:rPr>
              <a:t> 80% </a:t>
            </a:r>
            <a:r>
              <a:rPr lang="ru-RU" altLang="es-ES" sz="2200" u="none">
                <a:solidFill>
                  <a:srgbClr val="FFFFFF"/>
                </a:solidFill>
                <a:latin typeface="Times New Roman" pitchFamily="18" charset="0"/>
              </a:rPr>
              <a:t>от обычного уровня тренировки</a:t>
            </a:r>
            <a:r>
              <a:rPr lang="es-ES" altLang="es-ES" sz="2200" u="none">
                <a:solidFill>
                  <a:srgbClr val="FFFFFF"/>
                </a:solidFill>
                <a:latin typeface="Times New Roman" pitchFamily="18" charset="0"/>
              </a:rPr>
              <a:t>.”</a:t>
            </a:r>
          </a:p>
        </p:txBody>
      </p:sp>
      <p:sp>
        <p:nvSpPr>
          <p:cNvPr id="70" name="AutoShape 5"/>
          <p:cNvSpPr>
            <a:spLocks noChangeArrowheads="1"/>
          </p:cNvSpPr>
          <p:nvPr/>
        </p:nvSpPr>
        <p:spPr bwMode="auto">
          <a:xfrm>
            <a:off x="4170363" y="4598988"/>
            <a:ext cx="685800" cy="247650"/>
          </a:xfrm>
          <a:prstGeom prst="rightArrow">
            <a:avLst>
              <a:gd name="adj1" fmla="val 50000"/>
              <a:gd name="adj2" fmla="val 138474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200">
              <a:solidFill>
                <a:srgbClr val="FFFFFF"/>
              </a:solidFill>
            </a:endParaRPr>
          </a:p>
        </p:txBody>
      </p:sp>
      <p:sp>
        <p:nvSpPr>
          <p:cNvPr id="71" name="Rectangle 6"/>
          <p:cNvSpPr>
            <a:spLocks noChangeArrowheads="1"/>
          </p:cNvSpPr>
          <p:nvPr/>
        </p:nvSpPr>
        <p:spPr bwMode="auto">
          <a:xfrm>
            <a:off x="4918075" y="4483100"/>
            <a:ext cx="5727700" cy="196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SzTx/>
              <a:buFontTx/>
              <a:buNone/>
            </a:pPr>
            <a:r>
              <a:rPr lang="es-ES" altLang="es-ES" sz="2200" u="none">
                <a:solidFill>
                  <a:srgbClr val="FFFFFF"/>
                </a:solidFill>
                <a:latin typeface="Times New Roman" pitchFamily="18" charset="0"/>
              </a:rPr>
              <a:t>“</a:t>
            </a:r>
            <a:r>
              <a:rPr lang="ru-RU" altLang="es-ES" sz="2000" u="none">
                <a:solidFill>
                  <a:srgbClr val="FFFFFF"/>
                </a:solidFill>
                <a:latin typeface="Times New Roman" pitchFamily="18" charset="0"/>
              </a:rPr>
              <a:t>Тот факт, что умеренное увеличение тренировки в конце периода подведения не ухудшил результат, должен быть принят во внимание при подготовке к соревнованиям, состоящим из многочисленных раундов на протяжении нескольких дней</a:t>
            </a:r>
            <a:r>
              <a:rPr lang="es-ES" altLang="es-ES" sz="2000" u="none">
                <a:solidFill>
                  <a:srgbClr val="FFFFFF"/>
                </a:solidFill>
                <a:latin typeface="Times New Roman" pitchFamily="18" charset="0"/>
              </a:rPr>
              <a:t>.”</a:t>
            </a:r>
          </a:p>
        </p:txBody>
      </p:sp>
      <p:pic>
        <p:nvPicPr>
          <p:cNvPr id="10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1027113"/>
            <a:ext cx="3789363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/>
      <p:bldP spid="70" grpId="0" animBg="1"/>
      <p:bldP spid="7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1014413" y="-152400"/>
            <a:ext cx="8434387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6038" rIns="90488" bIns="46038" anchor="ctr"/>
          <a:lstStyle>
            <a:lvl1pPr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447675" indent="-23495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893763" indent="-236538" defTabSz="849313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343025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1790700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2479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7051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1623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6195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3600" u="none">
                <a:solidFill>
                  <a:srgbClr val="FFFFFF"/>
                </a:solidFill>
                <a:latin typeface="Times New Roman" pitchFamily="18" charset="0"/>
              </a:rPr>
              <a:t>Две фазы подведения к соревнованию</a:t>
            </a:r>
            <a:r>
              <a:rPr lang="es-ES" altLang="es-ES" sz="3600" u="none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altLang="es-ES" sz="3600" u="none">
                <a:solidFill>
                  <a:srgbClr val="FFFFFF"/>
                </a:solidFill>
                <a:latin typeface="Times New Roman" pitchFamily="18" charset="0"/>
              </a:rPr>
              <a:t>по триатлону </a:t>
            </a:r>
            <a:r>
              <a:rPr lang="es-ES" altLang="es-ES" sz="3600" u="none">
                <a:solidFill>
                  <a:srgbClr val="FFFFFF"/>
                </a:solidFill>
                <a:latin typeface="Times New Roman" pitchFamily="18" charset="0"/>
              </a:rPr>
              <a:t>Ironman </a:t>
            </a:r>
          </a:p>
        </p:txBody>
      </p:sp>
      <p:sp>
        <p:nvSpPr>
          <p:cNvPr id="63491" name="Rectangle 5"/>
          <p:cNvSpPr>
            <a:spLocks noChangeArrowheads="1"/>
          </p:cNvSpPr>
          <p:nvPr/>
        </p:nvSpPr>
        <p:spPr bwMode="auto">
          <a:xfrm>
            <a:off x="2298551" y="1459037"/>
            <a:ext cx="8126079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pPr>
              <a:buFontTx/>
              <a:buChar char="•"/>
            </a:pPr>
            <a:r>
              <a:rPr lang="es-ES" altLang="es-ES" sz="2400" u="none" dirty="0">
                <a:latin typeface="Times New Roman" pitchFamily="18" charset="0"/>
              </a:rPr>
              <a:t>2005, </a:t>
            </a:r>
            <a:r>
              <a:rPr lang="ru-RU" altLang="es-ES" sz="2400" u="none" dirty="0">
                <a:latin typeface="Times New Roman" pitchFamily="18" charset="0"/>
              </a:rPr>
              <a:t>неделя</a:t>
            </a:r>
            <a:r>
              <a:rPr lang="es-ES" altLang="es-ES" sz="2400" u="none" dirty="0">
                <a:latin typeface="Times New Roman" pitchFamily="18" charset="0"/>
              </a:rPr>
              <a:t> 42: </a:t>
            </a:r>
            <a:r>
              <a:rPr lang="es-ES" altLang="es-ES" sz="2000" u="none" dirty="0">
                <a:latin typeface="Times New Roman" pitchFamily="18" charset="0"/>
              </a:rPr>
              <a:t>DNF Ironman </a:t>
            </a:r>
            <a:r>
              <a:rPr lang="ru-RU" altLang="es-ES" sz="2000" u="none" dirty="0">
                <a:latin typeface="Times New Roman" pitchFamily="18" charset="0"/>
              </a:rPr>
              <a:t>чемпионат мира Гавайи</a:t>
            </a:r>
            <a:endParaRPr lang="es-ES" altLang="es-ES" sz="2400" u="none" dirty="0">
              <a:latin typeface="Times New Roman" pitchFamily="18" charset="0"/>
            </a:endParaRPr>
          </a:p>
          <a:p>
            <a:pPr>
              <a:buFontTx/>
              <a:buChar char="•"/>
            </a:pPr>
            <a:r>
              <a:rPr lang="es-ES" altLang="es-ES" sz="2400" u="none" dirty="0">
                <a:solidFill>
                  <a:schemeClr val="hlink"/>
                </a:solidFill>
                <a:latin typeface="Times New Roman" pitchFamily="18" charset="0"/>
              </a:rPr>
              <a:t>“</a:t>
            </a:r>
            <a:r>
              <a:rPr lang="ru-RU" altLang="es-ES" sz="2400" u="none" dirty="0">
                <a:solidFill>
                  <a:schemeClr val="hlink"/>
                </a:solidFill>
                <a:latin typeface="Times New Roman" pitchFamily="18" charset="0"/>
              </a:rPr>
              <a:t>Я чувствую себя выдохшимся, работая до последнего дня перед </a:t>
            </a:r>
            <a:r>
              <a:rPr lang="es-ES" altLang="es-ES" sz="2400" u="none" dirty="0" smtClean="0">
                <a:solidFill>
                  <a:schemeClr val="hlink"/>
                </a:solidFill>
                <a:latin typeface="Times New Roman" pitchFamily="18" charset="0"/>
              </a:rPr>
              <a:t>Ironman</a:t>
            </a:r>
            <a:r>
              <a:rPr lang="es-ES" altLang="es-ES" sz="2400" u="none" dirty="0">
                <a:solidFill>
                  <a:schemeClr val="hlink"/>
                </a:solidFill>
                <a:latin typeface="Times New Roman" pitchFamily="18" charset="0"/>
              </a:rPr>
              <a:t>”</a:t>
            </a:r>
          </a:p>
          <a:p>
            <a:pPr>
              <a:buFontTx/>
              <a:buChar char="•"/>
            </a:pPr>
            <a:r>
              <a:rPr lang="es-ES" altLang="es-ES" sz="2400" u="none" dirty="0">
                <a:latin typeface="Times New Roman" pitchFamily="18" charset="0"/>
              </a:rPr>
              <a:t>2006, </a:t>
            </a:r>
            <a:r>
              <a:rPr lang="ru-RU" altLang="es-ES" sz="2400" u="none" dirty="0">
                <a:latin typeface="Times New Roman" pitchFamily="18" charset="0"/>
              </a:rPr>
              <a:t>недели</a:t>
            </a:r>
            <a:r>
              <a:rPr lang="es-ES" altLang="es-ES" sz="2400" u="none" dirty="0">
                <a:latin typeface="Times New Roman" pitchFamily="18" charset="0"/>
              </a:rPr>
              <a:t> 26-28: </a:t>
            </a:r>
            <a:r>
              <a:rPr lang="ru-RU" altLang="es-ES" sz="2400" u="none" dirty="0">
                <a:latin typeface="Times New Roman" pitchFamily="18" charset="0"/>
              </a:rPr>
              <a:t>усиленное подведение</a:t>
            </a:r>
            <a:r>
              <a:rPr lang="es-ES" altLang="es-ES" sz="2000" u="none" dirty="0">
                <a:latin typeface="Times New Roman" pitchFamily="18" charset="0"/>
              </a:rPr>
              <a:t> +</a:t>
            </a:r>
            <a:r>
              <a:rPr lang="ru-RU" altLang="es-ES" sz="2000" u="none" dirty="0">
                <a:latin typeface="Times New Roman" pitchFamily="18" charset="0"/>
              </a:rPr>
              <a:t> перезагрузка</a:t>
            </a:r>
          </a:p>
          <a:p>
            <a:pPr>
              <a:buFontTx/>
              <a:buChar char="•"/>
            </a:pPr>
            <a:r>
              <a:rPr lang="es-ES" altLang="es-ES" sz="2400" u="none" dirty="0">
                <a:latin typeface="Times New Roman" pitchFamily="18" charset="0"/>
              </a:rPr>
              <a:t>: </a:t>
            </a:r>
            <a:r>
              <a:rPr lang="es-ES" altLang="es-ES" sz="2000" u="none" dirty="0">
                <a:latin typeface="Times New Roman" pitchFamily="18" charset="0"/>
              </a:rPr>
              <a:t>2</a:t>
            </a:r>
            <a:r>
              <a:rPr lang="ru-RU" altLang="es-ES" sz="2000" u="none" dirty="0">
                <a:latin typeface="Times New Roman" pitchFamily="18" charset="0"/>
              </a:rPr>
              <a:t>-й</a:t>
            </a:r>
            <a:r>
              <a:rPr lang="es-ES" altLang="es-ES" sz="2000" u="none" dirty="0">
                <a:latin typeface="Times New Roman" pitchFamily="18" charset="0"/>
              </a:rPr>
              <a:t> Ironman </a:t>
            </a:r>
            <a:r>
              <a:rPr lang="ru-RU" altLang="es-ES" sz="2000" u="none" dirty="0">
                <a:latin typeface="Times New Roman" pitchFamily="18" charset="0"/>
              </a:rPr>
              <a:t>Австрия</a:t>
            </a:r>
            <a:r>
              <a:rPr lang="es-ES" altLang="es-ES" sz="2000" u="none" dirty="0">
                <a:latin typeface="Times New Roman" pitchFamily="18" charset="0"/>
              </a:rPr>
              <a:t>, 8:13:43, </a:t>
            </a:r>
            <a:r>
              <a:rPr lang="ru-RU" altLang="es-ES" sz="2000" u="none" dirty="0">
                <a:latin typeface="Times New Roman" pitchFamily="18" charset="0"/>
              </a:rPr>
              <a:t>марафон</a:t>
            </a:r>
            <a:r>
              <a:rPr lang="es-ES" altLang="es-ES" sz="2000" u="none" dirty="0">
                <a:latin typeface="Times New Roman" pitchFamily="18" charset="0"/>
              </a:rPr>
              <a:t> 2:47:03</a:t>
            </a:r>
          </a:p>
        </p:txBody>
      </p:sp>
      <p:sp>
        <p:nvSpPr>
          <p:cNvPr id="63492" name="Rectangle 10"/>
          <p:cNvSpPr>
            <a:spLocks noChangeArrowheads="1"/>
          </p:cNvSpPr>
          <p:nvPr/>
        </p:nvSpPr>
        <p:spPr bwMode="auto">
          <a:xfrm>
            <a:off x="2154534" y="3619277"/>
            <a:ext cx="8414111" cy="335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pPr>
              <a:buFontTx/>
              <a:buChar char="•"/>
            </a:pPr>
            <a:r>
              <a:rPr lang="es-ES" altLang="es-ES" sz="2400" u="none" dirty="0">
                <a:latin typeface="Times New Roman" pitchFamily="18" charset="0"/>
              </a:rPr>
              <a:t>2006, </a:t>
            </a:r>
            <a:r>
              <a:rPr lang="ru-RU" altLang="es-ES" sz="2400" u="none" dirty="0">
                <a:latin typeface="Times New Roman" pitchFamily="18" charset="0"/>
              </a:rPr>
              <a:t>неделя</a:t>
            </a:r>
            <a:r>
              <a:rPr lang="es-ES" altLang="es-ES" sz="2400" u="none" dirty="0">
                <a:latin typeface="Times New Roman" pitchFamily="18" charset="0"/>
              </a:rPr>
              <a:t> 20: </a:t>
            </a:r>
            <a:r>
              <a:rPr lang="es-ES" altLang="es-ES" sz="2000" u="none" dirty="0">
                <a:latin typeface="Times New Roman" pitchFamily="18" charset="0"/>
              </a:rPr>
              <a:t>DNF Ironman </a:t>
            </a:r>
            <a:r>
              <a:rPr lang="ru-RU" altLang="es-ES" sz="2000" u="none" dirty="0" err="1">
                <a:latin typeface="Times New Roman" pitchFamily="18" charset="0"/>
              </a:rPr>
              <a:t>Лансароте</a:t>
            </a:r>
            <a:r>
              <a:rPr lang="ru-RU" altLang="es-ES" sz="2000" u="none" dirty="0">
                <a:latin typeface="Times New Roman" pitchFamily="18" charset="0"/>
              </a:rPr>
              <a:t> после двух фаз подведения</a:t>
            </a:r>
          </a:p>
          <a:p>
            <a:pPr>
              <a:buFontTx/>
              <a:buChar char="•"/>
            </a:pPr>
            <a:r>
              <a:rPr lang="es-ES" altLang="es-ES" sz="2400" u="none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ru-RU" altLang="es-ES" sz="2400" u="none" dirty="0">
                <a:solidFill>
                  <a:schemeClr val="hlink"/>
                </a:solidFill>
                <a:latin typeface="Times New Roman" pitchFamily="18" charset="0"/>
              </a:rPr>
              <a:t>перезагрузка перед соревнованием</a:t>
            </a:r>
            <a:r>
              <a:rPr lang="es-ES" altLang="es-ES" sz="2400" u="none" dirty="0">
                <a:solidFill>
                  <a:schemeClr val="hlink"/>
                </a:solidFill>
                <a:latin typeface="Times New Roman" pitchFamily="18" charset="0"/>
              </a:rPr>
              <a:t> Ironman, </a:t>
            </a:r>
            <a:r>
              <a:rPr lang="ru-RU" altLang="es-ES" sz="2400" u="none" dirty="0">
                <a:solidFill>
                  <a:schemeClr val="hlink"/>
                </a:solidFill>
                <a:latin typeface="Times New Roman" pitchFamily="18" charset="0"/>
              </a:rPr>
              <a:t>мне нравится чувствовать себя отдохнувшим, точно так же, как было перед чемпионатом мира </a:t>
            </a:r>
            <a:r>
              <a:rPr lang="en-US" altLang="es-ES" sz="2400" u="none" dirty="0">
                <a:solidFill>
                  <a:schemeClr val="hlink"/>
                </a:solidFill>
                <a:latin typeface="Times New Roman" pitchFamily="18" charset="0"/>
              </a:rPr>
              <a:t>ITU</a:t>
            </a:r>
            <a:r>
              <a:rPr lang="ru-RU" altLang="es-ES" sz="2400" u="none" dirty="0">
                <a:solidFill>
                  <a:schemeClr val="hlink"/>
                </a:solidFill>
                <a:latin typeface="Times New Roman" pitchFamily="18" charset="0"/>
              </a:rPr>
              <a:t> на </a:t>
            </a:r>
            <a:r>
              <a:rPr lang="ru-RU" altLang="es-ES" sz="2400" u="none" dirty="0" err="1">
                <a:solidFill>
                  <a:schemeClr val="hlink"/>
                </a:solidFill>
                <a:latin typeface="Times New Roman" pitchFamily="18" charset="0"/>
              </a:rPr>
              <a:t>Ибице</a:t>
            </a:r>
            <a:r>
              <a:rPr lang="ru-RU" altLang="es-ES" sz="2400" u="none" dirty="0">
                <a:solidFill>
                  <a:schemeClr val="hlink"/>
                </a:solidFill>
                <a:latin typeface="Times New Roman" pitchFamily="18" charset="0"/>
              </a:rPr>
              <a:t> в 20</a:t>
            </a:r>
            <a:r>
              <a:rPr lang="es-ES" altLang="es-ES" sz="2400" u="none" dirty="0">
                <a:solidFill>
                  <a:schemeClr val="hlink"/>
                </a:solidFill>
                <a:latin typeface="Times New Roman" pitchFamily="18" charset="0"/>
              </a:rPr>
              <a:t>03</a:t>
            </a:r>
            <a:r>
              <a:rPr lang="ru-RU" altLang="es-ES" sz="2400" u="none" dirty="0">
                <a:solidFill>
                  <a:schemeClr val="hlink"/>
                </a:solidFill>
                <a:latin typeface="Times New Roman" pitchFamily="18" charset="0"/>
              </a:rPr>
              <a:t> году</a:t>
            </a:r>
            <a:r>
              <a:rPr lang="es-ES" altLang="es-ES" sz="2400" u="none" dirty="0">
                <a:solidFill>
                  <a:schemeClr val="hlink"/>
                </a:solidFill>
                <a:latin typeface="Times New Roman" pitchFamily="18" charset="0"/>
              </a:rPr>
              <a:t>”</a:t>
            </a:r>
          </a:p>
          <a:p>
            <a:pPr>
              <a:buFontTx/>
              <a:buChar char="•"/>
            </a:pPr>
            <a:r>
              <a:rPr lang="es-ES" altLang="es-ES" sz="2400" u="none" dirty="0">
                <a:latin typeface="Times New Roman" pitchFamily="18" charset="0"/>
              </a:rPr>
              <a:t>2006, </a:t>
            </a:r>
            <a:r>
              <a:rPr lang="ru-RU" altLang="es-ES" sz="2400" u="none" dirty="0">
                <a:latin typeface="Times New Roman" pitchFamily="18" charset="0"/>
              </a:rPr>
              <a:t>недели</a:t>
            </a:r>
            <a:r>
              <a:rPr lang="es-ES" altLang="es-ES" sz="2400" u="none" dirty="0">
                <a:latin typeface="Times New Roman" pitchFamily="18" charset="0"/>
              </a:rPr>
              <a:t> 26-28: </a:t>
            </a:r>
            <a:r>
              <a:rPr lang="ru-RU" altLang="es-ES" sz="2400" u="none" dirty="0">
                <a:latin typeface="Times New Roman" pitchFamily="18" charset="0"/>
              </a:rPr>
              <a:t>прогрессивное подведение к соревнованию</a:t>
            </a:r>
            <a:endParaRPr lang="es-ES" altLang="es-ES" sz="2000" u="none" dirty="0">
              <a:latin typeface="Times New Roman" pitchFamily="18" charset="0"/>
            </a:endParaRPr>
          </a:p>
          <a:p>
            <a:pPr>
              <a:buFontTx/>
              <a:buChar char="•"/>
            </a:pPr>
            <a:r>
              <a:rPr lang="es-ES" altLang="es-ES" sz="2400" u="none" dirty="0">
                <a:latin typeface="Times New Roman" pitchFamily="18" charset="0"/>
              </a:rPr>
              <a:t>2006, </a:t>
            </a:r>
            <a:r>
              <a:rPr lang="ru-RU" altLang="es-ES" sz="2400" u="none" dirty="0">
                <a:latin typeface="Times New Roman" pitchFamily="18" charset="0"/>
              </a:rPr>
              <a:t>неделя</a:t>
            </a:r>
            <a:r>
              <a:rPr lang="es-ES" altLang="es-ES" sz="2400" u="none" dirty="0">
                <a:latin typeface="Times New Roman" pitchFamily="18" charset="0"/>
              </a:rPr>
              <a:t> 28: </a:t>
            </a:r>
            <a:r>
              <a:rPr lang="es-ES" altLang="es-ES" sz="2000" u="none" dirty="0">
                <a:latin typeface="Times New Roman" pitchFamily="18" charset="0"/>
              </a:rPr>
              <a:t>3</a:t>
            </a:r>
            <a:r>
              <a:rPr lang="ru-RU" altLang="es-ES" sz="2000" u="none" dirty="0">
                <a:latin typeface="Times New Roman" pitchFamily="18" charset="0"/>
              </a:rPr>
              <a:t>-й</a:t>
            </a:r>
            <a:r>
              <a:rPr lang="es-ES" altLang="es-ES" sz="2000" u="none" dirty="0">
                <a:latin typeface="Times New Roman" pitchFamily="18" charset="0"/>
              </a:rPr>
              <a:t> Ironman </a:t>
            </a:r>
            <a:r>
              <a:rPr lang="ru-RU" altLang="es-ES" sz="2000" u="none" dirty="0">
                <a:latin typeface="Times New Roman" pitchFamily="18" charset="0"/>
              </a:rPr>
              <a:t>Австрия</a:t>
            </a:r>
            <a:r>
              <a:rPr lang="es-ES" altLang="es-ES" sz="2000" u="none" dirty="0">
                <a:latin typeface="Times New Roman" pitchFamily="18" charset="0"/>
              </a:rPr>
              <a:t>, 8:15:11, </a:t>
            </a:r>
            <a:r>
              <a:rPr lang="ru-RU" altLang="es-ES" sz="2000" u="none" dirty="0">
                <a:latin typeface="Times New Roman" pitchFamily="18" charset="0"/>
              </a:rPr>
              <a:t>марафон</a:t>
            </a:r>
            <a:r>
              <a:rPr lang="es-ES" altLang="es-ES" sz="2000" u="none" dirty="0">
                <a:latin typeface="Times New Roman" pitchFamily="18" charset="0"/>
              </a:rPr>
              <a:t> 2:51:20</a:t>
            </a:r>
          </a:p>
        </p:txBody>
      </p:sp>
      <p:pic>
        <p:nvPicPr>
          <p:cNvPr id="5" name="Picture 6" descr="IM Austria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524001"/>
            <a:ext cx="2170806" cy="1447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IM Austria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441825"/>
            <a:ext cx="2006537" cy="1337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4445000" y="4175125"/>
            <a:ext cx="106457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s-ES" altLang="es-ES" sz="3200">
              <a:solidFill>
                <a:srgbClr val="FFFFFF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1585913"/>
            <a:ext cx="8280400" cy="504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-171450" y="163513"/>
            <a:ext cx="10999788" cy="53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es-ES" sz="3200" u="none">
                <a:solidFill>
                  <a:srgbClr val="FFFFFF"/>
                </a:solidFill>
                <a:latin typeface="Times New Roman" pitchFamily="18" charset="0"/>
              </a:rPr>
              <a:t>Количество тренировочных часов Айноа Муруа</a:t>
            </a:r>
            <a:r>
              <a:rPr lang="es-ES_tradnl" altLang="es-ES" sz="3200" u="none">
                <a:solidFill>
                  <a:srgbClr val="FFFFFF"/>
                </a:solidFill>
                <a:latin typeface="Times New Roman" pitchFamily="18" charset="0"/>
              </a:rPr>
              <a:t> 2004-2012</a:t>
            </a:r>
            <a:endParaRPr lang="es-ES" altLang="es-ES" sz="32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9221" name="Freeform 16"/>
          <p:cNvSpPr>
            <a:spLocks/>
          </p:cNvSpPr>
          <p:nvPr/>
        </p:nvSpPr>
        <p:spPr bwMode="auto">
          <a:xfrm>
            <a:off x="2227263" y="5203825"/>
            <a:ext cx="5832475" cy="468313"/>
          </a:xfrm>
          <a:custGeom>
            <a:avLst/>
            <a:gdLst>
              <a:gd name="T0" fmla="*/ 0 w 3674"/>
              <a:gd name="T1" fmla="*/ 2147483646 h 295"/>
              <a:gd name="T2" fmla="*/ 2147483646 w 3674"/>
              <a:gd name="T3" fmla="*/ 2147483646 h 295"/>
              <a:gd name="T4" fmla="*/ 2147483646 w 3674"/>
              <a:gd name="T5" fmla="*/ 2147483646 h 295"/>
              <a:gd name="T6" fmla="*/ 2147483646 w 3674"/>
              <a:gd name="T7" fmla="*/ 2147483646 h 295"/>
              <a:gd name="T8" fmla="*/ 2147483646 w 3674"/>
              <a:gd name="T9" fmla="*/ 2147483646 h 295"/>
              <a:gd name="T10" fmla="*/ 2147483646 w 3674"/>
              <a:gd name="T11" fmla="*/ 2147483646 h 295"/>
              <a:gd name="T12" fmla="*/ 2147483646 w 3674"/>
              <a:gd name="T13" fmla="*/ 2147483646 h 295"/>
              <a:gd name="T14" fmla="*/ 2147483646 w 3674"/>
              <a:gd name="T15" fmla="*/ 2147483646 h 295"/>
              <a:gd name="T16" fmla="*/ 2147483646 w 3674"/>
              <a:gd name="T17" fmla="*/ 0 h 29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674" h="295">
                <a:moveTo>
                  <a:pt x="0" y="181"/>
                </a:moveTo>
                <a:cubicBezTo>
                  <a:pt x="151" y="177"/>
                  <a:pt x="302" y="173"/>
                  <a:pt x="453" y="181"/>
                </a:cubicBezTo>
                <a:cubicBezTo>
                  <a:pt x="604" y="189"/>
                  <a:pt x="748" y="212"/>
                  <a:pt x="907" y="227"/>
                </a:cubicBezTo>
                <a:cubicBezTo>
                  <a:pt x="1066" y="242"/>
                  <a:pt x="1247" y="265"/>
                  <a:pt x="1406" y="272"/>
                </a:cubicBezTo>
                <a:cubicBezTo>
                  <a:pt x="1565" y="279"/>
                  <a:pt x="1708" y="295"/>
                  <a:pt x="1859" y="272"/>
                </a:cubicBezTo>
                <a:cubicBezTo>
                  <a:pt x="2010" y="249"/>
                  <a:pt x="2162" y="159"/>
                  <a:pt x="2313" y="136"/>
                </a:cubicBezTo>
                <a:cubicBezTo>
                  <a:pt x="2464" y="113"/>
                  <a:pt x="2615" y="136"/>
                  <a:pt x="2766" y="136"/>
                </a:cubicBezTo>
                <a:cubicBezTo>
                  <a:pt x="2917" y="136"/>
                  <a:pt x="3069" y="159"/>
                  <a:pt x="3220" y="136"/>
                </a:cubicBezTo>
                <a:cubicBezTo>
                  <a:pt x="3371" y="113"/>
                  <a:pt x="3598" y="23"/>
                  <a:pt x="3674" y="0"/>
                </a:cubicBez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602130" name="Group 18"/>
          <p:cNvGrpSpPr>
            <a:grpSpLocks/>
          </p:cNvGrpSpPr>
          <p:nvPr/>
        </p:nvGrpSpPr>
        <p:grpSpPr bwMode="auto">
          <a:xfrm>
            <a:off x="1938338" y="2252663"/>
            <a:ext cx="6264275" cy="3427412"/>
            <a:chOff x="1221" y="1419"/>
            <a:chExt cx="3946" cy="2159"/>
          </a:xfrm>
        </p:grpSpPr>
        <p:sp>
          <p:nvSpPr>
            <p:cNvPr id="9223" name="Freeform 13"/>
            <p:cNvSpPr>
              <a:spLocks/>
            </p:cNvSpPr>
            <p:nvPr/>
          </p:nvSpPr>
          <p:spPr bwMode="auto">
            <a:xfrm>
              <a:off x="1493" y="1419"/>
              <a:ext cx="3674" cy="1133"/>
            </a:xfrm>
            <a:custGeom>
              <a:avLst/>
              <a:gdLst>
                <a:gd name="T0" fmla="*/ 0 w 3674"/>
                <a:gd name="T1" fmla="*/ 771 h 1133"/>
                <a:gd name="T2" fmla="*/ 454 w 3674"/>
                <a:gd name="T3" fmla="*/ 589 h 1133"/>
                <a:gd name="T4" fmla="*/ 907 w 3674"/>
                <a:gd name="T5" fmla="*/ 952 h 1133"/>
                <a:gd name="T6" fmla="*/ 1361 w 3674"/>
                <a:gd name="T7" fmla="*/ 1088 h 1133"/>
                <a:gd name="T8" fmla="*/ 1860 w 3674"/>
                <a:gd name="T9" fmla="*/ 680 h 1133"/>
                <a:gd name="T10" fmla="*/ 2314 w 3674"/>
                <a:gd name="T11" fmla="*/ 363 h 1133"/>
                <a:gd name="T12" fmla="*/ 2767 w 3674"/>
                <a:gd name="T13" fmla="*/ 226 h 1133"/>
                <a:gd name="T14" fmla="*/ 3221 w 3674"/>
                <a:gd name="T15" fmla="*/ 317 h 1133"/>
                <a:gd name="T16" fmla="*/ 3674 w 3674"/>
                <a:gd name="T17" fmla="*/ 0 h 11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74" h="1133">
                  <a:moveTo>
                    <a:pt x="0" y="771"/>
                  </a:moveTo>
                  <a:cubicBezTo>
                    <a:pt x="151" y="665"/>
                    <a:pt x="303" y="559"/>
                    <a:pt x="454" y="589"/>
                  </a:cubicBezTo>
                  <a:cubicBezTo>
                    <a:pt x="605" y="619"/>
                    <a:pt x="756" y="869"/>
                    <a:pt x="907" y="952"/>
                  </a:cubicBezTo>
                  <a:cubicBezTo>
                    <a:pt x="1058" y="1035"/>
                    <a:pt x="1202" y="1133"/>
                    <a:pt x="1361" y="1088"/>
                  </a:cubicBezTo>
                  <a:cubicBezTo>
                    <a:pt x="1520" y="1043"/>
                    <a:pt x="1701" y="801"/>
                    <a:pt x="1860" y="680"/>
                  </a:cubicBezTo>
                  <a:cubicBezTo>
                    <a:pt x="2019" y="559"/>
                    <a:pt x="2163" y="439"/>
                    <a:pt x="2314" y="363"/>
                  </a:cubicBezTo>
                  <a:cubicBezTo>
                    <a:pt x="2465" y="287"/>
                    <a:pt x="2616" y="234"/>
                    <a:pt x="2767" y="226"/>
                  </a:cubicBezTo>
                  <a:cubicBezTo>
                    <a:pt x="2918" y="218"/>
                    <a:pt x="3070" y="355"/>
                    <a:pt x="3221" y="317"/>
                  </a:cubicBezTo>
                  <a:cubicBezTo>
                    <a:pt x="3372" y="279"/>
                    <a:pt x="3599" y="53"/>
                    <a:pt x="3674" y="0"/>
                  </a:cubicBezTo>
                </a:path>
              </a:pathLst>
            </a:custGeom>
            <a:noFill/>
            <a:ln w="57150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24" name="Freeform 14"/>
            <p:cNvSpPr>
              <a:spLocks/>
            </p:cNvSpPr>
            <p:nvPr/>
          </p:nvSpPr>
          <p:spPr bwMode="auto">
            <a:xfrm>
              <a:off x="1221" y="2872"/>
              <a:ext cx="3720" cy="416"/>
            </a:xfrm>
            <a:custGeom>
              <a:avLst/>
              <a:gdLst>
                <a:gd name="T0" fmla="*/ 0 w 3720"/>
                <a:gd name="T1" fmla="*/ 408 h 416"/>
                <a:gd name="T2" fmla="*/ 454 w 3720"/>
                <a:gd name="T3" fmla="*/ 408 h 416"/>
                <a:gd name="T4" fmla="*/ 953 w 3720"/>
                <a:gd name="T5" fmla="*/ 408 h 416"/>
                <a:gd name="T6" fmla="*/ 1406 w 3720"/>
                <a:gd name="T7" fmla="*/ 362 h 416"/>
                <a:gd name="T8" fmla="*/ 1860 w 3720"/>
                <a:gd name="T9" fmla="*/ 317 h 416"/>
                <a:gd name="T10" fmla="*/ 2313 w 3720"/>
                <a:gd name="T11" fmla="*/ 226 h 416"/>
                <a:gd name="T12" fmla="*/ 2767 w 3720"/>
                <a:gd name="T13" fmla="*/ 181 h 416"/>
                <a:gd name="T14" fmla="*/ 3221 w 3720"/>
                <a:gd name="T15" fmla="*/ 226 h 416"/>
                <a:gd name="T16" fmla="*/ 3720 w 3720"/>
                <a:gd name="T17" fmla="*/ 0 h 4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20" h="416">
                  <a:moveTo>
                    <a:pt x="0" y="408"/>
                  </a:moveTo>
                  <a:cubicBezTo>
                    <a:pt x="147" y="408"/>
                    <a:pt x="295" y="408"/>
                    <a:pt x="454" y="408"/>
                  </a:cubicBezTo>
                  <a:cubicBezTo>
                    <a:pt x="613" y="408"/>
                    <a:pt x="794" y="416"/>
                    <a:pt x="953" y="408"/>
                  </a:cubicBezTo>
                  <a:cubicBezTo>
                    <a:pt x="1112" y="400"/>
                    <a:pt x="1255" y="377"/>
                    <a:pt x="1406" y="362"/>
                  </a:cubicBezTo>
                  <a:cubicBezTo>
                    <a:pt x="1557" y="347"/>
                    <a:pt x="1709" y="340"/>
                    <a:pt x="1860" y="317"/>
                  </a:cubicBezTo>
                  <a:cubicBezTo>
                    <a:pt x="2011" y="294"/>
                    <a:pt x="2162" y="249"/>
                    <a:pt x="2313" y="226"/>
                  </a:cubicBezTo>
                  <a:cubicBezTo>
                    <a:pt x="2464" y="203"/>
                    <a:pt x="2616" y="181"/>
                    <a:pt x="2767" y="181"/>
                  </a:cubicBezTo>
                  <a:cubicBezTo>
                    <a:pt x="2918" y="181"/>
                    <a:pt x="3062" y="256"/>
                    <a:pt x="3221" y="226"/>
                  </a:cubicBezTo>
                  <a:cubicBezTo>
                    <a:pt x="3380" y="196"/>
                    <a:pt x="3637" y="38"/>
                    <a:pt x="3720" y="0"/>
                  </a:cubicBezTo>
                </a:path>
              </a:pathLst>
            </a:custGeom>
            <a:noFill/>
            <a:ln w="28575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25" name="Freeform 15"/>
            <p:cNvSpPr>
              <a:spLocks/>
            </p:cNvSpPr>
            <p:nvPr/>
          </p:nvSpPr>
          <p:spPr bwMode="auto">
            <a:xfrm>
              <a:off x="1310" y="2872"/>
              <a:ext cx="3719" cy="543"/>
            </a:xfrm>
            <a:custGeom>
              <a:avLst/>
              <a:gdLst>
                <a:gd name="T0" fmla="*/ 0 w 3719"/>
                <a:gd name="T1" fmla="*/ 279 h 543"/>
                <a:gd name="T2" fmla="*/ 453 w 3719"/>
                <a:gd name="T3" fmla="*/ 97 h 543"/>
                <a:gd name="T4" fmla="*/ 907 w 3719"/>
                <a:gd name="T5" fmla="*/ 415 h 543"/>
                <a:gd name="T6" fmla="*/ 1406 w 3719"/>
                <a:gd name="T7" fmla="*/ 505 h 543"/>
                <a:gd name="T8" fmla="*/ 1860 w 3719"/>
                <a:gd name="T9" fmla="*/ 188 h 543"/>
                <a:gd name="T10" fmla="*/ 2313 w 3719"/>
                <a:gd name="T11" fmla="*/ 97 h 543"/>
                <a:gd name="T12" fmla="*/ 2767 w 3719"/>
                <a:gd name="T13" fmla="*/ 7 h 543"/>
                <a:gd name="T14" fmla="*/ 3220 w 3719"/>
                <a:gd name="T15" fmla="*/ 52 h 543"/>
                <a:gd name="T16" fmla="*/ 3719 w 3719"/>
                <a:gd name="T17" fmla="*/ 7 h 5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19" h="543">
                  <a:moveTo>
                    <a:pt x="0" y="279"/>
                  </a:moveTo>
                  <a:cubicBezTo>
                    <a:pt x="151" y="176"/>
                    <a:pt x="302" y="74"/>
                    <a:pt x="453" y="97"/>
                  </a:cubicBezTo>
                  <a:cubicBezTo>
                    <a:pt x="604" y="120"/>
                    <a:pt x="748" y="347"/>
                    <a:pt x="907" y="415"/>
                  </a:cubicBezTo>
                  <a:cubicBezTo>
                    <a:pt x="1066" y="483"/>
                    <a:pt x="1247" y="543"/>
                    <a:pt x="1406" y="505"/>
                  </a:cubicBezTo>
                  <a:cubicBezTo>
                    <a:pt x="1565" y="467"/>
                    <a:pt x="1709" y="256"/>
                    <a:pt x="1860" y="188"/>
                  </a:cubicBezTo>
                  <a:cubicBezTo>
                    <a:pt x="2011" y="120"/>
                    <a:pt x="2162" y="127"/>
                    <a:pt x="2313" y="97"/>
                  </a:cubicBezTo>
                  <a:cubicBezTo>
                    <a:pt x="2464" y="67"/>
                    <a:pt x="2616" y="14"/>
                    <a:pt x="2767" y="7"/>
                  </a:cubicBezTo>
                  <a:cubicBezTo>
                    <a:pt x="2918" y="0"/>
                    <a:pt x="3061" y="52"/>
                    <a:pt x="3220" y="52"/>
                  </a:cubicBezTo>
                  <a:cubicBezTo>
                    <a:pt x="3379" y="52"/>
                    <a:pt x="3636" y="14"/>
                    <a:pt x="3719" y="7"/>
                  </a:cubicBezTo>
                </a:path>
              </a:pathLst>
            </a:custGeom>
            <a:noFill/>
            <a:ln w="28575" cap="flat" cmpd="sng">
              <a:solidFill>
                <a:srgbClr val="CF0E3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26" name="Freeform 17"/>
            <p:cNvSpPr>
              <a:spLocks/>
            </p:cNvSpPr>
            <p:nvPr/>
          </p:nvSpPr>
          <p:spPr bwMode="auto">
            <a:xfrm>
              <a:off x="1403" y="3283"/>
              <a:ext cx="3674" cy="295"/>
            </a:xfrm>
            <a:custGeom>
              <a:avLst/>
              <a:gdLst>
                <a:gd name="T0" fmla="*/ 0 w 3674"/>
                <a:gd name="T1" fmla="*/ 181 h 295"/>
                <a:gd name="T2" fmla="*/ 453 w 3674"/>
                <a:gd name="T3" fmla="*/ 181 h 295"/>
                <a:gd name="T4" fmla="*/ 907 w 3674"/>
                <a:gd name="T5" fmla="*/ 227 h 295"/>
                <a:gd name="T6" fmla="*/ 1360 w 3674"/>
                <a:gd name="T7" fmla="*/ 272 h 295"/>
                <a:gd name="T8" fmla="*/ 1814 w 3674"/>
                <a:gd name="T9" fmla="*/ 272 h 295"/>
                <a:gd name="T10" fmla="*/ 2313 w 3674"/>
                <a:gd name="T11" fmla="*/ 136 h 295"/>
                <a:gd name="T12" fmla="*/ 2766 w 3674"/>
                <a:gd name="T13" fmla="*/ 136 h 295"/>
                <a:gd name="T14" fmla="*/ 3220 w 3674"/>
                <a:gd name="T15" fmla="*/ 136 h 295"/>
                <a:gd name="T16" fmla="*/ 3674 w 3674"/>
                <a:gd name="T17" fmla="*/ 0 h 2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74" h="295">
                  <a:moveTo>
                    <a:pt x="0" y="181"/>
                  </a:moveTo>
                  <a:cubicBezTo>
                    <a:pt x="151" y="177"/>
                    <a:pt x="302" y="173"/>
                    <a:pt x="453" y="181"/>
                  </a:cubicBezTo>
                  <a:cubicBezTo>
                    <a:pt x="604" y="189"/>
                    <a:pt x="756" y="212"/>
                    <a:pt x="907" y="227"/>
                  </a:cubicBezTo>
                  <a:cubicBezTo>
                    <a:pt x="1058" y="242"/>
                    <a:pt x="1209" y="265"/>
                    <a:pt x="1360" y="272"/>
                  </a:cubicBezTo>
                  <a:cubicBezTo>
                    <a:pt x="1511" y="279"/>
                    <a:pt x="1655" y="295"/>
                    <a:pt x="1814" y="272"/>
                  </a:cubicBezTo>
                  <a:cubicBezTo>
                    <a:pt x="1973" y="249"/>
                    <a:pt x="2154" y="159"/>
                    <a:pt x="2313" y="136"/>
                  </a:cubicBezTo>
                  <a:cubicBezTo>
                    <a:pt x="2472" y="113"/>
                    <a:pt x="2615" y="136"/>
                    <a:pt x="2766" y="136"/>
                  </a:cubicBezTo>
                  <a:cubicBezTo>
                    <a:pt x="2917" y="136"/>
                    <a:pt x="3069" y="159"/>
                    <a:pt x="3220" y="136"/>
                  </a:cubicBezTo>
                  <a:cubicBezTo>
                    <a:pt x="3371" y="113"/>
                    <a:pt x="3598" y="23"/>
                    <a:pt x="3674" y="0"/>
                  </a:cubicBezTo>
                </a:path>
              </a:pathLst>
            </a:custGeom>
            <a:noFill/>
            <a:ln w="28575" cap="flat" cmpd="sng">
              <a:solidFill>
                <a:srgbClr val="037C03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02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6"/>
          <p:cNvSpPr>
            <a:spLocks noGrp="1" noChangeArrowheads="1"/>
          </p:cNvSpPr>
          <p:nvPr>
            <p:ph type="title"/>
          </p:nvPr>
        </p:nvSpPr>
        <p:spPr>
          <a:xfrm>
            <a:off x="-152400" y="0"/>
            <a:ext cx="11026775" cy="1104900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</a:extLst>
        </p:spPr>
        <p:txBody>
          <a:bodyPr lIns="90488" tIns="44450" rIns="90488" bIns="44450"/>
          <a:lstStyle/>
          <a:p>
            <a:pPr defTabSz="914400"/>
            <a:r>
              <a:rPr lang="ru-RU" altLang="es-ES" sz="2800" smtClean="0">
                <a:solidFill>
                  <a:srgbClr val="FFFFFF"/>
                </a:solidFill>
                <a:latin typeface="Times New Roman" pitchFamily="18" charset="0"/>
              </a:rPr>
              <a:t>Три фазы подведения к Олимпийским играм спортсменки мирового класса в триатлоне</a:t>
            </a:r>
            <a:endParaRPr lang="es-ES_tradnl" altLang="es-ES" sz="28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graphicFrame>
        <p:nvGraphicFramePr>
          <p:cNvPr id="66" name="Gráfico 65"/>
          <p:cNvGraphicFramePr>
            <a:graphicFrameLocks/>
          </p:cNvGraphicFramePr>
          <p:nvPr/>
        </p:nvGraphicFramePr>
        <p:xfrm>
          <a:off x="1506463" y="1104900"/>
          <a:ext cx="7272808" cy="4962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4516" name="Rectangle 3"/>
          <p:cNvSpPr>
            <a:spLocks noChangeArrowheads="1"/>
          </p:cNvSpPr>
          <p:nvPr/>
        </p:nvSpPr>
        <p:spPr bwMode="auto">
          <a:xfrm>
            <a:off x="2746375" y="6572250"/>
            <a:ext cx="5645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GB" altLang="es-ES" sz="1800" u="none">
                <a:solidFill>
                  <a:srgbClr val="FFFFFF"/>
                </a:solidFill>
                <a:latin typeface="Times New Roman" pitchFamily="18" charset="0"/>
              </a:rPr>
              <a:t>Mujika, </a:t>
            </a:r>
            <a:r>
              <a:rPr lang="en-GB" altLang="es-ES" sz="1800" i="1" u="none">
                <a:solidFill>
                  <a:srgbClr val="FFFFFF"/>
                </a:solidFill>
                <a:latin typeface="Times New Roman" pitchFamily="18" charset="0"/>
              </a:rPr>
              <a:t>Int. J. Sports Physiol. Perform.</a:t>
            </a:r>
            <a:r>
              <a:rPr lang="en-GB" altLang="es-ES" sz="1800" u="none">
                <a:solidFill>
                  <a:srgbClr val="FFFFFF"/>
                </a:solidFill>
                <a:latin typeface="Times New Roman" pitchFamily="18" charset="0"/>
              </a:rPr>
              <a:t> 9: 727-731, 2014</a:t>
            </a:r>
          </a:p>
        </p:txBody>
      </p:sp>
      <p:pic>
        <p:nvPicPr>
          <p:cNvPr id="5" name="Picture 7" descr="DA3_0587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3" y="1243013"/>
            <a:ext cx="1350962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20688"/>
            <a:ext cx="10645775" cy="1335087"/>
          </a:xfrm>
        </p:spPr>
        <p:txBody>
          <a:bodyPr lIns="90488" tIns="46038" rIns="90488" bIns="46038" anchor="t" anchorCtr="1"/>
          <a:lstStyle/>
          <a:p>
            <a:pPr defTabSz="849313">
              <a:lnSpc>
                <a:spcPct val="100000"/>
              </a:lnSpc>
            </a:pPr>
            <a:r>
              <a:rPr lang="ru-RU" altLang="es-ES" sz="3200" smtClean="0">
                <a:solidFill>
                  <a:srgbClr val="FFFFFF"/>
                </a:solidFill>
                <a:latin typeface="Times New Roman" pitchFamily="18" charset="0"/>
              </a:rPr>
              <a:t>Подготовка женской сборной команды по водному поло к Олимпийским Играм в Афинах</a:t>
            </a:r>
            <a:endParaRPr lang="es-ES_tradnl" altLang="es-ES" sz="3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3" name="Picture 236" descr="Athens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073150"/>
            <a:ext cx="9432925" cy="589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8339" name="Group 3"/>
          <p:cNvGraphicFramePr>
            <a:graphicFrameLocks noGrp="1"/>
          </p:cNvGraphicFramePr>
          <p:nvPr>
            <p:ph idx="1"/>
          </p:nvPr>
        </p:nvGraphicFramePr>
        <p:xfrm>
          <a:off x="282575" y="2611438"/>
          <a:ext cx="10071100" cy="2578101"/>
        </p:xfrm>
        <a:graphic>
          <a:graphicData uri="http://schemas.openxmlformats.org/drawingml/2006/table">
            <a:tbl>
              <a:tblPr/>
              <a:tblGrid>
                <a:gridCol w="865188"/>
                <a:gridCol w="868362"/>
                <a:gridCol w="1109663"/>
                <a:gridCol w="855662"/>
                <a:gridCol w="854075"/>
                <a:gridCol w="1109663"/>
                <a:gridCol w="854075"/>
                <a:gridCol w="950912"/>
                <a:gridCol w="858838"/>
                <a:gridCol w="873125"/>
                <a:gridCol w="871537"/>
              </a:tblGrid>
              <a:tr h="476250">
                <a:tc>
                  <a:txBody>
                    <a:bodyPr/>
                    <a:lstStyle>
                      <a:lvl1pPr marL="293688" indent="-29368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2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06438" indent="-234950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77925" indent="-23653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89088" indent="-176213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60575" indent="-176213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77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49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321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93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293688" marR="0" lvl="0" indent="-293688" algn="ctr" defTabSz="9413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191000" algn="l"/>
                        </a:tabLst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Кубок</a:t>
                      </a:r>
                    </a:p>
                    <a:p>
                      <a:pPr marL="293688" marR="0" lvl="0" indent="-293688" algn="ctr" defTabSz="9413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191000" algn="l"/>
                        </a:tabLst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Франции</a:t>
                      </a:r>
                      <a:endParaRPr kumimoji="0" lang="en-GB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293688" indent="-29368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2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06438" indent="-234950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77925" indent="-23653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89088" indent="-176213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60575" indent="-176213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77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49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321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93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293688" marR="0" lvl="0" indent="-293688" algn="ctr" defTabSz="9413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191000" algn="l"/>
                        </a:tabLst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Мировая лига</a:t>
                      </a:r>
                      <a:endParaRPr kumimoji="0" lang="en-GB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>
                      <a:lvl1pPr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2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7148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4138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412875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84363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34156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79876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25596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71316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41388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4191000" algn="l"/>
                        </a:tabLst>
                      </a:pPr>
                      <a:endParaRPr kumimoji="0" lang="es-ES" sz="2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2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7148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4138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412875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84363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34156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79876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25596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71316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41388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4191000" algn="l"/>
                        </a:tabLst>
                      </a:pPr>
                      <a:endParaRPr kumimoji="0" lang="es-ES" sz="2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2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7148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4138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412875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84363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34156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79876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25596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71316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41388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4191000" algn="l"/>
                        </a:tabLst>
                      </a:pPr>
                      <a:endParaRPr kumimoji="0" lang="es-ES" sz="2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2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7148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4138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412875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84363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34156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79876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25596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71316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41388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4191000" algn="l"/>
                        </a:tabLst>
                      </a:pPr>
                      <a:endParaRPr kumimoji="0" lang="es-ES" sz="2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293688" indent="-29368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2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06438" indent="-234950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77925" indent="-23653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89088" indent="-176213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60575" indent="-176213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77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49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321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93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293688" marR="0" lvl="0" indent="-293688" algn="ctr" defTabSz="9413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191000" algn="l"/>
                        </a:tabLst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Кубок Италии</a:t>
                      </a:r>
                      <a:endParaRPr kumimoji="0" lang="en-GB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2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7148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4138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412875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84363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34156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79876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25596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71316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41388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4191000" algn="l"/>
                        </a:tabLst>
                      </a:pPr>
                      <a:endParaRPr kumimoji="0" lang="es-ES" sz="2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2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7148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4138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412875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84363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34156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79876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25596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71316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41388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4191000" algn="l"/>
                        </a:tabLst>
                      </a:pPr>
                      <a:endParaRPr kumimoji="0" lang="es-ES" sz="2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>
                      <a:lvl1pPr marL="293688" indent="-29368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2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06438" indent="-234950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77925" indent="-23653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89088" indent="-176213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60575" indent="-176213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77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49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321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93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293688" marR="0" lvl="0" indent="-293688" algn="ctr" defTabSz="9413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191000" algn="l"/>
                        </a:tabLst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Олимпийские игры</a:t>
                      </a:r>
                      <a:endParaRPr kumimoji="0" lang="en-GB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573088">
                <a:tc>
                  <a:txBody>
                    <a:bodyPr/>
                    <a:lstStyle>
                      <a:lvl1pPr marL="293688" indent="-29368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2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06438" indent="-234950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77925" indent="-23653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89088" indent="-176213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60575" indent="-176213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77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49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321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93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293688" marR="0" lvl="0" indent="-293688" algn="ctr" defTabSz="9413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191000" algn="l"/>
                        </a:tabLst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MC1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93688" marR="0" lvl="0" indent="-293688" algn="ctr" defTabSz="9413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191000" algn="l"/>
                        </a:tabLst>
                      </a:pPr>
                      <a:r>
                        <a:rPr kumimoji="0" lang="ru-RU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ИЮНЬ</a:t>
                      </a:r>
                      <a:r>
                        <a:rPr kumimoji="0" lang="es-ES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14-20</a:t>
                      </a:r>
                      <a:endParaRPr kumimoji="0" lang="es-E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293688" indent="-29368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2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06438" indent="-234950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77925" indent="-23653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89088" indent="-176213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60575" indent="-176213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77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49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321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93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293688" marR="0" lvl="0" indent="-293688" algn="ctr" defTabSz="9413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191000" algn="l"/>
                        </a:tabLst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MC2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93688" marR="0" lvl="0" indent="-293688" algn="ctr" defTabSz="9413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191000" algn="l"/>
                        </a:tabLst>
                      </a:pPr>
                      <a:r>
                        <a:rPr kumimoji="0" lang="ru-RU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ИЮНЬ</a:t>
                      </a:r>
                      <a:r>
                        <a:rPr kumimoji="0" lang="es-ES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21-27</a:t>
                      </a:r>
                      <a:endParaRPr kumimoji="0" lang="es-E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293688" indent="-29368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2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06438" indent="-234950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77925" indent="-23653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89088" indent="-176213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60575" indent="-176213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77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49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321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93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293688" marR="0" lvl="0" indent="-293688" algn="ctr" defTabSz="9413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191000" algn="l"/>
                        </a:tabLst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MC3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93688" marR="0" lvl="0" indent="-293688" algn="ctr" defTabSz="9413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191000" algn="l"/>
                        </a:tabLst>
                      </a:pPr>
                      <a:r>
                        <a:rPr kumimoji="0" lang="ru-RU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ИЮНЬ</a:t>
                      </a:r>
                      <a:r>
                        <a:rPr kumimoji="0" lang="es-ES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28-JULY 4</a:t>
                      </a:r>
                      <a:endParaRPr kumimoji="0" lang="es-E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293688" indent="-29368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2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06438" indent="-234950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77925" indent="-23653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89088" indent="-176213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60575" indent="-176213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77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49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321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93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293688" marR="0" lvl="0" indent="-293688" algn="ctr" defTabSz="9413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191000" algn="l"/>
                        </a:tabLst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MC4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93688" marR="0" lvl="0" indent="-293688" algn="ctr" defTabSz="9413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191000" algn="l"/>
                        </a:tabLst>
                      </a:pPr>
                      <a:r>
                        <a:rPr kumimoji="0" lang="ru-RU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ИЮЛЬ</a:t>
                      </a:r>
                      <a:r>
                        <a:rPr kumimoji="0" lang="es-ES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5-11</a:t>
                      </a:r>
                      <a:endParaRPr kumimoji="0" lang="es-E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293688" indent="-29368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2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06438" indent="-234950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77925" indent="-23653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89088" indent="-176213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60575" indent="-176213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77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49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321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93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293688" marR="0" lvl="0" indent="-293688" algn="ctr" defTabSz="9413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191000" algn="l"/>
                        </a:tabLst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MC5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93688" marR="0" lvl="0" indent="-293688" algn="ctr" defTabSz="9413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191000" algn="l"/>
                        </a:tabLst>
                      </a:pPr>
                      <a:r>
                        <a:rPr kumimoji="0" lang="ru-RU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ИЮЛЬ</a:t>
                      </a:r>
                      <a:r>
                        <a:rPr kumimoji="0" lang="es-ES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12-18</a:t>
                      </a:r>
                      <a:endParaRPr kumimoji="0" lang="es-E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293688" indent="-29368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2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06438" indent="-234950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77925" indent="-23653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89088" indent="-176213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60575" indent="-176213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77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49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321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93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293688" marR="0" lvl="0" indent="-293688" algn="ctr" defTabSz="9413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191000" algn="l"/>
                        </a:tabLst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MC6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93688" marR="0" lvl="0" indent="-293688" algn="ctr" defTabSz="9413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191000" algn="l"/>
                        </a:tabLst>
                      </a:pPr>
                      <a:r>
                        <a:rPr kumimoji="0" lang="ru-RU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ИЮЛЬ</a:t>
                      </a:r>
                      <a:r>
                        <a:rPr kumimoji="0" lang="es-ES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19-25</a:t>
                      </a:r>
                      <a:endParaRPr kumimoji="0" lang="es-E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293688" indent="-29368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2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06438" indent="-234950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77925" indent="-23653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89088" indent="-176213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60575" indent="-176213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77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49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321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93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293688" marR="0" lvl="0" indent="-293688" algn="ctr" defTabSz="9413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191000" algn="l"/>
                        </a:tabLst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MC7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93688" marR="0" lvl="0" indent="-293688" algn="ctr" defTabSz="9413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191000" algn="l"/>
                        </a:tabLst>
                      </a:pPr>
                      <a:r>
                        <a:rPr kumimoji="0" lang="ru-RU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ИЮЛЬ</a:t>
                      </a:r>
                      <a:r>
                        <a:rPr kumimoji="0" lang="es-ES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26-</a:t>
                      </a:r>
                      <a:r>
                        <a:rPr kumimoji="0" lang="ru-RU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</a:t>
                      </a:r>
                      <a:r>
                        <a:rPr kumimoji="0" lang="es-ES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kumimoji="0" lang="es-E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293688" indent="-29368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2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06438" indent="-234950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77925" indent="-23653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89088" indent="-176213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60575" indent="-176213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77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49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321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93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293688" marR="0" lvl="0" indent="-293688" algn="ctr" defTabSz="9413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191000" algn="l"/>
                        </a:tabLst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MC8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93688" marR="0" lvl="0" indent="-293688" algn="ctr" defTabSz="9413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191000" algn="l"/>
                        </a:tabLst>
                      </a:pPr>
                      <a:r>
                        <a:rPr kumimoji="0" lang="ru-RU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</a:t>
                      </a:r>
                      <a:r>
                        <a:rPr kumimoji="0" lang="es-ES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2-8</a:t>
                      </a:r>
                      <a:endParaRPr kumimoji="0" lang="es-E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293688" indent="-29368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2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06438" indent="-234950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77925" indent="-23653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89088" indent="-176213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60575" indent="-176213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77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49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321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93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293688" marR="0" lvl="0" indent="-293688" algn="ctr" defTabSz="9413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191000" algn="l"/>
                        </a:tabLst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MC9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93688" marR="0" lvl="0" indent="-293688" algn="ctr" defTabSz="9413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191000" algn="l"/>
                        </a:tabLst>
                      </a:pPr>
                      <a:r>
                        <a:rPr kumimoji="0" lang="ru-RU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</a:t>
                      </a:r>
                      <a:r>
                        <a:rPr kumimoji="0" lang="es-ES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9-14</a:t>
                      </a:r>
                      <a:endParaRPr kumimoji="0" lang="es-E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293688" indent="-29368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2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06438" indent="-234950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77925" indent="-23653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89088" indent="-176213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60575" indent="-176213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77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49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321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93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293688" marR="0" lvl="0" indent="-293688" algn="ctr" defTabSz="9413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191000" algn="l"/>
                        </a:tabLst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MC10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93688" marR="0" lvl="0" indent="-293688" algn="ctr" defTabSz="9413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191000" algn="l"/>
                        </a:tabLst>
                      </a:pPr>
                      <a:r>
                        <a:rPr kumimoji="0" lang="ru-RU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</a:t>
                      </a:r>
                      <a:r>
                        <a:rPr kumimoji="0" lang="es-ES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15-22</a:t>
                      </a:r>
                      <a:endParaRPr kumimoji="0" lang="es-E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293688" indent="-29368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2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06438" indent="-234950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77925" indent="-23653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89088" indent="-176213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60575" indent="-176213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77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49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321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93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293688" marR="0" lvl="0" indent="-293688" algn="ctr" defTabSz="9413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191000" algn="l"/>
                        </a:tabLst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MC11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93688" marR="0" lvl="0" indent="-293688" algn="ctr" defTabSz="9413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191000" algn="l"/>
                        </a:tabLst>
                      </a:pPr>
                      <a:r>
                        <a:rPr kumimoji="0" lang="ru-RU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</a:t>
                      </a:r>
                      <a:r>
                        <a:rPr kumimoji="0" lang="es-ES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23-26</a:t>
                      </a:r>
                      <a:endParaRPr kumimoji="0" lang="es-E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1106488">
                <a:tc gridSpan="2">
                  <a:txBody>
                    <a:bodyPr/>
                    <a:lstStyle>
                      <a:lvl1pPr marL="293688" indent="-29368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2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06438" indent="-234950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77925" indent="-23653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89088" indent="-176213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60575" indent="-176213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77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49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321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93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293688" marR="0" lvl="0" indent="-293688" algn="ctr" defTabSz="9413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191000" algn="l"/>
                        </a:tabLst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 1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93688" marR="0" lvl="0" indent="-293688" algn="ctr" defTabSz="9413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191000" algn="l"/>
                        </a:tabLst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Соревнование</a:t>
                      </a:r>
                      <a:r>
                        <a:rPr kumimoji="0" lang="en-GB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основа</a:t>
                      </a:r>
                      <a:endParaRPr kumimoji="0" lang="en-GB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>
                      <a:lvl1pPr marL="293688" indent="-29368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2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06438" indent="-234950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77925" indent="-23653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89088" indent="-176213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60575" indent="-176213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77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49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321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93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293688" marR="0" lvl="0" indent="-293688" algn="ctr" defTabSz="9413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191000" algn="l"/>
                        </a:tabLst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 2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93688" marR="0" lvl="0" indent="-293688" algn="ctr" defTabSz="9413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191000" algn="l"/>
                        </a:tabLst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Восстановление</a:t>
                      </a:r>
                      <a:r>
                        <a:rPr kumimoji="0" lang="en-GB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база</a:t>
                      </a:r>
                      <a:endParaRPr kumimoji="0" lang="en-GB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>
                      <a:lvl1pPr marL="293688" indent="-29368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2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06438" indent="-234950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77925" indent="-23653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89088" indent="-176213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60575" indent="-176213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77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49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321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93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293688" marR="0" lvl="0" indent="-293688" algn="ctr" defTabSz="9413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191000" algn="l"/>
                        </a:tabLst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 3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93688" marR="0" lvl="0" indent="-293688" algn="ctr" defTabSz="9413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191000" algn="l"/>
                        </a:tabLst>
                      </a:pPr>
                      <a:r>
                        <a:rPr kumimoji="0" lang="en-GB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Ae-An </a:t>
                      </a: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переход</a:t>
                      </a:r>
                      <a:endParaRPr kumimoji="0" lang="en-GB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>
                      <a:lvl1pPr marL="293688" indent="-29368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2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06438" indent="-234950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77925" indent="-23653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89088" indent="-176213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60575" indent="-176213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77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49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321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93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293688" marR="0" lvl="0" indent="-293688" algn="ctr" defTabSz="9413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191000" algn="l"/>
                        </a:tabLst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 4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93688" marR="0" lvl="0" indent="-293688" algn="ctr" defTabSz="9413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191000" algn="l"/>
                        </a:tabLst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восстановление</a:t>
                      </a:r>
                      <a:r>
                        <a:rPr kumimoji="0" lang="en-GB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база</a:t>
                      </a:r>
                      <a:endParaRPr kumimoji="0" lang="en-GB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>
                      <a:lvl1pPr marL="293688" indent="-29368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2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06438" indent="-234950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77925" indent="-23653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89088" indent="-176213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60575" indent="-176213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77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49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321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93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293688" marR="0" lvl="0" indent="-293688" algn="ctr" defTabSz="9413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191000" algn="l"/>
                        </a:tabLst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 5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93688" marR="0" lvl="0" indent="-293688" algn="ctr" defTabSz="9413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191000" algn="l"/>
                        </a:tabLst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спринт</a:t>
                      </a:r>
                      <a:r>
                        <a:rPr kumimoji="0" lang="en-GB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мощь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93688" marR="0" lvl="0" indent="-293688" algn="ctr" defTabSz="9413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191000" algn="l"/>
                        </a:tabLst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 6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93688" marR="0" lvl="0" indent="-293688" algn="ctr" defTabSz="9413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191000" algn="l"/>
                        </a:tabLst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спринт</a:t>
                      </a:r>
                      <a:r>
                        <a:rPr kumimoji="0" lang="en-GB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мощь</a:t>
                      </a:r>
                      <a:endParaRPr kumimoji="0" lang="en-GB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>
                      <a:lvl1pPr marL="293688" indent="-29368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2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06438" indent="-234950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77925" indent="-23653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89088" indent="-176213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60575" indent="-176213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77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49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321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93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293688" marR="0" lvl="0" indent="-293688" algn="ctr" defTabSz="9413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191000" algn="l"/>
                        </a:tabLst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 6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93688" marR="0" lvl="0" indent="-293688" algn="ctr" defTabSz="9413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191000" algn="l"/>
                        </a:tabLst>
                      </a:pPr>
                      <a:r>
                        <a:rPr kumimoji="0" lang="ru-RU" sz="1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Подведение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>
                      <a:lvl1pPr marL="293688" indent="-29368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2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06438" indent="-234950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77925" indent="-23653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89088" indent="-176213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60575" indent="-176213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77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49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321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93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293688" marR="0" lvl="0" indent="-293688" algn="ctr" defTabSz="9413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191000" algn="l"/>
                        </a:tabLst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Мезоцикл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93688" marR="0" lvl="0" indent="-293688" algn="ctr" defTabSz="9413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191000" algn="l"/>
                        </a:tabLst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Соревнование</a:t>
                      </a:r>
                      <a:endParaRPr kumimoji="0" lang="en-GB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422275">
                <a:tc gridSpan="11">
                  <a:txBody>
                    <a:bodyPr/>
                    <a:lstStyle>
                      <a:lvl1pPr marL="293688" indent="-29368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2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06438" indent="-234950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77925" indent="-236538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7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89088" indent="-176213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60575" indent="-176213" algn="l" defTabSz="941388">
                        <a:spcBef>
                          <a:spcPct val="30000"/>
                        </a:spcBef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77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49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321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9375" indent="-176213" defTabSz="941388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tabLst>
                          <a:tab pos="4191000" algn="l"/>
                        </a:tabLst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293688" marR="0" lvl="0" indent="-293688" algn="ctr" defTabSz="9413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191000" algn="l"/>
                        </a:tabLst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Олимпийский макроцикл</a:t>
                      </a:r>
                      <a:endParaRPr kumimoji="0" lang="en-GB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6609" name="Rectangle 51"/>
          <p:cNvSpPr>
            <a:spLocks noChangeArrowheads="1"/>
          </p:cNvSpPr>
          <p:nvPr/>
        </p:nvSpPr>
        <p:spPr bwMode="auto">
          <a:xfrm>
            <a:off x="0" y="261938"/>
            <a:ext cx="103409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6038" rIns="90488" bIns="46038" anchor="ctr"/>
          <a:lstStyle>
            <a:lvl1pPr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447675" indent="-23495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893763" indent="-236538" defTabSz="849313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343025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1790700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2479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7051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1623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6195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3200" u="none">
                <a:solidFill>
                  <a:srgbClr val="FFFFFF"/>
                </a:solidFill>
                <a:latin typeface="Times New Roman" pitchFamily="18" charset="0"/>
              </a:rPr>
              <a:t>Заключительный макроцикл при подготовке к Олимпийским играм 2004 года в Афинах</a:t>
            </a:r>
            <a:endParaRPr lang="es-ES" altLang="es-ES" sz="3200" u="none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6675"/>
            <a:ext cx="10210800" cy="1104900"/>
          </a:xfrm>
          <a:noFill/>
        </p:spPr>
        <p:txBody>
          <a:bodyPr lIns="90488" tIns="44450" rIns="90488" bIns="44450"/>
          <a:lstStyle/>
          <a:p>
            <a:pPr defTabSz="914400"/>
            <a:r>
              <a:rPr lang="ru-RU" altLang="es-ES" sz="3600" smtClean="0">
                <a:solidFill>
                  <a:srgbClr val="FFFFFF"/>
                </a:solidFill>
                <a:latin typeface="Times New Roman" pitchFamily="18" charset="0"/>
              </a:rPr>
              <a:t>Наука и элитное плавание</a:t>
            </a:r>
            <a:endParaRPr lang="es-ES_tradnl" altLang="es-ES" sz="36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3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1027113"/>
            <a:ext cx="7777163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-73025" y="354013"/>
            <a:ext cx="10868025" cy="1104900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</a:extLst>
        </p:spPr>
        <p:txBody>
          <a:bodyPr lIns="90488" tIns="44450" rIns="90488" bIns="44450"/>
          <a:lstStyle/>
          <a:p>
            <a:pPr defTabSz="914400"/>
            <a:r>
              <a:rPr lang="ru-RU" altLang="es-ES" sz="3200" smtClean="0">
                <a:solidFill>
                  <a:srgbClr val="FFFFFF"/>
                </a:solidFill>
                <a:latin typeface="Times New Roman" pitchFamily="18" charset="0"/>
              </a:rPr>
              <a:t>Состав тела</a:t>
            </a:r>
            <a:r>
              <a:rPr lang="es-ES_tradnl" altLang="es-ES" sz="3200" smtClean="0">
                <a:solidFill>
                  <a:srgbClr val="FFFFFF"/>
                </a:solidFill>
                <a:latin typeface="Times New Roman" pitchFamily="18" charset="0"/>
              </a:rPr>
              <a:t>, </a:t>
            </a:r>
            <a:r>
              <a:rPr lang="ru-RU" altLang="es-ES" sz="3200" smtClean="0">
                <a:solidFill>
                  <a:srgbClr val="FFFFFF"/>
                </a:solidFill>
                <a:latin typeface="Times New Roman" pitchFamily="18" charset="0"/>
              </a:rPr>
              <a:t>состояние гидратации, тестирование лактата в крови и тренировка в высокогорье</a:t>
            </a:r>
            <a:endParaRPr lang="es-ES_tradnl" altLang="es-ES" sz="3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2514600"/>
            <a:ext cx="2538412" cy="212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138" y="2516188"/>
            <a:ext cx="2859087" cy="217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6" descr="lactate_pr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888" y="2538413"/>
            <a:ext cx="1779587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913" y="2538413"/>
            <a:ext cx="2881312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14363" y="-269875"/>
            <a:ext cx="9461500" cy="1335088"/>
          </a:xfrm>
          <a:noFill/>
        </p:spPr>
        <p:txBody>
          <a:bodyPr lIns="90488" tIns="44450" rIns="90488" bIns="44450"/>
          <a:lstStyle/>
          <a:p>
            <a:pPr defTabSz="914400"/>
            <a:r>
              <a:rPr lang="ru-RU" altLang="es-ES" sz="3600" smtClean="0">
                <a:solidFill>
                  <a:srgbClr val="FFFFFF"/>
                </a:solidFill>
                <a:latin typeface="Times New Roman" pitchFamily="18" charset="0"/>
              </a:rPr>
              <a:t>Состав тела и результат в плавании</a:t>
            </a:r>
            <a:endParaRPr lang="es-ES_tradnl" altLang="es-ES" sz="36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282575" y="5411788"/>
            <a:ext cx="29495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DFCA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s-ES_tradnl" altLang="es-ES" sz="1800" u="none">
                <a:latin typeface="Times New Roman" pitchFamily="18" charset="0"/>
              </a:rPr>
              <a:t>Anderson et al. </a:t>
            </a:r>
            <a:r>
              <a:rPr lang="es-ES_tradnl" altLang="es-ES" sz="1800" i="1" u="none">
                <a:latin typeface="Times New Roman" pitchFamily="18" charset="0"/>
              </a:rPr>
              <a:t>J. Sports Sci.</a:t>
            </a:r>
          </a:p>
          <a:p>
            <a:r>
              <a:rPr lang="es-ES_tradnl" altLang="es-ES" sz="1800" u="none">
                <a:latin typeface="Times New Roman" pitchFamily="18" charset="0"/>
              </a:rPr>
              <a:t>26: 123-130, 2008</a:t>
            </a:r>
          </a:p>
        </p:txBody>
      </p:sp>
      <p:sp>
        <p:nvSpPr>
          <p:cNvPr id="69636" name="Rectangle 5"/>
          <p:cNvSpPr>
            <a:spLocks noChangeArrowheads="1"/>
          </p:cNvSpPr>
          <p:nvPr/>
        </p:nvSpPr>
        <p:spPr bwMode="auto">
          <a:xfrm>
            <a:off x="3378200" y="811213"/>
            <a:ext cx="5434013" cy="119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DFCA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s-ES_tradnl" altLang="es-ES" sz="2400" u="none">
                <a:latin typeface="Times New Roman" pitchFamily="18" charset="0"/>
              </a:rPr>
              <a:t>“</a:t>
            </a:r>
            <a:r>
              <a:rPr lang="ru-RU" altLang="es-ES" sz="2400" u="none">
                <a:latin typeface="Times New Roman" pitchFamily="18" charset="0"/>
              </a:rPr>
              <a:t>У женщин кожные складки являются единственным предсказателем результата</a:t>
            </a:r>
            <a:r>
              <a:rPr lang="es-ES_tradnl" altLang="es-ES" sz="2400" u="none">
                <a:latin typeface="Times New Roman" pitchFamily="18" charset="0"/>
              </a:rPr>
              <a:t> (r = -0.53)”</a:t>
            </a:r>
          </a:p>
        </p:txBody>
      </p:sp>
      <p:sp>
        <p:nvSpPr>
          <p:cNvPr id="69637" name="Rectangle 9"/>
          <p:cNvSpPr>
            <a:spLocks noChangeArrowheads="1"/>
          </p:cNvSpPr>
          <p:nvPr/>
        </p:nvSpPr>
        <p:spPr bwMode="auto">
          <a:xfrm>
            <a:off x="3090863" y="6283325"/>
            <a:ext cx="41814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DFCA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s-ES_tradnl" altLang="es-ES" sz="1800" u="none">
                <a:latin typeface="Times New Roman" pitchFamily="18" charset="0"/>
              </a:rPr>
              <a:t>Pyne et al. </a:t>
            </a:r>
            <a:r>
              <a:rPr lang="es-ES_tradnl" altLang="es-ES" sz="1800" i="1" u="none">
                <a:latin typeface="Times New Roman" pitchFamily="18" charset="0"/>
              </a:rPr>
              <a:t>Int. J. Sports Physiol. Perform.</a:t>
            </a:r>
          </a:p>
          <a:p>
            <a:r>
              <a:rPr lang="es-ES_tradnl" altLang="es-ES" sz="1800" u="none">
                <a:latin typeface="Times New Roman" pitchFamily="18" charset="0"/>
              </a:rPr>
              <a:t>1: 14-126, 2006</a:t>
            </a:r>
          </a:p>
        </p:txBody>
      </p:sp>
      <p:pic>
        <p:nvPicPr>
          <p:cNvPr id="69638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463925"/>
            <a:ext cx="4206875" cy="181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9639" name="Rectangle 11"/>
          <p:cNvSpPr>
            <a:spLocks noChangeArrowheads="1"/>
          </p:cNvSpPr>
          <p:nvPr/>
        </p:nvSpPr>
        <p:spPr bwMode="auto">
          <a:xfrm>
            <a:off x="6772275" y="3043238"/>
            <a:ext cx="318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DFCA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s-ES_tradnl" altLang="es-ES" sz="1800" u="none">
                <a:latin typeface="Times New Roman" pitchFamily="18" charset="0"/>
              </a:rPr>
              <a:t>77 </a:t>
            </a:r>
            <a:r>
              <a:rPr lang="ru-RU" altLang="es-ES" sz="1800" u="none">
                <a:latin typeface="Times New Roman" pitchFamily="18" charset="0"/>
              </a:rPr>
              <a:t>элитных пловцов из</a:t>
            </a:r>
            <a:r>
              <a:rPr lang="es-ES_tradnl" altLang="es-ES" sz="1800" u="none">
                <a:latin typeface="Times New Roman" pitchFamily="18" charset="0"/>
              </a:rPr>
              <a:t> A.I.S.</a:t>
            </a:r>
          </a:p>
        </p:txBody>
      </p:sp>
      <p:sp>
        <p:nvSpPr>
          <p:cNvPr id="69640" name="Rectangle 12"/>
          <p:cNvSpPr>
            <a:spLocks noChangeArrowheads="1"/>
          </p:cNvSpPr>
          <p:nvPr/>
        </p:nvSpPr>
        <p:spPr bwMode="auto">
          <a:xfrm>
            <a:off x="7627938" y="4824413"/>
            <a:ext cx="2735262" cy="234950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endParaRPr lang="es-ES" altLang="es-ES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874713"/>
            <a:ext cx="3179762" cy="419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100" y="2106613"/>
            <a:ext cx="2668587" cy="403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52388"/>
            <a:ext cx="10645775" cy="1335088"/>
          </a:xfrm>
          <a:noFill/>
        </p:spPr>
        <p:txBody>
          <a:bodyPr lIns="90488" tIns="44450" rIns="90488" bIns="44450"/>
          <a:lstStyle/>
          <a:p>
            <a:pPr defTabSz="914400"/>
            <a:r>
              <a:rPr lang="ru-RU" altLang="es-ES" sz="3600" dirty="0" smtClean="0">
                <a:solidFill>
                  <a:srgbClr val="FFFFFF"/>
                </a:solidFill>
                <a:latin typeface="Times New Roman" pitchFamily="18" charset="0"/>
              </a:rPr>
              <a:t>Измерения кожно-жировых складок у членов испанской сборной команды</a:t>
            </a:r>
            <a:endParaRPr lang="es-ES_tradnl" altLang="es-ES" sz="3600" dirty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1290638" y="666750"/>
            <a:ext cx="8785225" cy="133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DFCA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defTabSz="941388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06438" indent="-234950" defTabSz="941388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77925" indent="-236538" defTabSz="941388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89088" indent="-176213" defTabSz="941388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60575" indent="-176213" defTabSz="941388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7775" indent="-176213" defTabSz="941388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4975" indent="-176213" defTabSz="941388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32175" indent="-176213" defTabSz="941388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9375" indent="-176213" defTabSz="941388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_tradnl" altLang="es-ES" sz="2400" u="none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s-ES_tradnl" altLang="es-ES" sz="2400" u="none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≈ </a:t>
            </a:r>
            <a:r>
              <a:rPr lang="es-ES_tradnl" altLang="es-ES" sz="2400" u="none" dirty="0">
                <a:solidFill>
                  <a:srgbClr val="FFFFFF"/>
                </a:solidFill>
                <a:latin typeface="Times New Roman" pitchFamily="18" charset="0"/>
              </a:rPr>
              <a:t>300 </a:t>
            </a:r>
            <a:r>
              <a:rPr lang="el-GR" altLang="es-ES" sz="2400" u="none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s-ES" altLang="es-ES" sz="2400" u="none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es-ES" sz="2400" u="none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из</a:t>
            </a:r>
            <a:r>
              <a:rPr lang="es-ES" altLang="es-ES" sz="2400" u="none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ru-RU" altLang="es-ES" sz="2400" u="none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измерений </a:t>
            </a:r>
            <a:r>
              <a:rPr lang="ru-RU" altLang="es-ES" sz="2400" u="none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кожно-жировых </a:t>
            </a:r>
            <a:r>
              <a:rPr lang="ru-RU" altLang="es-ES" sz="2400" u="none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складок</a:t>
            </a:r>
            <a:r>
              <a:rPr lang="es-ES_tradnl" altLang="es-ES" sz="2400" u="none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altLang="es-ES" sz="2400" u="none" dirty="0">
                <a:solidFill>
                  <a:srgbClr val="FFFFFF"/>
                </a:solidFill>
                <a:latin typeface="Times New Roman" pitchFamily="18" charset="0"/>
              </a:rPr>
              <a:t>сентябрь</a:t>
            </a:r>
            <a:r>
              <a:rPr lang="es-ES_tradnl" altLang="es-ES" sz="2400" u="none" dirty="0">
                <a:solidFill>
                  <a:srgbClr val="FFFFFF"/>
                </a:solidFill>
                <a:latin typeface="Times New Roman" pitchFamily="18" charset="0"/>
              </a:rPr>
              <a:t> 2009- </a:t>
            </a:r>
            <a:r>
              <a:rPr lang="ru-RU" altLang="es-ES" sz="2400" u="none" dirty="0">
                <a:solidFill>
                  <a:srgbClr val="FFFFFF"/>
                </a:solidFill>
                <a:latin typeface="Times New Roman" pitchFamily="18" charset="0"/>
              </a:rPr>
              <a:t>июль</a:t>
            </a:r>
            <a:r>
              <a:rPr lang="es-ES_tradnl" altLang="es-ES" sz="2400" u="none" dirty="0">
                <a:solidFill>
                  <a:srgbClr val="FFFFFF"/>
                </a:solidFill>
                <a:latin typeface="Times New Roman" pitchFamily="18" charset="0"/>
              </a:rPr>
              <a:t> 2012</a:t>
            </a:r>
          </a:p>
        </p:txBody>
      </p:sp>
      <p:sp>
        <p:nvSpPr>
          <p:cNvPr id="70660" name="AutoShape 9"/>
          <p:cNvSpPr>
            <a:spLocks noChangeArrowheads="1"/>
          </p:cNvSpPr>
          <p:nvPr/>
        </p:nvSpPr>
        <p:spPr bwMode="auto">
          <a:xfrm>
            <a:off x="714375" y="1243013"/>
            <a:ext cx="685800" cy="247650"/>
          </a:xfrm>
          <a:prstGeom prst="rightArrow">
            <a:avLst>
              <a:gd name="adj1" fmla="val 50000"/>
              <a:gd name="adj2" fmla="val 138474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endParaRPr lang="es-ES" altLang="es-ES"/>
          </a:p>
        </p:txBody>
      </p:sp>
      <p:grpSp>
        <p:nvGrpSpPr>
          <p:cNvPr id="611345" name="Group 17"/>
          <p:cNvGrpSpPr>
            <a:grpSpLocks/>
          </p:cNvGrpSpPr>
          <p:nvPr/>
        </p:nvGrpSpPr>
        <p:grpSpPr bwMode="auto">
          <a:xfrm>
            <a:off x="714375" y="1420813"/>
            <a:ext cx="9577388" cy="5438775"/>
            <a:chOff x="450" y="895"/>
            <a:chExt cx="6033" cy="3426"/>
          </a:xfrm>
        </p:grpSpPr>
        <p:grpSp>
          <p:nvGrpSpPr>
            <p:cNvPr id="70662" name="Group 14"/>
            <p:cNvGrpSpPr>
              <a:grpSpLocks/>
            </p:cNvGrpSpPr>
            <p:nvPr/>
          </p:nvGrpSpPr>
          <p:grpSpPr bwMode="auto">
            <a:xfrm>
              <a:off x="450" y="895"/>
              <a:ext cx="6033" cy="3426"/>
              <a:chOff x="450" y="895"/>
              <a:chExt cx="6033" cy="3426"/>
            </a:xfrm>
          </p:grpSpPr>
          <p:sp>
            <p:nvSpPr>
              <p:cNvPr id="70665" name="Rectangle 11"/>
              <p:cNvSpPr>
                <a:spLocks noChangeArrowheads="1"/>
              </p:cNvSpPr>
              <p:nvPr/>
            </p:nvSpPr>
            <p:spPr bwMode="auto">
              <a:xfrm>
                <a:off x="949" y="895"/>
                <a:ext cx="5534" cy="8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DFCA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 anchor="ctr"/>
              <a:lstStyle>
                <a:lvl1pPr defTabSz="941388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25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06438" indent="-234950" defTabSz="941388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–"/>
                  <a:defRPr sz="19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77925" indent="-236538" defTabSz="941388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»"/>
                  <a:defRPr sz="19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589088" indent="-176213" defTabSz="941388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60575" indent="-176213" defTabSz="941388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–"/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7775" indent="-176213" defTabSz="941388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–"/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4975" indent="-176213" defTabSz="941388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–"/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32175" indent="-176213" defTabSz="941388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–"/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9375" indent="-176213" defTabSz="941388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–"/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SzTx/>
                  <a:buFontTx/>
                  <a:buNone/>
                </a:pPr>
                <a:r>
                  <a:rPr lang="el-GR" altLang="es-ES" sz="2400" u="none" dirty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Σ</a:t>
                </a:r>
                <a:r>
                  <a:rPr lang="es-ES" altLang="es-ES" sz="2400" u="none" dirty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 of 7 </a:t>
                </a:r>
                <a:r>
                  <a:rPr lang="ru-RU" altLang="es-ES" sz="2400" u="none" dirty="0" smtClean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кожно-жировых </a:t>
                </a:r>
                <a:r>
                  <a:rPr lang="ru-RU" altLang="es-ES" sz="2400" u="none" dirty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складок членов сборной команды Испании</a:t>
                </a:r>
                <a:r>
                  <a:rPr lang="es-ES_tradnl" altLang="es-ES" sz="2400" u="none" dirty="0">
                    <a:solidFill>
                      <a:srgbClr val="FFFFFF"/>
                    </a:solidFill>
                    <a:latin typeface="Times New Roman" pitchFamily="18" charset="0"/>
                  </a:rPr>
                  <a:t> (</a:t>
                </a:r>
                <a:r>
                  <a:rPr lang="ru-RU" altLang="es-ES" sz="2400" u="none" dirty="0">
                    <a:solidFill>
                      <a:srgbClr val="FFFFFF"/>
                    </a:solidFill>
                    <a:latin typeface="Times New Roman" pitchFamily="18" charset="0"/>
                  </a:rPr>
                  <a:t>женщины</a:t>
                </a:r>
                <a:r>
                  <a:rPr lang="es-ES_tradnl" altLang="es-ES" sz="2400" u="none" dirty="0">
                    <a:solidFill>
                      <a:srgbClr val="FFFFFF"/>
                    </a:solidFill>
                    <a:latin typeface="Times New Roman" pitchFamily="18" charset="0"/>
                  </a:rPr>
                  <a:t>)</a:t>
                </a:r>
              </a:p>
            </p:txBody>
          </p:sp>
          <p:grpSp>
            <p:nvGrpSpPr>
              <p:cNvPr id="70666" name="Group 13"/>
              <p:cNvGrpSpPr>
                <a:grpSpLocks/>
              </p:cNvGrpSpPr>
              <p:nvPr/>
            </p:nvGrpSpPr>
            <p:grpSpPr bwMode="auto">
              <a:xfrm>
                <a:off x="450" y="1258"/>
                <a:ext cx="4808" cy="3063"/>
                <a:chOff x="450" y="1258"/>
                <a:chExt cx="4808" cy="3063"/>
              </a:xfrm>
            </p:grpSpPr>
            <p:graphicFrame>
              <p:nvGraphicFramePr>
                <p:cNvPr id="70667" name="Object 6"/>
                <p:cNvGraphicFramePr>
                  <a:graphicFrameLocks noChangeAspect="1"/>
                </p:cNvGraphicFramePr>
                <p:nvPr/>
              </p:nvGraphicFramePr>
              <p:xfrm>
                <a:off x="1239" y="1640"/>
                <a:ext cx="4019" cy="2681"/>
              </p:xfrm>
              <a:graphic>
                <a:graphicData uri="http://schemas.openxmlformats.org/presentationml/2006/ole">
                  <p:oleObj spid="_x0000_s70671" name="Chart" r:id="rId3" imgW="7094231" imgH="4724274" progId="MSGraph.Chart.8">
                    <p:embed followColorScheme="full"/>
                  </p:oleObj>
                </a:graphicData>
              </a:graphic>
            </p:graphicFrame>
            <p:sp>
              <p:nvSpPr>
                <p:cNvPr id="70668" name="AutoShape 12"/>
                <p:cNvSpPr>
                  <a:spLocks noChangeArrowheads="1"/>
                </p:cNvSpPr>
                <p:nvPr/>
              </p:nvSpPr>
              <p:spPr bwMode="auto">
                <a:xfrm>
                  <a:off x="450" y="1258"/>
                  <a:ext cx="432" cy="156"/>
                </a:xfrm>
                <a:prstGeom prst="rightArrow">
                  <a:avLst>
                    <a:gd name="adj1" fmla="val 50000"/>
                    <a:gd name="adj2" fmla="val 138474"/>
                  </a:avLst>
                </a:prstGeom>
                <a:solidFill>
                  <a:schemeClr val="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3200" b="1" u="sng">
                      <a:solidFill>
                        <a:srgbClr val="FFFFFF"/>
                      </a:solidFill>
                      <a:latin typeface="Arial" charset="0"/>
                    </a:defRPr>
                  </a:lvl1pPr>
                  <a:lvl2pPr marL="742950" indent="-285750">
                    <a:defRPr sz="3200" b="1" u="sng">
                      <a:solidFill>
                        <a:srgbClr val="FFFFFF"/>
                      </a:solidFill>
                      <a:latin typeface="Arial" charset="0"/>
                    </a:defRPr>
                  </a:lvl2pPr>
                  <a:lvl3pPr marL="1143000" indent="-228600">
                    <a:defRPr sz="3200" b="1" u="sng">
                      <a:solidFill>
                        <a:srgbClr val="FFFFFF"/>
                      </a:solidFill>
                      <a:latin typeface="Arial" charset="0"/>
                    </a:defRPr>
                  </a:lvl3pPr>
                  <a:lvl4pPr marL="1600200" indent="-228600">
                    <a:defRPr sz="3200" b="1" u="sng">
                      <a:solidFill>
                        <a:srgbClr val="FFFFFF"/>
                      </a:solidFill>
                      <a:latin typeface="Arial" charset="0"/>
                    </a:defRPr>
                  </a:lvl4pPr>
                  <a:lvl5pPr marL="2057400" indent="-228600">
                    <a:defRPr sz="3200" b="1" u="sng">
                      <a:solidFill>
                        <a:srgbClr val="FFFFFF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b="1" u="sng">
                      <a:solidFill>
                        <a:srgbClr val="FFFFFF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b="1" u="sng">
                      <a:solidFill>
                        <a:srgbClr val="FFFFFF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b="1" u="sng">
                      <a:solidFill>
                        <a:srgbClr val="FFFFFF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b="1" u="sng">
                      <a:solidFill>
                        <a:srgbClr val="FFFFFF"/>
                      </a:solidFill>
                      <a:latin typeface="Arial" charset="0"/>
                    </a:defRPr>
                  </a:lvl9pPr>
                </a:lstStyle>
                <a:p>
                  <a:endParaRPr lang="es-ES" altLang="es-ES"/>
                </a:p>
              </p:txBody>
            </p:sp>
          </p:grpSp>
        </p:grpSp>
        <p:sp>
          <p:nvSpPr>
            <p:cNvPr id="70663" name="Rectangle 15"/>
            <p:cNvSpPr>
              <a:spLocks noChangeArrowheads="1"/>
            </p:cNvSpPr>
            <p:nvPr/>
          </p:nvSpPr>
          <p:spPr bwMode="auto">
            <a:xfrm>
              <a:off x="3125" y="1509"/>
              <a:ext cx="708" cy="2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 b="1" u="sng">
                  <a:solidFill>
                    <a:srgbClr val="FFFFFF"/>
                  </a:solidFill>
                  <a:latin typeface="Arial" charset="0"/>
                </a:defRPr>
              </a:lvl1pPr>
              <a:lvl2pPr marL="742950" indent="-285750">
                <a:defRPr sz="3200" b="1" u="sng">
                  <a:solidFill>
                    <a:srgbClr val="FFFFFF"/>
                  </a:solidFill>
                  <a:latin typeface="Arial" charset="0"/>
                </a:defRPr>
              </a:lvl2pPr>
              <a:lvl3pPr marL="11430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3pPr>
              <a:lvl4pPr marL="16002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4pPr>
              <a:lvl5pPr marL="20574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9pPr>
            </a:lstStyle>
            <a:p>
              <a:r>
                <a:rPr lang="es-ES_tradnl" altLang="es-ES" sz="2400" u="none">
                  <a:solidFill>
                    <a:srgbClr val="00DFCA"/>
                  </a:solidFill>
                  <a:latin typeface="Times New Roman" pitchFamily="18" charset="0"/>
                </a:rPr>
                <a:t>-23,1%</a:t>
              </a:r>
              <a:endParaRPr lang="es-ES" altLang="es-ES" sz="2400" u="none">
                <a:solidFill>
                  <a:srgbClr val="00DFCA"/>
                </a:solidFill>
                <a:latin typeface="Times New Roman" pitchFamily="18" charset="0"/>
              </a:endParaRPr>
            </a:p>
          </p:txBody>
        </p:sp>
        <p:sp>
          <p:nvSpPr>
            <p:cNvPr id="70664" name="Line 16"/>
            <p:cNvSpPr>
              <a:spLocks noChangeShapeType="1"/>
            </p:cNvSpPr>
            <p:nvPr/>
          </p:nvSpPr>
          <p:spPr bwMode="auto">
            <a:xfrm>
              <a:off x="2627" y="1781"/>
              <a:ext cx="1633" cy="0"/>
            </a:xfrm>
            <a:prstGeom prst="line">
              <a:avLst/>
            </a:prstGeom>
            <a:noFill/>
            <a:ln w="28575">
              <a:solidFill>
                <a:srgbClr val="00DFC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1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1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2388"/>
            <a:ext cx="10645775" cy="1335087"/>
          </a:xfrm>
          <a:noFill/>
        </p:spPr>
        <p:txBody>
          <a:bodyPr lIns="90488" tIns="44450" rIns="90488" bIns="44450"/>
          <a:lstStyle/>
          <a:p>
            <a:pPr defTabSz="914400"/>
            <a:r>
              <a:rPr lang="el-GR" altLang="es-ES" sz="3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s-ES_tradnl" altLang="es-ES" sz="3600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altLang="es-ES" sz="3600" dirty="0" smtClean="0">
                <a:solidFill>
                  <a:srgbClr val="FFFFFF"/>
                </a:solidFill>
                <a:latin typeface="Times New Roman" pitchFamily="18" charset="0"/>
              </a:rPr>
              <a:t>из</a:t>
            </a:r>
            <a:r>
              <a:rPr lang="es-ES_tradnl" altLang="es-ES" sz="3600" dirty="0" smtClean="0">
                <a:solidFill>
                  <a:srgbClr val="FFFFFF"/>
                </a:solidFill>
                <a:latin typeface="Times New Roman" pitchFamily="18" charset="0"/>
              </a:rPr>
              <a:t> 7 </a:t>
            </a:r>
            <a:r>
              <a:rPr lang="ru-RU" altLang="es-ES" sz="3600" dirty="0" smtClean="0">
                <a:solidFill>
                  <a:srgbClr val="FFFFFF"/>
                </a:solidFill>
                <a:latin typeface="Times New Roman" pitchFamily="18" charset="0"/>
              </a:rPr>
              <a:t>кожно-жировых складок</a:t>
            </a:r>
            <a:r>
              <a:rPr lang="es-ES_tradnl" altLang="es-ES" sz="3600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altLang="es-ES" sz="3600" dirty="0" err="1" smtClean="0">
                <a:solidFill>
                  <a:srgbClr val="FFFFFF"/>
                </a:solidFill>
                <a:latin typeface="Times New Roman" pitchFamily="18" charset="0"/>
              </a:rPr>
              <a:t>Мирейи</a:t>
            </a:r>
            <a:r>
              <a:rPr lang="ru-RU" altLang="es-ES" sz="3600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altLang="es-ES" sz="3600" dirty="0" err="1" smtClean="0">
                <a:solidFill>
                  <a:srgbClr val="FFFFFF"/>
                </a:solidFill>
                <a:latin typeface="Times New Roman" pitchFamily="18" charset="0"/>
              </a:rPr>
              <a:t>Бельмонте</a:t>
            </a:r>
            <a:endParaRPr lang="es-ES_tradnl" altLang="es-ES" sz="3600" dirty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7168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573213"/>
            <a:ext cx="10298113" cy="492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618503" name="Group 7"/>
          <p:cNvGrpSpPr>
            <a:grpSpLocks/>
          </p:cNvGrpSpPr>
          <p:nvPr/>
        </p:nvGrpSpPr>
        <p:grpSpPr bwMode="auto">
          <a:xfrm>
            <a:off x="4729163" y="3762375"/>
            <a:ext cx="5297487" cy="1454150"/>
            <a:chOff x="2979" y="2370"/>
            <a:chExt cx="3337" cy="916"/>
          </a:xfrm>
        </p:grpSpPr>
        <p:sp>
          <p:nvSpPr>
            <p:cNvPr id="71685" name="Rectangle 5"/>
            <p:cNvSpPr>
              <a:spLocks noChangeArrowheads="1"/>
            </p:cNvSpPr>
            <p:nvPr/>
          </p:nvSpPr>
          <p:spPr bwMode="auto">
            <a:xfrm>
              <a:off x="5213" y="2370"/>
              <a:ext cx="680" cy="363"/>
            </a:xfrm>
            <a:prstGeom prst="rect">
              <a:avLst/>
            </a:prstGeom>
            <a:noFill/>
            <a:ln w="381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 b="1" u="sng">
                  <a:solidFill>
                    <a:srgbClr val="FFFFFF"/>
                  </a:solidFill>
                  <a:latin typeface="Arial" charset="0"/>
                </a:defRPr>
              </a:lvl1pPr>
              <a:lvl2pPr marL="742950" indent="-285750">
                <a:defRPr sz="3200" b="1" u="sng">
                  <a:solidFill>
                    <a:srgbClr val="FFFFFF"/>
                  </a:solidFill>
                  <a:latin typeface="Arial" charset="0"/>
                </a:defRPr>
              </a:lvl2pPr>
              <a:lvl3pPr marL="11430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3pPr>
              <a:lvl4pPr marL="16002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4pPr>
              <a:lvl5pPr marL="20574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9pPr>
            </a:lstStyle>
            <a:p>
              <a:endParaRPr lang="es-ES" altLang="es-ES"/>
            </a:p>
          </p:txBody>
        </p:sp>
        <p:sp>
          <p:nvSpPr>
            <p:cNvPr id="71686" name="Rectangle 6"/>
            <p:cNvSpPr>
              <a:spLocks noChangeArrowheads="1"/>
            </p:cNvSpPr>
            <p:nvPr/>
          </p:nvSpPr>
          <p:spPr bwMode="auto">
            <a:xfrm>
              <a:off x="2979" y="2840"/>
              <a:ext cx="3337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 b="1" u="sng">
                  <a:solidFill>
                    <a:srgbClr val="FFFFFF"/>
                  </a:solidFill>
                  <a:latin typeface="Arial" charset="0"/>
                </a:defRPr>
              </a:lvl1pPr>
              <a:lvl2pPr marL="742950" indent="-285750">
                <a:defRPr sz="3200" b="1" u="sng">
                  <a:solidFill>
                    <a:srgbClr val="FFFFFF"/>
                  </a:solidFill>
                  <a:latin typeface="Arial" charset="0"/>
                </a:defRPr>
              </a:lvl2pPr>
              <a:lvl3pPr marL="11430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3pPr>
              <a:lvl4pPr marL="16002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4pPr>
              <a:lvl5pPr marL="20574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9pPr>
            </a:lstStyle>
            <a:p>
              <a:r>
                <a:rPr lang="ru-RU" altLang="es-ES" sz="2000" u="none">
                  <a:solidFill>
                    <a:schemeClr val="hlink"/>
                  </a:solidFill>
                  <a:latin typeface="Times New Roman" pitchFamily="18" charset="0"/>
                </a:rPr>
                <a:t>Масса и состав тела во время соревнований</a:t>
              </a:r>
            </a:p>
            <a:p>
              <a:r>
                <a:rPr lang="ru-RU" altLang="es-ES" sz="2000" u="none">
                  <a:solidFill>
                    <a:schemeClr val="hlink"/>
                  </a:solidFill>
                  <a:latin typeface="Times New Roman" pitchFamily="18" charset="0"/>
                </a:rPr>
                <a:t>до достижения пикового результата</a:t>
              </a:r>
              <a:r>
                <a:rPr lang="es-ES_tradnl" altLang="es-ES" sz="2000" u="none">
                  <a:solidFill>
                    <a:schemeClr val="hlink"/>
                  </a:solidFill>
                  <a:latin typeface="Times New Roman" pitchFamily="18" charset="0"/>
                </a:rPr>
                <a:t>!</a:t>
              </a:r>
              <a:endParaRPr lang="es-ES" altLang="es-ES" sz="2000" u="none">
                <a:solidFill>
                  <a:schemeClr val="hlink"/>
                </a:solidFill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8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52388"/>
            <a:ext cx="10645775" cy="1335088"/>
          </a:xfrm>
          <a:noFill/>
        </p:spPr>
        <p:txBody>
          <a:bodyPr lIns="90488" tIns="44450" rIns="90488" bIns="44450"/>
          <a:lstStyle/>
          <a:p>
            <a:pPr defTabSz="914400"/>
            <a:r>
              <a:rPr lang="ru-RU" altLang="es-ES" sz="3600" smtClean="0">
                <a:solidFill>
                  <a:srgbClr val="FFFFFF"/>
                </a:solidFill>
                <a:latin typeface="Times New Roman" pitchFamily="18" charset="0"/>
              </a:rPr>
              <a:t>Состояние гидратации</a:t>
            </a:r>
            <a:r>
              <a:rPr lang="es-ES_tradnl" altLang="es-ES" sz="360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altLang="es-ES" sz="3600" smtClean="0">
                <a:solidFill>
                  <a:srgbClr val="FFFFFF"/>
                </a:solidFill>
                <a:latin typeface="Times New Roman" pitchFamily="18" charset="0"/>
              </a:rPr>
              <a:t>у членов испанской сборной</a:t>
            </a:r>
            <a:endParaRPr lang="es-ES_tradnl" altLang="es-ES" sz="36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72707" name="Rectangle 4"/>
          <p:cNvSpPr>
            <a:spLocks noChangeArrowheads="1"/>
          </p:cNvSpPr>
          <p:nvPr/>
        </p:nvSpPr>
        <p:spPr bwMode="auto">
          <a:xfrm>
            <a:off x="1651000" y="666750"/>
            <a:ext cx="7489825" cy="133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DFCA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defTabSz="941388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06438" indent="-234950" defTabSz="941388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77925" indent="-236538" defTabSz="941388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89088" indent="-176213" defTabSz="941388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60575" indent="-176213" defTabSz="941388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7775" indent="-176213" defTabSz="941388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4975" indent="-176213" defTabSz="941388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32175" indent="-176213" defTabSz="941388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9375" indent="-176213" defTabSz="941388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_tradnl" altLang="es-ES" sz="2400" u="none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≈</a:t>
            </a:r>
            <a:r>
              <a:rPr lang="es-ES_tradnl" altLang="es-ES" sz="2400" u="none">
                <a:solidFill>
                  <a:srgbClr val="FFFFFF"/>
                </a:solidFill>
                <a:latin typeface="Times New Roman" pitchFamily="18" charset="0"/>
              </a:rPr>
              <a:t> 500 U.S.G. </a:t>
            </a:r>
            <a:r>
              <a:rPr lang="ru-RU" altLang="es-ES" sz="2400" u="none">
                <a:solidFill>
                  <a:srgbClr val="FFFFFF"/>
                </a:solidFill>
                <a:latin typeface="Times New Roman" pitchFamily="18" charset="0"/>
              </a:rPr>
              <a:t>измерений</a:t>
            </a:r>
            <a:r>
              <a:rPr lang="es-ES_tradnl" altLang="es-ES" sz="2400" u="none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altLang="es-ES" sz="2400" u="none">
                <a:solidFill>
                  <a:srgbClr val="FFFFFF"/>
                </a:solidFill>
                <a:latin typeface="Times New Roman" pitchFamily="18" charset="0"/>
              </a:rPr>
              <a:t>сентябрь</a:t>
            </a:r>
            <a:r>
              <a:rPr lang="es-ES_tradnl" altLang="es-ES" sz="2400" u="none">
                <a:solidFill>
                  <a:srgbClr val="FFFFFF"/>
                </a:solidFill>
                <a:latin typeface="Times New Roman" pitchFamily="18" charset="0"/>
              </a:rPr>
              <a:t> 2009- </a:t>
            </a:r>
            <a:r>
              <a:rPr lang="ru-RU" altLang="es-ES" sz="2400" u="none">
                <a:solidFill>
                  <a:srgbClr val="FFFFFF"/>
                </a:solidFill>
                <a:latin typeface="Times New Roman" pitchFamily="18" charset="0"/>
              </a:rPr>
              <a:t>июль</a:t>
            </a:r>
            <a:r>
              <a:rPr lang="es-ES_tradnl" altLang="es-ES" sz="2400" u="none">
                <a:solidFill>
                  <a:srgbClr val="FFFFFF"/>
                </a:solidFill>
                <a:latin typeface="Times New Roman" pitchFamily="18" charset="0"/>
              </a:rPr>
              <a:t> 2012</a:t>
            </a:r>
          </a:p>
        </p:txBody>
      </p:sp>
      <p:sp>
        <p:nvSpPr>
          <p:cNvPr id="72708" name="AutoShape 6"/>
          <p:cNvSpPr>
            <a:spLocks noChangeArrowheads="1"/>
          </p:cNvSpPr>
          <p:nvPr/>
        </p:nvSpPr>
        <p:spPr bwMode="auto">
          <a:xfrm>
            <a:off x="1001713" y="1211263"/>
            <a:ext cx="685800" cy="247650"/>
          </a:xfrm>
          <a:prstGeom prst="rightArrow">
            <a:avLst>
              <a:gd name="adj1" fmla="val 50000"/>
              <a:gd name="adj2" fmla="val 138474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endParaRPr lang="es-ES" altLang="es-ES"/>
          </a:p>
        </p:txBody>
      </p:sp>
      <p:pic>
        <p:nvPicPr>
          <p:cNvPr id="5" name="Picture 5" descr="PA0800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2378075"/>
            <a:ext cx="6264275" cy="469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Choi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2378076"/>
            <a:ext cx="3536950" cy="471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69875"/>
            <a:ext cx="10645775" cy="1335088"/>
          </a:xfrm>
          <a:noFill/>
        </p:spPr>
        <p:txBody>
          <a:bodyPr lIns="90488" tIns="44450" rIns="90488" bIns="44450"/>
          <a:lstStyle/>
          <a:p>
            <a:pPr defTabSz="914400"/>
            <a:r>
              <a:rPr lang="ru-RU" altLang="es-ES" sz="3600" smtClean="0">
                <a:solidFill>
                  <a:srgbClr val="FFFFFF"/>
                </a:solidFill>
                <a:latin typeface="Times New Roman" pitchFamily="18" charset="0"/>
              </a:rPr>
              <a:t>Тестирование лактата в крови у членов испанской сборной по плаванию</a:t>
            </a:r>
            <a:endParaRPr lang="es-ES_tradnl" altLang="es-ES" sz="36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73731" name="Rectangle 10"/>
          <p:cNvSpPr>
            <a:spLocks noChangeArrowheads="1"/>
          </p:cNvSpPr>
          <p:nvPr/>
        </p:nvSpPr>
        <p:spPr bwMode="auto">
          <a:xfrm>
            <a:off x="-57150" y="4295775"/>
            <a:ext cx="33432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DFCA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s-ES_tradnl" altLang="es-ES" sz="1800" u="none">
                <a:latin typeface="Times New Roman" pitchFamily="18" charset="0"/>
              </a:rPr>
              <a:t>Anderson et al. </a:t>
            </a:r>
            <a:r>
              <a:rPr lang="es-ES_tradnl" altLang="es-ES" sz="1800" i="1" u="none">
                <a:latin typeface="Times New Roman" pitchFamily="18" charset="0"/>
              </a:rPr>
              <a:t>Eur. J. Sport Sci.</a:t>
            </a:r>
          </a:p>
          <a:p>
            <a:r>
              <a:rPr lang="es-ES_tradnl" altLang="es-ES" sz="1800" u="none">
                <a:latin typeface="Times New Roman" pitchFamily="18" charset="0"/>
              </a:rPr>
              <a:t>6: 145-154, 2006</a:t>
            </a:r>
          </a:p>
        </p:txBody>
      </p:sp>
      <p:sp>
        <p:nvSpPr>
          <p:cNvPr id="73732" name="Rectangle 11"/>
          <p:cNvSpPr>
            <a:spLocks noChangeArrowheads="1"/>
          </p:cNvSpPr>
          <p:nvPr/>
        </p:nvSpPr>
        <p:spPr bwMode="auto">
          <a:xfrm>
            <a:off x="2946400" y="811213"/>
            <a:ext cx="7699375" cy="193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DFCA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s-ES_tradnl" altLang="es-ES" sz="2400" u="none">
                <a:latin typeface="Times New Roman" pitchFamily="18" charset="0"/>
              </a:rPr>
              <a:t>“</a:t>
            </a:r>
            <a:r>
              <a:rPr lang="ru-RU" altLang="es-ES" sz="2400" u="none">
                <a:latin typeface="Times New Roman" pitchFamily="18" charset="0"/>
              </a:rPr>
              <a:t>В то время как обычное тестирование дает понимание тренировочного процесса</a:t>
            </a:r>
            <a:r>
              <a:rPr lang="es-ES_tradnl" altLang="es-ES" sz="2400" u="none">
                <a:latin typeface="Times New Roman" pitchFamily="18" charset="0"/>
              </a:rPr>
              <a:t>,</a:t>
            </a:r>
            <a:r>
              <a:rPr lang="ru-RU" altLang="es-ES" sz="2400" u="none">
                <a:latin typeface="Times New Roman" pitchFamily="18" charset="0"/>
              </a:rPr>
              <a:t> связь между тестированием и соревновательным результатом у пловцов международного уровня остается неопределенной и нуждается в изучении</a:t>
            </a:r>
            <a:r>
              <a:rPr lang="es-ES_tradnl" altLang="es-ES" sz="2400" u="none">
                <a:latin typeface="Times New Roman" pitchFamily="18" charset="0"/>
              </a:rPr>
              <a:t>.”</a:t>
            </a:r>
          </a:p>
        </p:txBody>
      </p:sp>
      <p:sp>
        <p:nvSpPr>
          <p:cNvPr id="73733" name="AutoShape 5"/>
          <p:cNvSpPr>
            <a:spLocks noChangeArrowheads="1"/>
          </p:cNvSpPr>
          <p:nvPr/>
        </p:nvSpPr>
        <p:spPr bwMode="auto">
          <a:xfrm>
            <a:off x="3378200" y="2795588"/>
            <a:ext cx="685800" cy="247650"/>
          </a:xfrm>
          <a:prstGeom prst="rightArrow">
            <a:avLst>
              <a:gd name="adj1" fmla="val 50000"/>
              <a:gd name="adj2" fmla="val 138474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endParaRPr lang="es-ES" altLang="es-ES"/>
          </a:p>
        </p:txBody>
      </p:sp>
      <p:sp>
        <p:nvSpPr>
          <p:cNvPr id="73734" name="Rectangle 12"/>
          <p:cNvSpPr>
            <a:spLocks noChangeArrowheads="1"/>
          </p:cNvSpPr>
          <p:nvPr/>
        </p:nvSpPr>
        <p:spPr bwMode="auto">
          <a:xfrm>
            <a:off x="4097338" y="2682875"/>
            <a:ext cx="568960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DFCA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ru-RU" altLang="es-ES" sz="2400" u="none">
                <a:latin typeface="Times New Roman" pitchFamily="18" charset="0"/>
              </a:rPr>
              <a:t>Тестирование во время стандартных тренировок</a:t>
            </a:r>
            <a:endParaRPr lang="es-ES_tradnl" altLang="es-ES" sz="2400" u="none">
              <a:latin typeface="Times New Roman" pitchFamily="18" charset="0"/>
            </a:endParaRPr>
          </a:p>
        </p:txBody>
      </p:sp>
      <p:sp>
        <p:nvSpPr>
          <p:cNvPr id="73735" name="AutoShape 13"/>
          <p:cNvSpPr>
            <a:spLocks noChangeArrowheads="1"/>
          </p:cNvSpPr>
          <p:nvPr/>
        </p:nvSpPr>
        <p:spPr bwMode="auto">
          <a:xfrm>
            <a:off x="3378200" y="3459163"/>
            <a:ext cx="685800" cy="247650"/>
          </a:xfrm>
          <a:prstGeom prst="rightArrow">
            <a:avLst>
              <a:gd name="adj1" fmla="val 50000"/>
              <a:gd name="adj2" fmla="val 138474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endParaRPr lang="es-ES" altLang="es-ES"/>
          </a:p>
        </p:txBody>
      </p:sp>
      <p:sp>
        <p:nvSpPr>
          <p:cNvPr id="73736" name="Rectangle 14"/>
          <p:cNvSpPr>
            <a:spLocks noChangeArrowheads="1"/>
          </p:cNvSpPr>
          <p:nvPr/>
        </p:nvSpPr>
        <p:spPr bwMode="auto">
          <a:xfrm>
            <a:off x="4097338" y="3346450"/>
            <a:ext cx="633730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DFCA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ru-RU" altLang="es-ES" sz="2400" u="none" dirty="0">
                <a:latin typeface="Times New Roman" pitchFamily="18" charset="0"/>
              </a:rPr>
              <a:t>Тестирование</a:t>
            </a:r>
            <a:r>
              <a:rPr lang="es-ES_tradnl" altLang="es-ES" sz="2400" u="none" dirty="0">
                <a:latin typeface="Times New Roman" pitchFamily="18" charset="0"/>
              </a:rPr>
              <a:t> “</a:t>
            </a:r>
            <a:r>
              <a:rPr lang="ru-RU" altLang="es-ES" sz="2400" u="none" dirty="0">
                <a:latin typeface="Times New Roman" pitchFamily="18" charset="0"/>
              </a:rPr>
              <a:t>по выбору</a:t>
            </a:r>
            <a:r>
              <a:rPr lang="es-ES_tradnl" altLang="es-ES" sz="2400" u="none" dirty="0">
                <a:latin typeface="Times New Roman" pitchFamily="18" charset="0"/>
              </a:rPr>
              <a:t>” (</a:t>
            </a:r>
            <a:r>
              <a:rPr lang="ru-RU" altLang="es-ES" sz="2400" u="none" dirty="0">
                <a:latin typeface="Times New Roman" pitchFamily="18" charset="0"/>
              </a:rPr>
              <a:t>то есть, по просьбе тренера</a:t>
            </a:r>
            <a:r>
              <a:rPr lang="es-ES_tradnl" altLang="es-ES" sz="2400" u="none" dirty="0">
                <a:latin typeface="Times New Roman" pitchFamily="18" charset="0"/>
              </a:rPr>
              <a:t>)</a:t>
            </a: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811213"/>
            <a:ext cx="2670175" cy="348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6" descr="P731073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263" y="4289425"/>
            <a:ext cx="3017837" cy="226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P10007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913" y="4295775"/>
            <a:ext cx="4124325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-52388"/>
            <a:ext cx="10340975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6038" rIns="90488" bIns="46038" anchor="ctr"/>
          <a:lstStyle>
            <a:lvl1pPr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447675" indent="-23495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893763" indent="-236538" defTabSz="849313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343025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1790700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2479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7051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1623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6195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3600" u="none">
                <a:solidFill>
                  <a:srgbClr val="FFFFFF"/>
                </a:solidFill>
                <a:latin typeface="Times New Roman" pitchFamily="18" charset="0"/>
              </a:rPr>
              <a:t>Краткосрочная периодизация</a:t>
            </a:r>
            <a:endParaRPr lang="es-ES" altLang="es-ES" sz="36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3" name="Picture 4" descr="Supermurua Quarteira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969963"/>
            <a:ext cx="9226550" cy="603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0" y="-152400"/>
            <a:ext cx="10645775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6038" rIns="90488" bIns="46038" anchor="ctr"/>
          <a:lstStyle>
            <a:lvl1pPr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447675" indent="-23495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893763" indent="-236538" defTabSz="849313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343025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1790700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2479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7051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1623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6195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3200" u="none">
                <a:solidFill>
                  <a:srgbClr val="FFFFFF"/>
                </a:solidFill>
                <a:latin typeface="Times New Roman" pitchFamily="18" charset="0"/>
              </a:rPr>
              <a:t>Тренировка Мирейи Бельмонте в условиях высокогорья</a:t>
            </a:r>
            <a:r>
              <a:rPr lang="es-ES" altLang="es-ES" sz="3200" u="none">
                <a:solidFill>
                  <a:srgbClr val="FFFFFF"/>
                </a:solidFill>
                <a:latin typeface="Times New Roman" pitchFamily="18" charset="0"/>
              </a:rPr>
              <a:t> 2011-2012</a:t>
            </a:r>
          </a:p>
        </p:txBody>
      </p:sp>
      <p:sp>
        <p:nvSpPr>
          <p:cNvPr id="74755" name="Rectangle 5"/>
          <p:cNvSpPr>
            <a:spLocks noChangeArrowheads="1"/>
          </p:cNvSpPr>
          <p:nvPr/>
        </p:nvSpPr>
        <p:spPr bwMode="auto">
          <a:xfrm>
            <a:off x="1433513" y="738188"/>
            <a:ext cx="878522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DFCA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defTabSz="941388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06438" indent="-234950" defTabSz="941388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77925" indent="-236538" defTabSz="941388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89088" indent="-176213" defTabSz="941388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60575" indent="-176213" defTabSz="941388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7775" indent="-176213" defTabSz="941388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4975" indent="-176213" defTabSz="941388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32175" indent="-176213" defTabSz="941388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9375" indent="-176213" defTabSz="941388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2400" u="none">
                <a:solidFill>
                  <a:srgbClr val="FFFFFF"/>
                </a:solidFill>
                <a:latin typeface="Times New Roman" pitchFamily="18" charset="0"/>
              </a:rPr>
              <a:t>октябрь</a:t>
            </a:r>
            <a:r>
              <a:rPr lang="es-ES_tradnl" altLang="es-ES" sz="2400" u="none">
                <a:solidFill>
                  <a:srgbClr val="FFFFFF"/>
                </a:solidFill>
                <a:latin typeface="Times New Roman" pitchFamily="18" charset="0"/>
              </a:rPr>
              <a:t> 2011: 4 </a:t>
            </a:r>
            <a:r>
              <a:rPr lang="ru-RU" altLang="es-ES" sz="2400" u="none">
                <a:solidFill>
                  <a:srgbClr val="FFFFFF"/>
                </a:solidFill>
                <a:latin typeface="Times New Roman" pitchFamily="18" charset="0"/>
              </a:rPr>
              <a:t>недели в Сьерра Неваде</a:t>
            </a:r>
            <a:r>
              <a:rPr lang="es-ES_tradnl" altLang="es-ES" sz="2400" u="none">
                <a:solidFill>
                  <a:srgbClr val="FFFFFF"/>
                </a:solidFill>
                <a:latin typeface="Times New Roman" pitchFamily="18" charset="0"/>
              </a:rPr>
              <a:t> (2320 </a:t>
            </a:r>
            <a:r>
              <a:rPr lang="ru-RU" altLang="es-ES" sz="2400" u="none">
                <a:solidFill>
                  <a:srgbClr val="FFFFFF"/>
                </a:solidFill>
                <a:latin typeface="Times New Roman" pitchFamily="18" charset="0"/>
              </a:rPr>
              <a:t>м</a:t>
            </a:r>
            <a:r>
              <a:rPr lang="es-ES_tradnl" altLang="es-ES" sz="2400" u="none">
                <a:solidFill>
                  <a:srgbClr val="FFFFFF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4756" name="AutoShape 6"/>
          <p:cNvSpPr>
            <a:spLocks noChangeArrowheads="1"/>
          </p:cNvSpPr>
          <p:nvPr/>
        </p:nvSpPr>
        <p:spPr bwMode="auto">
          <a:xfrm>
            <a:off x="714375" y="1057275"/>
            <a:ext cx="685800" cy="247650"/>
          </a:xfrm>
          <a:prstGeom prst="rightArrow">
            <a:avLst>
              <a:gd name="adj1" fmla="val 50000"/>
              <a:gd name="adj2" fmla="val 138474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endParaRPr lang="es-ES" altLang="es-ES"/>
          </a:p>
        </p:txBody>
      </p:sp>
      <p:sp>
        <p:nvSpPr>
          <p:cNvPr id="74757" name="Rectangle 7"/>
          <p:cNvSpPr>
            <a:spLocks noChangeArrowheads="1"/>
          </p:cNvSpPr>
          <p:nvPr/>
        </p:nvSpPr>
        <p:spPr bwMode="auto">
          <a:xfrm>
            <a:off x="1433513" y="1243013"/>
            <a:ext cx="878522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DFCA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defTabSz="941388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06438" indent="-234950" defTabSz="941388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77925" indent="-236538" defTabSz="941388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89088" indent="-176213" defTabSz="941388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60575" indent="-176213" defTabSz="941388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7775" indent="-176213" defTabSz="941388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4975" indent="-176213" defTabSz="941388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32175" indent="-176213" defTabSz="941388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9375" indent="-176213" defTabSz="941388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2400" u="none">
                <a:solidFill>
                  <a:srgbClr val="FFFFFF"/>
                </a:solidFill>
                <a:latin typeface="Times New Roman" pitchFamily="18" charset="0"/>
              </a:rPr>
              <a:t>январь</a:t>
            </a:r>
            <a:r>
              <a:rPr lang="es-ES_tradnl" altLang="es-ES" sz="2400" u="none">
                <a:solidFill>
                  <a:srgbClr val="FFFFFF"/>
                </a:solidFill>
                <a:latin typeface="Times New Roman" pitchFamily="18" charset="0"/>
              </a:rPr>
              <a:t> 2012: 2 </a:t>
            </a:r>
            <a:r>
              <a:rPr lang="ru-RU" altLang="es-ES" sz="2400" u="none">
                <a:solidFill>
                  <a:srgbClr val="FFFFFF"/>
                </a:solidFill>
                <a:latin typeface="Times New Roman" pitchFamily="18" charset="0"/>
              </a:rPr>
              <a:t>недели в Претории</a:t>
            </a:r>
            <a:r>
              <a:rPr lang="es-ES_tradnl" altLang="es-ES" sz="2400" u="none">
                <a:solidFill>
                  <a:srgbClr val="FFFFFF"/>
                </a:solidFill>
                <a:latin typeface="Times New Roman" pitchFamily="18" charset="0"/>
              </a:rPr>
              <a:t> (1500 </a:t>
            </a:r>
            <a:r>
              <a:rPr lang="ru-RU" altLang="es-ES" sz="2400" u="none">
                <a:solidFill>
                  <a:srgbClr val="FFFFFF"/>
                </a:solidFill>
                <a:latin typeface="Times New Roman" pitchFamily="18" charset="0"/>
              </a:rPr>
              <a:t>м</a:t>
            </a:r>
            <a:r>
              <a:rPr lang="es-ES_tradnl" altLang="es-ES" sz="2400" u="none">
                <a:solidFill>
                  <a:srgbClr val="FFFFFF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4758" name="AutoShape 8"/>
          <p:cNvSpPr>
            <a:spLocks noChangeArrowheads="1"/>
          </p:cNvSpPr>
          <p:nvPr/>
        </p:nvSpPr>
        <p:spPr bwMode="auto">
          <a:xfrm>
            <a:off x="714375" y="1562100"/>
            <a:ext cx="685800" cy="247650"/>
          </a:xfrm>
          <a:prstGeom prst="rightArrow">
            <a:avLst>
              <a:gd name="adj1" fmla="val 50000"/>
              <a:gd name="adj2" fmla="val 138474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endParaRPr lang="es-ES" altLang="es-ES"/>
          </a:p>
        </p:txBody>
      </p:sp>
      <p:sp>
        <p:nvSpPr>
          <p:cNvPr id="74759" name="Rectangle 9"/>
          <p:cNvSpPr>
            <a:spLocks noChangeArrowheads="1"/>
          </p:cNvSpPr>
          <p:nvPr/>
        </p:nvSpPr>
        <p:spPr bwMode="auto">
          <a:xfrm>
            <a:off x="1433513" y="1714500"/>
            <a:ext cx="878522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DFCA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defTabSz="941388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06438" indent="-234950" defTabSz="941388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77925" indent="-236538" defTabSz="941388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89088" indent="-176213" defTabSz="941388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60575" indent="-176213" defTabSz="941388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7775" indent="-176213" defTabSz="941388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4975" indent="-176213" defTabSz="941388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32175" indent="-176213" defTabSz="941388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9375" indent="-176213" defTabSz="941388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2400" u="none">
                <a:solidFill>
                  <a:srgbClr val="FFFFFF"/>
                </a:solidFill>
                <a:latin typeface="Times New Roman" pitchFamily="18" charset="0"/>
              </a:rPr>
              <a:t>февраль</a:t>
            </a:r>
            <a:r>
              <a:rPr lang="es-ES_tradnl" altLang="es-ES" sz="2400" u="none">
                <a:solidFill>
                  <a:srgbClr val="FFFFFF"/>
                </a:solidFill>
                <a:latin typeface="Times New Roman" pitchFamily="18" charset="0"/>
              </a:rPr>
              <a:t> 2012: 4 </a:t>
            </a:r>
            <a:r>
              <a:rPr lang="ru-RU" altLang="es-ES" sz="2400" u="none">
                <a:solidFill>
                  <a:srgbClr val="FFFFFF"/>
                </a:solidFill>
                <a:latin typeface="Times New Roman" pitchFamily="18" charset="0"/>
              </a:rPr>
              <a:t>недели в Сьерра Неваде</a:t>
            </a:r>
            <a:r>
              <a:rPr lang="es-ES_tradnl" altLang="es-ES" sz="2400" u="none">
                <a:solidFill>
                  <a:srgbClr val="FFFFFF"/>
                </a:solidFill>
                <a:latin typeface="Times New Roman" pitchFamily="18" charset="0"/>
              </a:rPr>
              <a:t> (2320 </a:t>
            </a:r>
            <a:r>
              <a:rPr lang="ru-RU" altLang="es-ES" sz="2400" u="none">
                <a:solidFill>
                  <a:srgbClr val="FFFFFF"/>
                </a:solidFill>
                <a:latin typeface="Times New Roman" pitchFamily="18" charset="0"/>
              </a:rPr>
              <a:t>м</a:t>
            </a:r>
            <a:r>
              <a:rPr lang="es-ES_tradnl" altLang="es-ES" sz="2400" u="none">
                <a:solidFill>
                  <a:srgbClr val="FFFFFF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4760" name="AutoShape 10"/>
          <p:cNvSpPr>
            <a:spLocks noChangeArrowheads="1"/>
          </p:cNvSpPr>
          <p:nvPr/>
        </p:nvSpPr>
        <p:spPr bwMode="auto">
          <a:xfrm>
            <a:off x="714375" y="2033588"/>
            <a:ext cx="685800" cy="247650"/>
          </a:xfrm>
          <a:prstGeom prst="rightArrow">
            <a:avLst>
              <a:gd name="adj1" fmla="val 50000"/>
              <a:gd name="adj2" fmla="val 138474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endParaRPr lang="es-ES" altLang="es-ES"/>
          </a:p>
        </p:txBody>
      </p:sp>
      <p:sp>
        <p:nvSpPr>
          <p:cNvPr id="74761" name="Rectangle 11"/>
          <p:cNvSpPr>
            <a:spLocks noChangeArrowheads="1"/>
          </p:cNvSpPr>
          <p:nvPr/>
        </p:nvSpPr>
        <p:spPr bwMode="auto">
          <a:xfrm>
            <a:off x="1433513" y="2219325"/>
            <a:ext cx="878522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DFCA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defTabSz="941388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06438" indent="-234950" defTabSz="941388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77925" indent="-236538" defTabSz="941388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89088" indent="-176213" defTabSz="941388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60575" indent="-176213" defTabSz="941388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7775" indent="-176213" defTabSz="941388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4975" indent="-176213" defTabSz="941388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32175" indent="-176213" defTabSz="941388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9375" indent="-176213" defTabSz="941388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2400" u="none">
                <a:solidFill>
                  <a:srgbClr val="FFFFFF"/>
                </a:solidFill>
                <a:latin typeface="Times New Roman" pitchFamily="18" charset="0"/>
              </a:rPr>
              <a:t>июнь</a:t>
            </a:r>
            <a:r>
              <a:rPr lang="es-ES_tradnl" altLang="es-ES" sz="2400" u="none">
                <a:solidFill>
                  <a:srgbClr val="FFFFFF"/>
                </a:solidFill>
                <a:latin typeface="Times New Roman" pitchFamily="18" charset="0"/>
              </a:rPr>
              <a:t> 2012: 4 </a:t>
            </a:r>
            <a:r>
              <a:rPr lang="ru-RU" altLang="es-ES" sz="2400" u="none">
                <a:solidFill>
                  <a:srgbClr val="FFFFFF"/>
                </a:solidFill>
                <a:latin typeface="Times New Roman" pitchFamily="18" charset="0"/>
              </a:rPr>
              <a:t>недели в Сьерра Неваде</a:t>
            </a:r>
            <a:r>
              <a:rPr lang="es-ES_tradnl" altLang="es-ES" sz="2400" u="none">
                <a:solidFill>
                  <a:srgbClr val="FFFFFF"/>
                </a:solidFill>
                <a:latin typeface="Times New Roman" pitchFamily="18" charset="0"/>
              </a:rPr>
              <a:t> (2320 </a:t>
            </a:r>
            <a:r>
              <a:rPr lang="ru-RU" altLang="es-ES" sz="2400" u="none">
                <a:solidFill>
                  <a:srgbClr val="FFFFFF"/>
                </a:solidFill>
                <a:latin typeface="Times New Roman" pitchFamily="18" charset="0"/>
              </a:rPr>
              <a:t>м</a:t>
            </a:r>
            <a:r>
              <a:rPr lang="es-ES_tradnl" altLang="es-ES" sz="2400" u="none">
                <a:solidFill>
                  <a:srgbClr val="FFFFFF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4762" name="AutoShape 12"/>
          <p:cNvSpPr>
            <a:spLocks noChangeArrowheads="1"/>
          </p:cNvSpPr>
          <p:nvPr/>
        </p:nvSpPr>
        <p:spPr bwMode="auto">
          <a:xfrm>
            <a:off x="714375" y="2538413"/>
            <a:ext cx="685800" cy="247650"/>
          </a:xfrm>
          <a:prstGeom prst="rightArrow">
            <a:avLst>
              <a:gd name="adj1" fmla="val 50000"/>
              <a:gd name="adj2" fmla="val 138474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endParaRPr lang="es-ES" altLang="es-ES"/>
          </a:p>
        </p:txBody>
      </p:sp>
      <p:pic>
        <p:nvPicPr>
          <p:cNvPr id="11" name="Picture 3" descr="P21603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638" y="3287713"/>
            <a:ext cx="4954587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P10005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3321050"/>
            <a:ext cx="4910138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0" y="-152400"/>
            <a:ext cx="10645775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6038" rIns="90488" bIns="46038" anchor="ctr"/>
          <a:lstStyle>
            <a:lvl1pPr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447675" indent="-23495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893763" indent="-236538" defTabSz="849313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343025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1790700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2479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7051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1623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6195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l-GR" altLang="es-ES" sz="3600" u="none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s-ES" altLang="es-ES" sz="3600" u="none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es-ES" sz="3600" u="none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Гемоглобиновая масса</a:t>
            </a:r>
            <a:r>
              <a:rPr lang="es-ES" altLang="es-ES" sz="3600" u="none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C.N. Sabadell </a:t>
            </a:r>
            <a:r>
              <a:rPr lang="ru-RU" altLang="es-ES" sz="3600" u="none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октябрь</a:t>
            </a:r>
            <a:r>
              <a:rPr lang="es-ES" altLang="es-ES" sz="3600" u="none">
                <a:solidFill>
                  <a:srgbClr val="FFFFFF"/>
                </a:solidFill>
                <a:latin typeface="Times New Roman" pitchFamily="18" charset="0"/>
              </a:rPr>
              <a:t> 2011</a:t>
            </a:r>
          </a:p>
        </p:txBody>
      </p:sp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1651000" y="850900"/>
            <a:ext cx="878522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DFCA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defTabSz="941388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06438" indent="-234950" defTabSz="941388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77925" indent="-236538" defTabSz="941388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89088" indent="-176213" defTabSz="941388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60575" indent="-176213" defTabSz="941388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7775" indent="-176213" defTabSz="941388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4975" indent="-176213" defTabSz="941388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32175" indent="-176213" defTabSz="941388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9375" indent="-176213" defTabSz="941388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2400" u="none">
                <a:solidFill>
                  <a:srgbClr val="FFFFFF"/>
                </a:solidFill>
                <a:latin typeface="Times New Roman" pitchFamily="18" charset="0"/>
              </a:rPr>
              <a:t>октябрь</a:t>
            </a:r>
            <a:r>
              <a:rPr lang="es-ES_tradnl" altLang="es-ES" sz="2400" u="none">
                <a:solidFill>
                  <a:srgbClr val="FFFFFF"/>
                </a:solidFill>
                <a:latin typeface="Times New Roman" pitchFamily="18" charset="0"/>
              </a:rPr>
              <a:t> 2011: 4 </a:t>
            </a:r>
            <a:r>
              <a:rPr lang="ru-RU" altLang="es-ES" sz="2400" u="none">
                <a:solidFill>
                  <a:srgbClr val="FFFFFF"/>
                </a:solidFill>
                <a:latin typeface="Times New Roman" pitchFamily="18" charset="0"/>
              </a:rPr>
              <a:t>недели в Сьерра Неваде</a:t>
            </a:r>
            <a:r>
              <a:rPr lang="es-ES_tradnl" altLang="es-ES" sz="2400" u="none">
                <a:solidFill>
                  <a:srgbClr val="FFFFFF"/>
                </a:solidFill>
                <a:latin typeface="Times New Roman" pitchFamily="18" charset="0"/>
              </a:rPr>
              <a:t> (2320 </a:t>
            </a:r>
            <a:r>
              <a:rPr lang="ru-RU" altLang="es-ES" sz="2400" u="none">
                <a:solidFill>
                  <a:srgbClr val="FFFFFF"/>
                </a:solidFill>
                <a:latin typeface="Times New Roman" pitchFamily="18" charset="0"/>
              </a:rPr>
              <a:t>м</a:t>
            </a:r>
            <a:r>
              <a:rPr lang="es-ES_tradnl" altLang="es-ES" sz="2400" u="none">
                <a:solidFill>
                  <a:srgbClr val="FFFFFF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5780" name="AutoShape 4"/>
          <p:cNvSpPr>
            <a:spLocks noChangeArrowheads="1"/>
          </p:cNvSpPr>
          <p:nvPr/>
        </p:nvSpPr>
        <p:spPr bwMode="auto">
          <a:xfrm>
            <a:off x="931863" y="1139825"/>
            <a:ext cx="685800" cy="247650"/>
          </a:xfrm>
          <a:prstGeom prst="rightArrow">
            <a:avLst>
              <a:gd name="adj1" fmla="val 50000"/>
              <a:gd name="adj2" fmla="val 138474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endParaRPr lang="es-ES" altLang="es-ES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338" y="1682750"/>
            <a:ext cx="7183437" cy="532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0" y="-152400"/>
            <a:ext cx="10645775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6038" rIns="90488" bIns="46038" anchor="ctr"/>
          <a:lstStyle>
            <a:lvl1pPr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447675" indent="-23495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893763" indent="-236538" defTabSz="849313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343025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1790700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2479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7051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1623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6195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3600" u="none">
                <a:solidFill>
                  <a:srgbClr val="FFFFFF"/>
                </a:solidFill>
                <a:latin typeface="Times New Roman" pitchFamily="18" charset="0"/>
              </a:rPr>
              <a:t>Тренировка Мирейи Бельмонте в условиях высокогорья в июне</a:t>
            </a:r>
            <a:r>
              <a:rPr lang="es-ES" altLang="es-ES" sz="3600" u="none">
                <a:solidFill>
                  <a:srgbClr val="FFFFFF"/>
                </a:solidFill>
                <a:latin typeface="Times New Roman" pitchFamily="18" charset="0"/>
              </a:rPr>
              <a:t> 2012</a:t>
            </a:r>
          </a:p>
        </p:txBody>
      </p:sp>
      <p:sp>
        <p:nvSpPr>
          <p:cNvPr id="76803" name="Rectangle 8"/>
          <p:cNvSpPr>
            <a:spLocks noChangeArrowheads="1"/>
          </p:cNvSpPr>
          <p:nvPr/>
        </p:nvSpPr>
        <p:spPr bwMode="auto">
          <a:xfrm>
            <a:off x="354013" y="811213"/>
            <a:ext cx="48260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DFCA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defTabSz="941388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06438" indent="-234950" defTabSz="941388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77925" indent="-236538" defTabSz="941388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89088" indent="-176213" defTabSz="941388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60575" indent="-176213" defTabSz="941388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7775" indent="-176213" defTabSz="941388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4975" indent="-176213" defTabSz="941388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32175" indent="-176213" defTabSz="941388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9375" indent="-176213" defTabSz="941388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_tradnl" altLang="es-ES" sz="2400" u="none">
                <a:solidFill>
                  <a:srgbClr val="FFFFFF"/>
                </a:solidFill>
                <a:latin typeface="Times New Roman" pitchFamily="18" charset="0"/>
              </a:rPr>
              <a:t>4 </a:t>
            </a:r>
            <a:r>
              <a:rPr lang="ru-RU" altLang="es-ES" sz="2400" u="none">
                <a:solidFill>
                  <a:srgbClr val="FFFFFF"/>
                </a:solidFill>
                <a:latin typeface="Times New Roman" pitchFamily="18" charset="0"/>
              </a:rPr>
              <a:t>недели в Сьерра Неваде </a:t>
            </a:r>
            <a:r>
              <a:rPr lang="es-ES_tradnl" altLang="es-ES" sz="2400" u="none">
                <a:solidFill>
                  <a:srgbClr val="FFFFFF"/>
                </a:solidFill>
                <a:latin typeface="Times New Roman" pitchFamily="18" charset="0"/>
              </a:rPr>
              <a:t>2320 </a:t>
            </a:r>
            <a:r>
              <a:rPr lang="ru-RU" altLang="es-ES" sz="2400" u="none">
                <a:solidFill>
                  <a:srgbClr val="FFFFFF"/>
                </a:solidFill>
                <a:latin typeface="Times New Roman" pitchFamily="18" charset="0"/>
              </a:rPr>
              <a:t>м</a:t>
            </a:r>
            <a:r>
              <a:rPr lang="es-ES_tradnl" altLang="es-ES" sz="2400" u="none">
                <a:solidFill>
                  <a:srgbClr val="FFFFFF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6804" name="AutoShape 10"/>
          <p:cNvSpPr>
            <a:spLocks noChangeArrowheads="1"/>
          </p:cNvSpPr>
          <p:nvPr/>
        </p:nvSpPr>
        <p:spPr bwMode="auto">
          <a:xfrm>
            <a:off x="5068888" y="1139825"/>
            <a:ext cx="685800" cy="247650"/>
          </a:xfrm>
          <a:prstGeom prst="rightArrow">
            <a:avLst>
              <a:gd name="adj1" fmla="val 50000"/>
              <a:gd name="adj2" fmla="val 138474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endParaRPr lang="es-ES" altLang="es-ES"/>
          </a:p>
        </p:txBody>
      </p:sp>
      <p:sp>
        <p:nvSpPr>
          <p:cNvPr id="76805" name="Rectangle 11"/>
          <p:cNvSpPr>
            <a:spLocks noChangeArrowheads="1"/>
          </p:cNvSpPr>
          <p:nvPr/>
        </p:nvSpPr>
        <p:spPr bwMode="auto">
          <a:xfrm>
            <a:off x="5753100" y="811213"/>
            <a:ext cx="48260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DFCA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defTabSz="941388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06438" indent="-234950" defTabSz="941388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77925" indent="-236538" defTabSz="941388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89088" indent="-176213" defTabSz="941388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60575" indent="-176213" defTabSz="941388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7775" indent="-176213" defTabSz="941388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4975" indent="-176213" defTabSz="941388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32175" indent="-176213" defTabSz="941388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9375" indent="-176213" defTabSz="941388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_tradnl" altLang="es-ES" sz="2400" u="none">
                <a:solidFill>
                  <a:srgbClr val="FFFFFF"/>
                </a:solidFill>
                <a:latin typeface="Times New Roman" pitchFamily="18" charset="0"/>
              </a:rPr>
              <a:t>447 </a:t>
            </a:r>
            <a:r>
              <a:rPr lang="ru-RU" altLang="es-ES" sz="2400" u="none">
                <a:solidFill>
                  <a:srgbClr val="FFFFFF"/>
                </a:solidFill>
                <a:latin typeface="Times New Roman" pitchFamily="18" charset="0"/>
              </a:rPr>
              <a:t>км</a:t>
            </a:r>
            <a:r>
              <a:rPr lang="es-ES_tradnl" altLang="es-ES" sz="2400" u="none">
                <a:solidFill>
                  <a:srgbClr val="FFFFFF"/>
                </a:solidFill>
                <a:latin typeface="Times New Roman" pitchFamily="18" charset="0"/>
              </a:rPr>
              <a:t> + 48 </a:t>
            </a:r>
            <a:r>
              <a:rPr lang="ru-RU" altLang="es-ES" sz="2400" u="none">
                <a:solidFill>
                  <a:srgbClr val="FFFFFF"/>
                </a:solidFill>
                <a:latin typeface="Times New Roman" pitchFamily="18" charset="0"/>
              </a:rPr>
              <a:t>часов тренировка на </a:t>
            </a:r>
            <a:r>
              <a:rPr lang="es-ES_tradnl" altLang="es-ES" sz="2400" u="none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altLang="es-ES" sz="2400" u="none">
                <a:solidFill>
                  <a:srgbClr val="FFFFFF"/>
                </a:solidFill>
                <a:latin typeface="Times New Roman" pitchFamily="18" charset="0"/>
              </a:rPr>
              <a:t>суше</a:t>
            </a:r>
            <a:endParaRPr lang="es-ES_tradnl" altLang="es-ES" sz="24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092" y="2625726"/>
            <a:ext cx="4897437" cy="3668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6" descr="P218033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1722438"/>
            <a:ext cx="4895850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0" y="-152400"/>
            <a:ext cx="10645775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6038" rIns="90488" bIns="46038" anchor="ctr"/>
          <a:lstStyle>
            <a:lvl1pPr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447675" indent="-23495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893763" indent="-236538" defTabSz="849313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343025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1790700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2479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7051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1623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6195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3200" u="none">
                <a:solidFill>
                  <a:srgbClr val="FFFFFF"/>
                </a:solidFill>
                <a:latin typeface="Times New Roman" pitchFamily="18" charset="0"/>
              </a:rPr>
              <a:t>Общие сведения о тренировке Мирейи Бельмонте в Олимпийском сезоне</a:t>
            </a:r>
            <a:endParaRPr lang="es-ES" altLang="es-ES" sz="32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77827" name="Rectangle 5"/>
          <p:cNvSpPr>
            <a:spLocks noChangeArrowheads="1"/>
          </p:cNvSpPr>
          <p:nvPr/>
        </p:nvSpPr>
        <p:spPr bwMode="auto">
          <a:xfrm>
            <a:off x="1433513" y="738188"/>
            <a:ext cx="878522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DFCA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defTabSz="941388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06438" indent="-234950" defTabSz="941388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77925" indent="-236538" defTabSz="941388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89088" indent="-176213" defTabSz="941388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60575" indent="-176213" defTabSz="941388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7775" indent="-176213" defTabSz="941388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4975" indent="-176213" defTabSz="941388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32175" indent="-176213" defTabSz="941388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9375" indent="-176213" defTabSz="941388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_tradnl" altLang="es-ES" sz="2000" u="none">
                <a:solidFill>
                  <a:srgbClr val="FFFFFF"/>
                </a:solidFill>
                <a:latin typeface="Times New Roman" pitchFamily="18" charset="0"/>
              </a:rPr>
              <a:t>50 </a:t>
            </a:r>
            <a:r>
              <a:rPr lang="ru-RU" altLang="es-ES" sz="2000" u="none">
                <a:solidFill>
                  <a:srgbClr val="FFFFFF"/>
                </a:solidFill>
                <a:latin typeface="Times New Roman" pitchFamily="18" charset="0"/>
              </a:rPr>
              <a:t>тренировочных недель, разделенных на два макроцикла</a:t>
            </a:r>
            <a:r>
              <a:rPr lang="es-ES_tradnl" altLang="es-ES" sz="2000" u="none">
                <a:solidFill>
                  <a:srgbClr val="FFFFFF"/>
                </a:solidFill>
                <a:latin typeface="Times New Roman" pitchFamily="18" charset="0"/>
              </a:rPr>
              <a:t> (33 + 17 </a:t>
            </a:r>
            <a:r>
              <a:rPr lang="ru-RU" altLang="es-ES" sz="2000" u="none">
                <a:solidFill>
                  <a:srgbClr val="FFFFFF"/>
                </a:solidFill>
                <a:latin typeface="Times New Roman" pitchFamily="18" charset="0"/>
              </a:rPr>
              <a:t>недель</a:t>
            </a:r>
            <a:r>
              <a:rPr lang="es-ES_tradnl" altLang="es-ES" sz="2000" u="none">
                <a:solidFill>
                  <a:srgbClr val="FFFFFF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7828" name="AutoShape 6"/>
          <p:cNvSpPr>
            <a:spLocks noChangeArrowheads="1"/>
          </p:cNvSpPr>
          <p:nvPr/>
        </p:nvSpPr>
        <p:spPr bwMode="auto">
          <a:xfrm>
            <a:off x="714375" y="1057275"/>
            <a:ext cx="685800" cy="247650"/>
          </a:xfrm>
          <a:prstGeom prst="rightArrow">
            <a:avLst>
              <a:gd name="adj1" fmla="val 50000"/>
              <a:gd name="adj2" fmla="val 138474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endParaRPr lang="es-ES" altLang="es-ES"/>
          </a:p>
        </p:txBody>
      </p:sp>
      <p:grpSp>
        <p:nvGrpSpPr>
          <p:cNvPr id="628751" name="Group 15"/>
          <p:cNvGrpSpPr>
            <a:grpSpLocks/>
          </p:cNvGrpSpPr>
          <p:nvPr/>
        </p:nvGrpSpPr>
        <p:grpSpPr bwMode="auto">
          <a:xfrm>
            <a:off x="714375" y="1243013"/>
            <a:ext cx="9504363" cy="823912"/>
            <a:chOff x="450" y="783"/>
            <a:chExt cx="5987" cy="519"/>
          </a:xfrm>
        </p:grpSpPr>
        <p:sp>
          <p:nvSpPr>
            <p:cNvPr id="77836" name="Rectangle 7"/>
            <p:cNvSpPr>
              <a:spLocks noChangeArrowheads="1"/>
            </p:cNvSpPr>
            <p:nvPr/>
          </p:nvSpPr>
          <p:spPr bwMode="auto">
            <a:xfrm>
              <a:off x="903" y="783"/>
              <a:ext cx="5534" cy="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DFCA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 anchor="ctr"/>
            <a:lstStyle>
              <a:lvl1pPr defTabSz="941388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06438" indent="-234950" defTabSz="941388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77925" indent="-236538" defTabSz="941388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589088" indent="-176213" defTabSz="941388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60575" indent="-176213" defTabSz="941388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7775" indent="-176213" defTabSz="941388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4975" indent="-176213" defTabSz="941388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32175" indent="-176213" defTabSz="941388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9375" indent="-176213" defTabSz="941388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ru-RU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Средний недельный объем плавания</a:t>
              </a:r>
              <a:r>
                <a:rPr lang="es-ES_tradnl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: 84 </a:t>
              </a:r>
              <a:r>
                <a:rPr lang="ru-RU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км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endParaRPr lang="es-ES_tradnl" altLang="es-ES" sz="2000" u="none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77837" name="AutoShape 8"/>
            <p:cNvSpPr>
              <a:spLocks noChangeArrowheads="1"/>
            </p:cNvSpPr>
            <p:nvPr/>
          </p:nvSpPr>
          <p:spPr bwMode="auto">
            <a:xfrm>
              <a:off x="450" y="984"/>
              <a:ext cx="432" cy="156"/>
            </a:xfrm>
            <a:prstGeom prst="rightArrow">
              <a:avLst>
                <a:gd name="adj1" fmla="val 50000"/>
                <a:gd name="adj2" fmla="val 138474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 b="1" u="sng">
                  <a:solidFill>
                    <a:srgbClr val="FFFFFF"/>
                  </a:solidFill>
                  <a:latin typeface="Arial" charset="0"/>
                </a:defRPr>
              </a:lvl1pPr>
              <a:lvl2pPr marL="742950" indent="-285750">
                <a:defRPr sz="3200" b="1" u="sng">
                  <a:solidFill>
                    <a:srgbClr val="FFFFFF"/>
                  </a:solidFill>
                  <a:latin typeface="Arial" charset="0"/>
                </a:defRPr>
              </a:lvl2pPr>
              <a:lvl3pPr marL="11430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3pPr>
              <a:lvl4pPr marL="16002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4pPr>
              <a:lvl5pPr marL="20574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9pPr>
            </a:lstStyle>
            <a:p>
              <a:endParaRPr lang="es-ES" altLang="es-ES"/>
            </a:p>
          </p:txBody>
        </p:sp>
      </p:grpSp>
      <p:grpSp>
        <p:nvGrpSpPr>
          <p:cNvPr id="628752" name="Group 16"/>
          <p:cNvGrpSpPr>
            <a:grpSpLocks/>
          </p:cNvGrpSpPr>
          <p:nvPr/>
        </p:nvGrpSpPr>
        <p:grpSpPr bwMode="auto">
          <a:xfrm>
            <a:off x="714375" y="1714500"/>
            <a:ext cx="9504363" cy="823913"/>
            <a:chOff x="450" y="1080"/>
            <a:chExt cx="5987" cy="519"/>
          </a:xfrm>
        </p:grpSpPr>
        <p:sp>
          <p:nvSpPr>
            <p:cNvPr id="77834" name="Rectangle 9"/>
            <p:cNvSpPr>
              <a:spLocks noChangeArrowheads="1"/>
            </p:cNvSpPr>
            <p:nvPr/>
          </p:nvSpPr>
          <p:spPr bwMode="auto">
            <a:xfrm>
              <a:off x="903" y="1080"/>
              <a:ext cx="5534" cy="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DFCA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 anchor="ctr"/>
            <a:lstStyle>
              <a:lvl1pPr defTabSz="941388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06438" indent="-234950" defTabSz="941388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77925" indent="-236538" defTabSz="941388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589088" indent="-176213" defTabSz="941388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60575" indent="-176213" defTabSz="941388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7775" indent="-176213" defTabSz="941388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4975" indent="-176213" defTabSz="941388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32175" indent="-176213" defTabSz="941388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9375" indent="-176213" defTabSz="941388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ru-RU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Средняя ежедневная тренировка</a:t>
              </a:r>
              <a:r>
                <a:rPr lang="es-ES_tradnl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: 5 </a:t>
              </a:r>
              <a:r>
                <a:rPr lang="ru-RU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часов плавания +</a:t>
              </a:r>
              <a:r>
                <a:rPr lang="es-ES_tradnl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 2 </a:t>
              </a:r>
              <a:r>
                <a:rPr lang="ru-RU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часа сухая тренировка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endParaRPr lang="es-ES_tradnl" altLang="es-ES" sz="2400" u="none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77835" name="AutoShape 10"/>
            <p:cNvSpPr>
              <a:spLocks noChangeArrowheads="1"/>
            </p:cNvSpPr>
            <p:nvPr/>
          </p:nvSpPr>
          <p:spPr bwMode="auto">
            <a:xfrm>
              <a:off x="450" y="1281"/>
              <a:ext cx="432" cy="156"/>
            </a:xfrm>
            <a:prstGeom prst="rightArrow">
              <a:avLst>
                <a:gd name="adj1" fmla="val 50000"/>
                <a:gd name="adj2" fmla="val 138474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 b="1" u="sng">
                  <a:solidFill>
                    <a:srgbClr val="FFFFFF"/>
                  </a:solidFill>
                  <a:latin typeface="Arial" charset="0"/>
                </a:defRPr>
              </a:lvl1pPr>
              <a:lvl2pPr marL="742950" indent="-285750">
                <a:defRPr sz="3200" b="1" u="sng">
                  <a:solidFill>
                    <a:srgbClr val="FFFFFF"/>
                  </a:solidFill>
                  <a:latin typeface="Arial" charset="0"/>
                </a:defRPr>
              </a:lvl2pPr>
              <a:lvl3pPr marL="11430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3pPr>
              <a:lvl4pPr marL="16002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4pPr>
              <a:lvl5pPr marL="20574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9pPr>
            </a:lstStyle>
            <a:p>
              <a:endParaRPr lang="es-ES" altLang="es-ES"/>
            </a:p>
          </p:txBody>
        </p:sp>
      </p:grpSp>
      <p:grpSp>
        <p:nvGrpSpPr>
          <p:cNvPr id="628753" name="Group 17"/>
          <p:cNvGrpSpPr>
            <a:grpSpLocks/>
          </p:cNvGrpSpPr>
          <p:nvPr/>
        </p:nvGrpSpPr>
        <p:grpSpPr bwMode="auto">
          <a:xfrm>
            <a:off x="714375" y="2219325"/>
            <a:ext cx="9504363" cy="823913"/>
            <a:chOff x="450" y="1398"/>
            <a:chExt cx="5987" cy="519"/>
          </a:xfrm>
        </p:grpSpPr>
        <p:sp>
          <p:nvSpPr>
            <p:cNvPr id="77832" name="Rectangle 11"/>
            <p:cNvSpPr>
              <a:spLocks noChangeArrowheads="1"/>
            </p:cNvSpPr>
            <p:nvPr/>
          </p:nvSpPr>
          <p:spPr bwMode="auto">
            <a:xfrm>
              <a:off x="903" y="1398"/>
              <a:ext cx="5534" cy="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DFCA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 anchor="ctr"/>
            <a:lstStyle>
              <a:lvl1pPr defTabSz="941388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06438" indent="-234950" defTabSz="941388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77925" indent="-236538" defTabSz="941388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589088" indent="-176213" defTabSz="941388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60575" indent="-176213" defTabSz="941388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7775" indent="-176213" defTabSz="941388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4975" indent="-176213" defTabSz="941388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32175" indent="-176213" defTabSz="941388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9375" indent="-176213" defTabSz="941388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ru-RU" altLang="es-ES" sz="2400" u="none">
                  <a:solidFill>
                    <a:srgbClr val="FFFFFF"/>
                  </a:solidFill>
                  <a:latin typeface="Times New Roman" pitchFamily="18" charset="0"/>
                </a:rPr>
                <a:t>Говоря словами Фреда Верну</a:t>
              </a:r>
              <a:r>
                <a:rPr lang="es-ES_tradnl" altLang="es-ES" sz="2400" u="none">
                  <a:solidFill>
                    <a:srgbClr val="FFFFFF"/>
                  </a:solidFill>
                  <a:latin typeface="Times New Roman" pitchFamily="18" charset="0"/>
                </a:rPr>
                <a:t>: “</a:t>
              </a:r>
              <a:r>
                <a:rPr lang="ru-RU" altLang="es-ES" sz="2400" u="none">
                  <a:solidFill>
                    <a:srgbClr val="FFFFFF"/>
                  </a:solidFill>
                  <a:latin typeface="Times New Roman" pitchFamily="18" charset="0"/>
                </a:rPr>
                <a:t>Секрета нет</a:t>
              </a:r>
              <a:r>
                <a:rPr lang="es-ES_tradnl" altLang="es-ES" sz="2400" u="none">
                  <a:solidFill>
                    <a:srgbClr val="FFFFFF"/>
                  </a:solidFill>
                  <a:latin typeface="Times New Roman" pitchFamily="18" charset="0"/>
                </a:rPr>
                <a:t>!”</a:t>
              </a:r>
            </a:p>
          </p:txBody>
        </p:sp>
        <p:sp>
          <p:nvSpPr>
            <p:cNvPr id="77833" name="AutoShape 12"/>
            <p:cNvSpPr>
              <a:spLocks noChangeArrowheads="1"/>
            </p:cNvSpPr>
            <p:nvPr/>
          </p:nvSpPr>
          <p:spPr bwMode="auto">
            <a:xfrm>
              <a:off x="450" y="1599"/>
              <a:ext cx="432" cy="156"/>
            </a:xfrm>
            <a:prstGeom prst="rightArrow">
              <a:avLst>
                <a:gd name="adj1" fmla="val 50000"/>
                <a:gd name="adj2" fmla="val 138474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 b="1" u="sng">
                  <a:solidFill>
                    <a:srgbClr val="FFFFFF"/>
                  </a:solidFill>
                  <a:latin typeface="Arial" charset="0"/>
                </a:defRPr>
              </a:lvl1pPr>
              <a:lvl2pPr marL="742950" indent="-285750">
                <a:defRPr sz="3200" b="1" u="sng">
                  <a:solidFill>
                    <a:srgbClr val="FFFFFF"/>
                  </a:solidFill>
                  <a:latin typeface="Arial" charset="0"/>
                </a:defRPr>
              </a:lvl2pPr>
              <a:lvl3pPr marL="11430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3pPr>
              <a:lvl4pPr marL="16002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4pPr>
              <a:lvl5pPr marL="20574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9pPr>
            </a:lstStyle>
            <a:p>
              <a:endParaRPr lang="es-ES" altLang="es-ES"/>
            </a:p>
          </p:txBody>
        </p:sp>
      </p:grpSp>
      <p:pic>
        <p:nvPicPr>
          <p:cNvPr id="14" name="Picture 14" descr="P10106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163" y="3103563"/>
            <a:ext cx="5111972" cy="3833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8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8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8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28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28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28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282575" y="-125413"/>
            <a:ext cx="10036175" cy="1104901"/>
          </a:xfrm>
          <a:noFill/>
        </p:spPr>
        <p:txBody>
          <a:bodyPr lIns="90488" tIns="44450" rIns="90488" bIns="44450"/>
          <a:lstStyle/>
          <a:p>
            <a:r>
              <a:rPr lang="ru-RU" altLang="es-ES" sz="3600" smtClean="0">
                <a:solidFill>
                  <a:srgbClr val="FFFFFF"/>
                </a:solidFill>
                <a:latin typeface="Times New Roman" pitchFamily="18" charset="0"/>
              </a:rPr>
              <a:t>Рекомендации для спортсменов и тренеров</a:t>
            </a:r>
            <a:endParaRPr lang="es-ES_tradnl" altLang="es-ES" sz="36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grpSp>
        <p:nvGrpSpPr>
          <p:cNvPr id="78851" name="Group 3"/>
          <p:cNvGrpSpPr>
            <a:grpSpLocks/>
          </p:cNvGrpSpPr>
          <p:nvPr/>
        </p:nvGrpSpPr>
        <p:grpSpPr bwMode="auto">
          <a:xfrm>
            <a:off x="569913" y="4327525"/>
            <a:ext cx="7412037" cy="939800"/>
            <a:chOff x="720" y="768"/>
            <a:chExt cx="4669" cy="592"/>
          </a:xfrm>
        </p:grpSpPr>
        <p:sp>
          <p:nvSpPr>
            <p:cNvPr id="78878" name="AutoShape 4"/>
            <p:cNvSpPr>
              <a:spLocks noChangeArrowheads="1"/>
            </p:cNvSpPr>
            <p:nvPr/>
          </p:nvSpPr>
          <p:spPr bwMode="auto">
            <a:xfrm>
              <a:off x="720" y="873"/>
              <a:ext cx="432" cy="156"/>
            </a:xfrm>
            <a:prstGeom prst="rightArrow">
              <a:avLst>
                <a:gd name="adj1" fmla="val 50000"/>
                <a:gd name="adj2" fmla="val 138474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 b="1" u="sng">
                  <a:solidFill>
                    <a:srgbClr val="FFFFFF"/>
                  </a:solidFill>
                  <a:latin typeface="Arial" charset="0"/>
                </a:defRPr>
              </a:lvl1pPr>
              <a:lvl2pPr marL="742950" indent="-285750">
                <a:defRPr sz="3200" b="1" u="sng">
                  <a:solidFill>
                    <a:srgbClr val="FFFFFF"/>
                  </a:solidFill>
                  <a:latin typeface="Arial" charset="0"/>
                </a:defRPr>
              </a:lvl2pPr>
              <a:lvl3pPr marL="11430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3pPr>
              <a:lvl4pPr marL="16002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4pPr>
              <a:lvl5pPr marL="20574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9pPr>
            </a:lstStyle>
            <a:p>
              <a:endParaRPr lang="es-ES" altLang="es-ES"/>
            </a:p>
          </p:txBody>
        </p:sp>
        <p:sp>
          <p:nvSpPr>
            <p:cNvPr id="78879" name="Rectangle 5"/>
            <p:cNvSpPr>
              <a:spLocks noChangeArrowheads="1"/>
            </p:cNvSpPr>
            <p:nvPr/>
          </p:nvSpPr>
          <p:spPr bwMode="auto">
            <a:xfrm>
              <a:off x="1191" y="768"/>
              <a:ext cx="4198" cy="5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AFD00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3200" b="1" u="sng">
                  <a:solidFill>
                    <a:srgbClr val="FFFFFF"/>
                  </a:solidFill>
                  <a:latin typeface="Arial" charset="0"/>
                </a:defRPr>
              </a:lvl1pPr>
              <a:lvl2pPr marL="742950" indent="-285750">
                <a:defRPr sz="3200" b="1" u="sng">
                  <a:solidFill>
                    <a:srgbClr val="FFFFFF"/>
                  </a:solidFill>
                  <a:latin typeface="Arial" charset="0"/>
                </a:defRPr>
              </a:lvl2pPr>
              <a:lvl3pPr marL="11430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3pPr>
              <a:lvl4pPr marL="16002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4pPr>
              <a:lvl5pPr marL="20574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9pPr>
            </a:lstStyle>
            <a:p>
              <a:pPr>
                <a:spcBef>
                  <a:spcPct val="30000"/>
                </a:spcBef>
              </a:pPr>
              <a:r>
                <a:rPr lang="ru-RU" altLang="es-ES" sz="2400" u="none">
                  <a:latin typeface="Times New Roman" pitchFamily="18" charset="0"/>
                </a:rPr>
                <a:t>Смена часовых поясов при поездках за рубеж</a:t>
              </a:r>
            </a:p>
            <a:p>
              <a:pPr>
                <a:spcBef>
                  <a:spcPct val="30000"/>
                </a:spcBef>
              </a:pPr>
              <a:endParaRPr lang="es-ES" altLang="es-ES" sz="2400" u="none">
                <a:latin typeface="Times New Roman" pitchFamily="18" charset="0"/>
              </a:endParaRPr>
            </a:p>
          </p:txBody>
        </p:sp>
      </p:grpSp>
      <p:grpSp>
        <p:nvGrpSpPr>
          <p:cNvPr id="78852" name="Group 6"/>
          <p:cNvGrpSpPr>
            <a:grpSpLocks/>
          </p:cNvGrpSpPr>
          <p:nvPr/>
        </p:nvGrpSpPr>
        <p:grpSpPr bwMode="auto">
          <a:xfrm>
            <a:off x="569913" y="739775"/>
            <a:ext cx="5297487" cy="520700"/>
            <a:chOff x="720" y="672"/>
            <a:chExt cx="3337" cy="328"/>
          </a:xfrm>
        </p:grpSpPr>
        <p:sp>
          <p:nvSpPr>
            <p:cNvPr id="78876" name="AutoShape 7"/>
            <p:cNvSpPr>
              <a:spLocks noChangeArrowheads="1"/>
            </p:cNvSpPr>
            <p:nvPr/>
          </p:nvSpPr>
          <p:spPr bwMode="auto">
            <a:xfrm>
              <a:off x="720" y="777"/>
              <a:ext cx="432" cy="156"/>
            </a:xfrm>
            <a:prstGeom prst="rightArrow">
              <a:avLst>
                <a:gd name="adj1" fmla="val 50000"/>
                <a:gd name="adj2" fmla="val 138474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 b="1" u="sng">
                  <a:solidFill>
                    <a:srgbClr val="FFFFFF"/>
                  </a:solidFill>
                  <a:latin typeface="Arial" charset="0"/>
                </a:defRPr>
              </a:lvl1pPr>
              <a:lvl2pPr marL="742950" indent="-285750">
                <a:defRPr sz="3200" b="1" u="sng">
                  <a:solidFill>
                    <a:srgbClr val="FFFFFF"/>
                  </a:solidFill>
                  <a:latin typeface="Arial" charset="0"/>
                </a:defRPr>
              </a:lvl2pPr>
              <a:lvl3pPr marL="11430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3pPr>
              <a:lvl4pPr marL="16002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4pPr>
              <a:lvl5pPr marL="20574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9pPr>
            </a:lstStyle>
            <a:p>
              <a:endParaRPr lang="es-ES" altLang="es-ES"/>
            </a:p>
          </p:txBody>
        </p:sp>
        <p:sp>
          <p:nvSpPr>
            <p:cNvPr id="78877" name="Rectangle 8"/>
            <p:cNvSpPr>
              <a:spLocks noChangeArrowheads="1"/>
            </p:cNvSpPr>
            <p:nvPr/>
          </p:nvSpPr>
          <p:spPr bwMode="auto">
            <a:xfrm>
              <a:off x="1191" y="672"/>
              <a:ext cx="2866" cy="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AFD00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3200" b="1" u="sng">
                  <a:solidFill>
                    <a:srgbClr val="FFFFFF"/>
                  </a:solidFill>
                  <a:latin typeface="Arial" charset="0"/>
                </a:defRPr>
              </a:lvl1pPr>
              <a:lvl2pPr marL="742950" indent="-285750">
                <a:defRPr sz="3200" b="1" u="sng">
                  <a:solidFill>
                    <a:srgbClr val="FFFFFF"/>
                  </a:solidFill>
                  <a:latin typeface="Arial" charset="0"/>
                </a:defRPr>
              </a:lvl2pPr>
              <a:lvl3pPr marL="11430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3pPr>
              <a:lvl4pPr marL="16002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4pPr>
              <a:lvl5pPr marL="20574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9pPr>
            </a:lstStyle>
            <a:p>
              <a:pPr>
                <a:spcBef>
                  <a:spcPct val="30000"/>
                </a:spcBef>
              </a:pPr>
              <a:r>
                <a:rPr lang="ru-RU" altLang="es-ES" sz="2800" u="none">
                  <a:latin typeface="Times New Roman" pitchFamily="18" charset="0"/>
                </a:rPr>
                <a:t>Рекомендации по питанию</a:t>
              </a:r>
              <a:endParaRPr lang="es-ES" altLang="es-ES" sz="2800" u="none">
                <a:latin typeface="Times New Roman" pitchFamily="18" charset="0"/>
              </a:endParaRPr>
            </a:p>
          </p:txBody>
        </p:sp>
      </p:grpSp>
      <p:grpSp>
        <p:nvGrpSpPr>
          <p:cNvPr id="78853" name="Group 9"/>
          <p:cNvGrpSpPr>
            <a:grpSpLocks/>
          </p:cNvGrpSpPr>
          <p:nvPr/>
        </p:nvGrpSpPr>
        <p:grpSpPr bwMode="auto">
          <a:xfrm>
            <a:off x="569913" y="3032125"/>
            <a:ext cx="5310187" cy="520700"/>
            <a:chOff x="720" y="672"/>
            <a:chExt cx="3345" cy="328"/>
          </a:xfrm>
        </p:grpSpPr>
        <p:sp>
          <p:nvSpPr>
            <p:cNvPr id="78874" name="AutoShape 10"/>
            <p:cNvSpPr>
              <a:spLocks noChangeArrowheads="1"/>
            </p:cNvSpPr>
            <p:nvPr/>
          </p:nvSpPr>
          <p:spPr bwMode="auto">
            <a:xfrm>
              <a:off x="720" y="777"/>
              <a:ext cx="432" cy="156"/>
            </a:xfrm>
            <a:prstGeom prst="rightArrow">
              <a:avLst>
                <a:gd name="adj1" fmla="val 50000"/>
                <a:gd name="adj2" fmla="val 138474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 b="1" u="sng">
                  <a:solidFill>
                    <a:srgbClr val="FFFFFF"/>
                  </a:solidFill>
                  <a:latin typeface="Arial" charset="0"/>
                </a:defRPr>
              </a:lvl1pPr>
              <a:lvl2pPr marL="742950" indent="-285750">
                <a:defRPr sz="3200" b="1" u="sng">
                  <a:solidFill>
                    <a:srgbClr val="FFFFFF"/>
                  </a:solidFill>
                  <a:latin typeface="Arial" charset="0"/>
                </a:defRPr>
              </a:lvl2pPr>
              <a:lvl3pPr marL="11430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3pPr>
              <a:lvl4pPr marL="16002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4pPr>
              <a:lvl5pPr marL="20574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9pPr>
            </a:lstStyle>
            <a:p>
              <a:endParaRPr lang="es-ES" altLang="es-ES"/>
            </a:p>
          </p:txBody>
        </p:sp>
        <p:sp>
          <p:nvSpPr>
            <p:cNvPr id="78875" name="Rectangle 11"/>
            <p:cNvSpPr>
              <a:spLocks noChangeArrowheads="1"/>
            </p:cNvSpPr>
            <p:nvPr/>
          </p:nvSpPr>
          <p:spPr bwMode="auto">
            <a:xfrm>
              <a:off x="1191" y="672"/>
              <a:ext cx="2874" cy="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AFD00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3200" b="1" u="sng">
                  <a:solidFill>
                    <a:srgbClr val="FFFFFF"/>
                  </a:solidFill>
                  <a:latin typeface="Arial" charset="0"/>
                </a:defRPr>
              </a:lvl1pPr>
              <a:lvl2pPr marL="742950" indent="-285750">
                <a:defRPr sz="3200" b="1" u="sng">
                  <a:solidFill>
                    <a:srgbClr val="FFFFFF"/>
                  </a:solidFill>
                  <a:latin typeface="Arial" charset="0"/>
                </a:defRPr>
              </a:lvl2pPr>
              <a:lvl3pPr marL="11430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3pPr>
              <a:lvl4pPr marL="16002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4pPr>
              <a:lvl5pPr marL="20574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9pPr>
            </a:lstStyle>
            <a:p>
              <a:pPr>
                <a:spcBef>
                  <a:spcPct val="30000"/>
                </a:spcBef>
              </a:pPr>
              <a:r>
                <a:rPr lang="ru-RU" altLang="es-ES" sz="2800" u="none">
                  <a:latin typeface="Times New Roman" pitchFamily="18" charset="0"/>
                </a:rPr>
                <a:t>Оптимизация состава тела</a:t>
              </a:r>
              <a:endParaRPr lang="es-ES" altLang="es-ES" sz="2800" u="none">
                <a:latin typeface="Times New Roman" pitchFamily="18" charset="0"/>
              </a:endParaRPr>
            </a:p>
          </p:txBody>
        </p:sp>
      </p:grpSp>
      <p:grpSp>
        <p:nvGrpSpPr>
          <p:cNvPr id="78854" name="Group 12"/>
          <p:cNvGrpSpPr>
            <a:grpSpLocks/>
          </p:cNvGrpSpPr>
          <p:nvPr/>
        </p:nvGrpSpPr>
        <p:grpSpPr bwMode="auto">
          <a:xfrm>
            <a:off x="569913" y="4975225"/>
            <a:ext cx="6419850" cy="458788"/>
            <a:chOff x="720" y="672"/>
            <a:chExt cx="4044" cy="289"/>
          </a:xfrm>
        </p:grpSpPr>
        <p:sp>
          <p:nvSpPr>
            <p:cNvPr id="78872" name="AutoShape 13"/>
            <p:cNvSpPr>
              <a:spLocks noChangeArrowheads="1"/>
            </p:cNvSpPr>
            <p:nvPr/>
          </p:nvSpPr>
          <p:spPr bwMode="auto">
            <a:xfrm>
              <a:off x="720" y="777"/>
              <a:ext cx="432" cy="156"/>
            </a:xfrm>
            <a:prstGeom prst="rightArrow">
              <a:avLst>
                <a:gd name="adj1" fmla="val 50000"/>
                <a:gd name="adj2" fmla="val 138474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 b="1" u="sng">
                  <a:solidFill>
                    <a:srgbClr val="FFFFFF"/>
                  </a:solidFill>
                  <a:latin typeface="Arial" charset="0"/>
                </a:defRPr>
              </a:lvl1pPr>
              <a:lvl2pPr marL="742950" indent="-285750">
                <a:defRPr sz="3200" b="1" u="sng">
                  <a:solidFill>
                    <a:srgbClr val="FFFFFF"/>
                  </a:solidFill>
                  <a:latin typeface="Arial" charset="0"/>
                </a:defRPr>
              </a:lvl2pPr>
              <a:lvl3pPr marL="11430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3pPr>
              <a:lvl4pPr marL="16002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4pPr>
              <a:lvl5pPr marL="20574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9pPr>
            </a:lstStyle>
            <a:p>
              <a:endParaRPr lang="es-ES" altLang="es-ES"/>
            </a:p>
          </p:txBody>
        </p:sp>
        <p:sp>
          <p:nvSpPr>
            <p:cNvPr id="78873" name="Rectangle 14"/>
            <p:cNvSpPr>
              <a:spLocks noChangeArrowheads="1"/>
            </p:cNvSpPr>
            <p:nvPr/>
          </p:nvSpPr>
          <p:spPr bwMode="auto">
            <a:xfrm>
              <a:off x="1191" y="672"/>
              <a:ext cx="3573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AFD00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3200" b="1" u="sng">
                  <a:solidFill>
                    <a:srgbClr val="FFFFFF"/>
                  </a:solidFill>
                  <a:latin typeface="Arial" charset="0"/>
                </a:defRPr>
              </a:lvl1pPr>
              <a:lvl2pPr marL="742950" indent="-285750">
                <a:defRPr sz="3200" b="1" u="sng">
                  <a:solidFill>
                    <a:srgbClr val="FFFFFF"/>
                  </a:solidFill>
                  <a:latin typeface="Arial" charset="0"/>
                </a:defRPr>
              </a:lvl2pPr>
              <a:lvl3pPr marL="11430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3pPr>
              <a:lvl4pPr marL="16002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4pPr>
              <a:lvl5pPr marL="20574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9pPr>
            </a:lstStyle>
            <a:p>
              <a:pPr>
                <a:spcBef>
                  <a:spcPct val="30000"/>
                </a:spcBef>
              </a:pPr>
              <a:r>
                <a:rPr lang="ru-RU" altLang="es-ES" sz="2400" u="none">
                  <a:latin typeface="Times New Roman" pitchFamily="18" charset="0"/>
                </a:rPr>
                <a:t>Сведение к минимуму риска инфекции</a:t>
              </a:r>
              <a:endParaRPr lang="es-ES" altLang="es-ES" sz="2400" u="none">
                <a:latin typeface="Times New Roman" pitchFamily="18" charset="0"/>
              </a:endParaRPr>
            </a:p>
          </p:txBody>
        </p:sp>
      </p:grpSp>
      <p:grpSp>
        <p:nvGrpSpPr>
          <p:cNvPr id="78855" name="Group 15"/>
          <p:cNvGrpSpPr>
            <a:grpSpLocks/>
          </p:cNvGrpSpPr>
          <p:nvPr/>
        </p:nvGrpSpPr>
        <p:grpSpPr bwMode="auto">
          <a:xfrm>
            <a:off x="569913" y="3679825"/>
            <a:ext cx="7661275" cy="520700"/>
            <a:chOff x="720" y="672"/>
            <a:chExt cx="4826" cy="328"/>
          </a:xfrm>
        </p:grpSpPr>
        <p:sp>
          <p:nvSpPr>
            <p:cNvPr id="78870" name="AutoShape 16"/>
            <p:cNvSpPr>
              <a:spLocks noChangeArrowheads="1"/>
            </p:cNvSpPr>
            <p:nvPr/>
          </p:nvSpPr>
          <p:spPr bwMode="auto">
            <a:xfrm>
              <a:off x="720" y="777"/>
              <a:ext cx="432" cy="156"/>
            </a:xfrm>
            <a:prstGeom prst="rightArrow">
              <a:avLst>
                <a:gd name="adj1" fmla="val 50000"/>
                <a:gd name="adj2" fmla="val 138474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 b="1" u="sng">
                  <a:solidFill>
                    <a:srgbClr val="FFFFFF"/>
                  </a:solidFill>
                  <a:latin typeface="Arial" charset="0"/>
                </a:defRPr>
              </a:lvl1pPr>
              <a:lvl2pPr marL="742950" indent="-285750">
                <a:defRPr sz="3200" b="1" u="sng">
                  <a:solidFill>
                    <a:srgbClr val="FFFFFF"/>
                  </a:solidFill>
                  <a:latin typeface="Arial" charset="0"/>
                </a:defRPr>
              </a:lvl2pPr>
              <a:lvl3pPr marL="11430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3pPr>
              <a:lvl4pPr marL="16002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4pPr>
              <a:lvl5pPr marL="20574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9pPr>
            </a:lstStyle>
            <a:p>
              <a:endParaRPr lang="es-ES" altLang="es-ES"/>
            </a:p>
          </p:txBody>
        </p:sp>
        <p:sp>
          <p:nvSpPr>
            <p:cNvPr id="78871" name="Rectangle 17"/>
            <p:cNvSpPr>
              <a:spLocks noChangeArrowheads="1"/>
            </p:cNvSpPr>
            <p:nvPr/>
          </p:nvSpPr>
          <p:spPr bwMode="auto">
            <a:xfrm>
              <a:off x="1191" y="672"/>
              <a:ext cx="4355" cy="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AFD00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3200" b="1" u="sng">
                  <a:solidFill>
                    <a:srgbClr val="FFFFFF"/>
                  </a:solidFill>
                  <a:latin typeface="Arial" charset="0"/>
                </a:defRPr>
              </a:lvl1pPr>
              <a:lvl2pPr marL="742950" indent="-285750">
                <a:defRPr sz="3200" b="1" u="sng">
                  <a:solidFill>
                    <a:srgbClr val="FFFFFF"/>
                  </a:solidFill>
                  <a:latin typeface="Arial" charset="0"/>
                </a:defRPr>
              </a:lvl2pPr>
              <a:lvl3pPr marL="11430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3pPr>
              <a:lvl4pPr marL="16002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4pPr>
              <a:lvl5pPr marL="2057400" indent="-228600">
                <a:defRPr sz="3200" b="1" u="sng">
                  <a:solidFill>
                    <a:srgbClr val="FFFFFF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rgbClr val="FFFFFF"/>
                  </a:solidFill>
                  <a:latin typeface="Arial" charset="0"/>
                </a:defRPr>
              </a:lvl9pPr>
            </a:lstStyle>
            <a:p>
              <a:pPr>
                <a:spcBef>
                  <a:spcPct val="30000"/>
                </a:spcBef>
              </a:pPr>
              <a:r>
                <a:rPr lang="ru-RU" altLang="es-ES" sz="2800" u="none">
                  <a:latin typeface="Times New Roman" pitchFamily="18" charset="0"/>
                </a:rPr>
                <a:t>Проактивный протокол восстановления</a:t>
              </a:r>
              <a:endParaRPr lang="es-ES" altLang="es-ES" sz="2800" u="none">
                <a:latin typeface="Times New Roman" pitchFamily="18" charset="0"/>
              </a:endParaRPr>
            </a:p>
          </p:txBody>
        </p:sp>
      </p:grpSp>
      <p:sp>
        <p:nvSpPr>
          <p:cNvPr id="78856" name="AutoShape 18"/>
          <p:cNvSpPr>
            <a:spLocks noChangeArrowheads="1"/>
          </p:cNvSpPr>
          <p:nvPr/>
        </p:nvSpPr>
        <p:spPr bwMode="auto">
          <a:xfrm>
            <a:off x="920750" y="1325563"/>
            <a:ext cx="685800" cy="247650"/>
          </a:xfrm>
          <a:prstGeom prst="rightArrow">
            <a:avLst>
              <a:gd name="adj1" fmla="val 50000"/>
              <a:gd name="adj2" fmla="val 138474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endParaRPr lang="es-ES" altLang="es-ES"/>
          </a:p>
        </p:txBody>
      </p:sp>
      <p:sp>
        <p:nvSpPr>
          <p:cNvPr id="78857" name="Rectangle 19"/>
          <p:cNvSpPr>
            <a:spLocks noChangeArrowheads="1"/>
          </p:cNvSpPr>
          <p:nvPr/>
        </p:nvSpPr>
        <p:spPr bwMode="auto">
          <a:xfrm>
            <a:off x="1668463" y="1220788"/>
            <a:ext cx="2043112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</a:pPr>
            <a:r>
              <a:rPr lang="ru-RU" altLang="es-ES" sz="2400" u="none">
                <a:latin typeface="Times New Roman" pitchFamily="18" charset="0"/>
              </a:rPr>
              <a:t>Ранний сезон</a:t>
            </a:r>
            <a:endParaRPr lang="es-ES" altLang="es-ES" sz="2400" u="none">
              <a:latin typeface="Times New Roman" pitchFamily="18" charset="0"/>
            </a:endParaRPr>
          </a:p>
        </p:txBody>
      </p:sp>
      <p:sp>
        <p:nvSpPr>
          <p:cNvPr id="78858" name="AutoShape 20"/>
          <p:cNvSpPr>
            <a:spLocks noChangeArrowheads="1"/>
          </p:cNvSpPr>
          <p:nvPr/>
        </p:nvSpPr>
        <p:spPr bwMode="auto">
          <a:xfrm>
            <a:off x="930275" y="1757363"/>
            <a:ext cx="685800" cy="247650"/>
          </a:xfrm>
          <a:prstGeom prst="rightArrow">
            <a:avLst>
              <a:gd name="adj1" fmla="val 50000"/>
              <a:gd name="adj2" fmla="val 138474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endParaRPr lang="es-ES" altLang="es-ES"/>
          </a:p>
        </p:txBody>
      </p:sp>
      <p:sp>
        <p:nvSpPr>
          <p:cNvPr id="78859" name="Rectangle 21"/>
          <p:cNvSpPr>
            <a:spLocks noChangeArrowheads="1"/>
          </p:cNvSpPr>
          <p:nvPr/>
        </p:nvSpPr>
        <p:spPr bwMode="auto">
          <a:xfrm>
            <a:off x="1677988" y="1652588"/>
            <a:ext cx="31511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</a:pPr>
            <a:r>
              <a:rPr lang="ru-RU" altLang="es-ES" sz="2000" u="none">
                <a:latin typeface="Times New Roman" pitchFamily="18" charset="0"/>
              </a:rPr>
              <a:t>Интенсивная тренировка</a:t>
            </a:r>
            <a:endParaRPr lang="es-ES" altLang="es-ES" sz="2000" u="none">
              <a:latin typeface="Times New Roman" pitchFamily="18" charset="0"/>
            </a:endParaRPr>
          </a:p>
        </p:txBody>
      </p:sp>
      <p:sp>
        <p:nvSpPr>
          <p:cNvPr id="78860" name="AutoShape 22"/>
          <p:cNvSpPr>
            <a:spLocks noChangeArrowheads="1"/>
          </p:cNvSpPr>
          <p:nvPr/>
        </p:nvSpPr>
        <p:spPr bwMode="auto">
          <a:xfrm>
            <a:off x="930275" y="2190750"/>
            <a:ext cx="685800" cy="247650"/>
          </a:xfrm>
          <a:prstGeom prst="rightArrow">
            <a:avLst>
              <a:gd name="adj1" fmla="val 50000"/>
              <a:gd name="adj2" fmla="val 138474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endParaRPr lang="es-ES" altLang="es-ES"/>
          </a:p>
        </p:txBody>
      </p:sp>
      <p:sp>
        <p:nvSpPr>
          <p:cNvPr id="78861" name="Rectangle 23"/>
          <p:cNvSpPr>
            <a:spLocks noChangeArrowheads="1"/>
          </p:cNvSpPr>
          <p:nvPr/>
        </p:nvSpPr>
        <p:spPr bwMode="auto">
          <a:xfrm>
            <a:off x="1677988" y="2085975"/>
            <a:ext cx="2487612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</a:pPr>
            <a:r>
              <a:rPr lang="ru-RU" altLang="es-ES" sz="2400" u="none">
                <a:latin typeface="Times New Roman" pitchFamily="18" charset="0"/>
              </a:rPr>
              <a:t>Восстановление </a:t>
            </a:r>
            <a:endParaRPr lang="es-ES" altLang="es-ES" sz="2400" u="none">
              <a:latin typeface="Times New Roman" pitchFamily="18" charset="0"/>
            </a:endParaRPr>
          </a:p>
        </p:txBody>
      </p:sp>
      <p:sp>
        <p:nvSpPr>
          <p:cNvPr id="78862" name="AutoShape 24"/>
          <p:cNvSpPr>
            <a:spLocks noChangeArrowheads="1"/>
          </p:cNvSpPr>
          <p:nvPr/>
        </p:nvSpPr>
        <p:spPr bwMode="auto">
          <a:xfrm>
            <a:off x="930275" y="2622550"/>
            <a:ext cx="685800" cy="247650"/>
          </a:xfrm>
          <a:prstGeom prst="rightArrow">
            <a:avLst>
              <a:gd name="adj1" fmla="val 50000"/>
              <a:gd name="adj2" fmla="val 138474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endParaRPr lang="es-ES" altLang="es-ES"/>
          </a:p>
        </p:txBody>
      </p:sp>
      <p:sp>
        <p:nvSpPr>
          <p:cNvPr id="78863" name="Rectangle 25"/>
          <p:cNvSpPr>
            <a:spLocks noChangeArrowheads="1"/>
          </p:cNvSpPr>
          <p:nvPr/>
        </p:nvSpPr>
        <p:spPr bwMode="auto">
          <a:xfrm>
            <a:off x="1677988" y="2517775"/>
            <a:ext cx="4291012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</a:pPr>
            <a:r>
              <a:rPr lang="ru-RU" altLang="es-ES" sz="2400" u="none">
                <a:latin typeface="Times New Roman" pitchFamily="18" charset="0"/>
              </a:rPr>
              <a:t>Подведение к соревнованию</a:t>
            </a:r>
            <a:endParaRPr lang="es-ES" altLang="es-ES" sz="2400" u="none">
              <a:latin typeface="Times New Roman" pitchFamily="18" charset="0"/>
            </a:endParaRPr>
          </a:p>
        </p:txBody>
      </p:sp>
      <p:sp>
        <p:nvSpPr>
          <p:cNvPr id="78864" name="AutoShape 26"/>
          <p:cNvSpPr>
            <a:spLocks noChangeArrowheads="1"/>
          </p:cNvSpPr>
          <p:nvPr/>
        </p:nvSpPr>
        <p:spPr bwMode="auto">
          <a:xfrm>
            <a:off x="5249863" y="1325563"/>
            <a:ext cx="685800" cy="247650"/>
          </a:xfrm>
          <a:prstGeom prst="rightArrow">
            <a:avLst>
              <a:gd name="adj1" fmla="val 50000"/>
              <a:gd name="adj2" fmla="val 138474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endParaRPr lang="es-ES" altLang="es-ES"/>
          </a:p>
        </p:txBody>
      </p:sp>
      <p:sp>
        <p:nvSpPr>
          <p:cNvPr id="78865" name="Rectangle 27"/>
          <p:cNvSpPr>
            <a:spLocks noChangeArrowheads="1"/>
          </p:cNvSpPr>
          <p:nvPr/>
        </p:nvSpPr>
        <p:spPr bwMode="auto">
          <a:xfrm>
            <a:off x="5997575" y="1220788"/>
            <a:ext cx="2682875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</a:pPr>
            <a:r>
              <a:rPr lang="ru-RU" altLang="es-ES" sz="2400" u="none">
                <a:latin typeface="Times New Roman" pitchFamily="18" charset="0"/>
              </a:rPr>
              <a:t>Поездки за рубеж</a:t>
            </a:r>
            <a:endParaRPr lang="es-ES" altLang="es-ES" sz="2400" u="none">
              <a:latin typeface="Times New Roman" pitchFamily="18" charset="0"/>
            </a:endParaRPr>
          </a:p>
        </p:txBody>
      </p:sp>
      <p:sp>
        <p:nvSpPr>
          <p:cNvPr id="78866" name="AutoShape 28"/>
          <p:cNvSpPr>
            <a:spLocks noChangeArrowheads="1"/>
          </p:cNvSpPr>
          <p:nvPr/>
        </p:nvSpPr>
        <p:spPr bwMode="auto">
          <a:xfrm>
            <a:off x="5249863" y="1757363"/>
            <a:ext cx="685800" cy="247650"/>
          </a:xfrm>
          <a:prstGeom prst="rightArrow">
            <a:avLst>
              <a:gd name="adj1" fmla="val 50000"/>
              <a:gd name="adj2" fmla="val 138474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endParaRPr lang="es-ES" altLang="es-ES"/>
          </a:p>
        </p:txBody>
      </p:sp>
      <p:sp>
        <p:nvSpPr>
          <p:cNvPr id="78867" name="Rectangle 29"/>
          <p:cNvSpPr>
            <a:spLocks noChangeArrowheads="1"/>
          </p:cNvSpPr>
          <p:nvPr/>
        </p:nvSpPr>
        <p:spPr bwMode="auto">
          <a:xfrm>
            <a:off x="5997575" y="1652588"/>
            <a:ext cx="3754438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</a:pPr>
            <a:r>
              <a:rPr lang="ru-RU" altLang="es-ES" sz="2400" u="none">
                <a:latin typeface="Times New Roman" pitchFamily="18" charset="0"/>
              </a:rPr>
              <a:t>Эргогенические добавки</a:t>
            </a:r>
            <a:endParaRPr lang="es-ES" altLang="es-ES" sz="2400" u="none">
              <a:latin typeface="Times New Roman" pitchFamily="18" charset="0"/>
            </a:endParaRPr>
          </a:p>
        </p:txBody>
      </p:sp>
      <p:sp>
        <p:nvSpPr>
          <p:cNvPr id="78868" name="AutoShape 30"/>
          <p:cNvSpPr>
            <a:spLocks noChangeArrowheads="1"/>
          </p:cNvSpPr>
          <p:nvPr/>
        </p:nvSpPr>
        <p:spPr bwMode="auto">
          <a:xfrm>
            <a:off x="5249863" y="2190750"/>
            <a:ext cx="685800" cy="247650"/>
          </a:xfrm>
          <a:prstGeom prst="rightArrow">
            <a:avLst>
              <a:gd name="adj1" fmla="val 50000"/>
              <a:gd name="adj2" fmla="val 138474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endParaRPr lang="es-ES" altLang="es-ES"/>
          </a:p>
        </p:txBody>
      </p:sp>
      <p:sp>
        <p:nvSpPr>
          <p:cNvPr id="78869" name="Rectangle 31"/>
          <p:cNvSpPr>
            <a:spLocks noChangeArrowheads="1"/>
          </p:cNvSpPr>
          <p:nvPr/>
        </p:nvSpPr>
        <p:spPr bwMode="auto">
          <a:xfrm>
            <a:off x="5997575" y="2085975"/>
            <a:ext cx="333375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</a:pPr>
            <a:r>
              <a:rPr lang="ru-RU" altLang="es-ES" sz="2400" u="none">
                <a:latin typeface="Times New Roman" pitchFamily="18" charset="0"/>
              </a:rPr>
              <a:t>Олимпийская деревня</a:t>
            </a:r>
            <a:endParaRPr lang="es-ES" altLang="es-ES" sz="2400" u="none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52388"/>
            <a:ext cx="10645775" cy="1335088"/>
          </a:xfrm>
          <a:noFill/>
        </p:spPr>
        <p:txBody>
          <a:bodyPr lIns="90488" tIns="44450" rIns="90488" bIns="44450"/>
          <a:lstStyle/>
          <a:p>
            <a:pPr defTabSz="914400"/>
            <a:r>
              <a:rPr lang="es-ES_tradnl" altLang="es-ES" sz="3600" smtClean="0">
                <a:solidFill>
                  <a:srgbClr val="FFFFFF"/>
                </a:solidFill>
                <a:latin typeface="Times New Roman" pitchFamily="18" charset="0"/>
              </a:rPr>
              <a:t>“</a:t>
            </a:r>
            <a:r>
              <a:rPr lang="ru-RU" altLang="es-ES" sz="3600" smtClean="0">
                <a:solidFill>
                  <a:srgbClr val="FFFFFF"/>
                </a:solidFill>
                <a:latin typeface="Times New Roman" pitchFamily="18" charset="0"/>
              </a:rPr>
              <a:t>Общайтесь</a:t>
            </a:r>
            <a:r>
              <a:rPr lang="es-ES_tradnl" altLang="es-ES" sz="3600" smtClean="0">
                <a:solidFill>
                  <a:srgbClr val="FFFFFF"/>
                </a:solidFill>
                <a:latin typeface="Times New Roman" pitchFamily="18" charset="0"/>
              </a:rPr>
              <a:t>” (</a:t>
            </a:r>
            <a:r>
              <a:rPr lang="ru-RU" altLang="es-ES" sz="3600" smtClean="0">
                <a:solidFill>
                  <a:srgbClr val="FFFFFF"/>
                </a:solidFill>
                <a:latin typeface="Times New Roman" pitchFamily="18" charset="0"/>
              </a:rPr>
              <a:t>то есть, будьте доступны дл спортсменов и тренеров</a:t>
            </a:r>
            <a:r>
              <a:rPr lang="es-ES_tradnl" altLang="es-ES" sz="3600" smtClean="0">
                <a:solidFill>
                  <a:srgbClr val="FFFFFF"/>
                </a:solidFill>
                <a:latin typeface="Times New Roman" pitchFamily="18" charset="0"/>
              </a:rPr>
              <a:t>)</a:t>
            </a:r>
          </a:p>
        </p:txBody>
      </p:sp>
      <p:pic>
        <p:nvPicPr>
          <p:cNvPr id="3" name="Picture 7" descr="P720036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00" y="1171575"/>
            <a:ext cx="4429125" cy="59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IMG00366-20110425-11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927225"/>
            <a:ext cx="5618163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9578975" cy="1104900"/>
          </a:xfrm>
          <a:noFill/>
        </p:spPr>
        <p:txBody>
          <a:bodyPr lIns="90488" tIns="44450" rIns="90488" bIns="44450"/>
          <a:lstStyle/>
          <a:p>
            <a:pPr defTabSz="914400"/>
            <a:r>
              <a:rPr lang="ru-RU" altLang="es-ES" sz="3600" smtClean="0">
                <a:solidFill>
                  <a:srgbClr val="FFFFFF"/>
                </a:solidFill>
                <a:latin typeface="Times New Roman" pitchFamily="18" charset="0"/>
              </a:rPr>
              <a:t>Мы не можем все планировать</a:t>
            </a:r>
            <a:r>
              <a:rPr lang="es-ES_tradnl" altLang="es-ES" sz="3600" smtClean="0">
                <a:solidFill>
                  <a:srgbClr val="FFFFFF"/>
                </a:solidFill>
                <a:latin typeface="Times New Roman" pitchFamily="18" charset="0"/>
              </a:rPr>
              <a:t>!</a:t>
            </a:r>
          </a:p>
        </p:txBody>
      </p:sp>
      <p:pic>
        <p:nvPicPr>
          <p:cNvPr id="3" name="Picture 3" descr="Olympics+Day+10+Triathlon+lGwDpecy2KZ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23925"/>
            <a:ext cx="8229600" cy="614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9578975" cy="1104900"/>
          </a:xfrm>
          <a:noFill/>
        </p:spPr>
        <p:txBody>
          <a:bodyPr lIns="90488" tIns="44450" rIns="90488" bIns="44450"/>
          <a:lstStyle/>
          <a:p>
            <a:pPr defTabSz="914400"/>
            <a:r>
              <a:rPr lang="ru-RU" altLang="es-ES" sz="3600" smtClean="0">
                <a:solidFill>
                  <a:srgbClr val="FFFFFF"/>
                </a:solidFill>
                <a:latin typeface="Times New Roman" pitchFamily="18" charset="0"/>
              </a:rPr>
              <a:t>Но очень часто тяжелая работа приносит вознаграждение</a:t>
            </a:r>
            <a:r>
              <a:rPr lang="es-ES_tradnl" altLang="es-ES" sz="3600" smtClean="0">
                <a:solidFill>
                  <a:srgbClr val="FFFFFF"/>
                </a:solidFill>
                <a:latin typeface="Times New Roman" pitchFamily="18" charset="0"/>
              </a:rPr>
              <a:t>…</a:t>
            </a:r>
          </a:p>
        </p:txBody>
      </p:sp>
      <p:pic>
        <p:nvPicPr>
          <p:cNvPr id="3" name="Picture 3" descr="DA3_059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5" y="882650"/>
            <a:ext cx="4119563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Mireia_Belmonte_2012_tusgsal1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325" y="882650"/>
            <a:ext cx="4124325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42863" y="179388"/>
            <a:ext cx="10548937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6038" rIns="90488" bIns="46038" anchor="ctr"/>
          <a:lstStyle>
            <a:lvl1pPr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447675" indent="-23495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893763" indent="-236538" defTabSz="849313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343025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1790700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2479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7051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1623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6195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AU" altLang="es-ES" sz="4000" u="none">
                <a:solidFill>
                  <a:srgbClr val="FFFFFF"/>
                </a:solidFill>
                <a:latin typeface="Times New Roman" pitchFamily="18" charset="0"/>
              </a:rPr>
              <a:t>ESKERRIK ASKO!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AU" altLang="es-ES" sz="4000" u="none">
                <a:solidFill>
                  <a:srgbClr val="FFFFFF"/>
                </a:solidFill>
                <a:latin typeface="Times New Roman" pitchFamily="18" charset="0"/>
              </a:rPr>
              <a:t>(“</a:t>
            </a:r>
            <a:r>
              <a:rPr lang="ru-RU" altLang="es-ES" sz="4000" u="none">
                <a:solidFill>
                  <a:srgbClr val="FFFFFF"/>
                </a:solidFill>
                <a:latin typeface="Times New Roman" pitchFamily="18" charset="0"/>
              </a:rPr>
              <a:t>Большое спасибо</a:t>
            </a:r>
            <a:r>
              <a:rPr lang="en-AU" altLang="es-ES" sz="4000" u="none">
                <a:solidFill>
                  <a:srgbClr val="FFFFFF"/>
                </a:solidFill>
                <a:latin typeface="Times New Roman" pitchFamily="18" charset="0"/>
              </a:rPr>
              <a:t>!” </a:t>
            </a:r>
            <a:r>
              <a:rPr lang="ru-RU" altLang="es-ES" sz="4000" u="none">
                <a:solidFill>
                  <a:srgbClr val="FFFFFF"/>
                </a:solidFill>
                <a:latin typeface="Times New Roman" pitchFamily="18" charset="0"/>
              </a:rPr>
              <a:t>на языке Басков</a:t>
            </a:r>
            <a:r>
              <a:rPr lang="en-AU" altLang="es-ES" sz="4000" u="none">
                <a:solidFill>
                  <a:srgbClr val="FFFFFF"/>
                </a:solidFill>
                <a:latin typeface="Times New Roman" pitchFamily="18" charset="0"/>
              </a:rPr>
              <a:t>)</a:t>
            </a:r>
          </a:p>
        </p:txBody>
      </p:sp>
      <p:pic>
        <p:nvPicPr>
          <p:cNvPr id="3" name="Picture 3" descr="IMG_006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75" y="1447800"/>
            <a:ext cx="74168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Iñigo Mujika blancoazu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3763963"/>
            <a:ext cx="3079750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63500"/>
            <a:ext cx="10340975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6038" rIns="90488" bIns="46038" anchor="ctr"/>
          <a:lstStyle>
            <a:lvl1pPr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447675" indent="-23495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893763" indent="-236538" defTabSz="849313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343025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1790700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2479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7051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1623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6195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3600" u="none">
                <a:solidFill>
                  <a:srgbClr val="FFFFFF"/>
                </a:solidFill>
                <a:latin typeface="Times New Roman" pitchFamily="18" charset="0"/>
              </a:rPr>
              <a:t>Традиционная периодизация</a:t>
            </a:r>
            <a:endParaRPr lang="es-ES" altLang="es-ES" sz="36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1395413" y="5318125"/>
            <a:ext cx="8077200" cy="533400"/>
          </a:xfrm>
          <a:prstGeom prst="rect">
            <a:avLst/>
          </a:prstGeom>
          <a:noFill/>
          <a:ln w="9525">
            <a:solidFill>
              <a:srgbClr val="FAFD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endParaRPr lang="es-ES" altLang="es-E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1395413" y="4784725"/>
            <a:ext cx="8077200" cy="5334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endParaRPr lang="es-ES" altLang="es-E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1349375" y="4267200"/>
            <a:ext cx="8077200" cy="5334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endParaRPr lang="es-ES" altLang="es-E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1516063" y="4327525"/>
            <a:ext cx="27463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800" u="none">
                <a:solidFill>
                  <a:srgbClr val="FE9B03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es-ES" altLang="es-ES" sz="1800" u="none">
              <a:solidFill>
                <a:srgbClr val="FE9B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2100263" y="4327525"/>
            <a:ext cx="36353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800" u="none">
                <a:solidFill>
                  <a:srgbClr val="FE9B03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endParaRPr lang="es-ES" altLang="es-ES" sz="1800" u="none">
              <a:solidFill>
                <a:srgbClr val="FE9B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2741613" y="4327525"/>
            <a:ext cx="4540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800" u="none">
                <a:solidFill>
                  <a:srgbClr val="FE9B03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endParaRPr lang="es-ES" altLang="es-ES" sz="1800" u="none">
              <a:solidFill>
                <a:srgbClr val="FE9B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3433763" y="4327525"/>
            <a:ext cx="4413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800" u="none">
                <a:solidFill>
                  <a:srgbClr val="FE9B03"/>
                </a:solidFill>
                <a:latin typeface="Times New Roman" pitchFamily="18" charset="0"/>
                <a:cs typeface="Times New Roman" pitchFamily="18" charset="0"/>
              </a:rPr>
              <a:t>IV</a:t>
            </a:r>
            <a:endParaRPr lang="es-ES" altLang="es-ES" sz="1800" u="none">
              <a:solidFill>
                <a:srgbClr val="FE9B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4164013" y="4327525"/>
            <a:ext cx="35083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800" u="none">
                <a:solidFill>
                  <a:srgbClr val="FE9B03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endParaRPr lang="es-ES" altLang="es-ES" sz="1800" u="none">
              <a:solidFill>
                <a:srgbClr val="FE9B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4805363" y="4327525"/>
            <a:ext cx="4413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800" u="none">
                <a:solidFill>
                  <a:srgbClr val="FE9B03"/>
                </a:solidFill>
                <a:latin typeface="Times New Roman" pitchFamily="18" charset="0"/>
                <a:cs typeface="Times New Roman" pitchFamily="18" charset="0"/>
              </a:rPr>
              <a:t>VI</a:t>
            </a:r>
            <a:endParaRPr lang="es-ES" altLang="es-ES" sz="1800" u="none">
              <a:solidFill>
                <a:srgbClr val="FE9B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6" name="Rectangle 12"/>
          <p:cNvSpPr>
            <a:spLocks noChangeArrowheads="1"/>
          </p:cNvSpPr>
          <p:nvPr/>
        </p:nvSpPr>
        <p:spPr bwMode="auto">
          <a:xfrm>
            <a:off x="5446713" y="4327525"/>
            <a:ext cx="5302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800" u="none">
                <a:solidFill>
                  <a:srgbClr val="FE9B03"/>
                </a:solidFill>
                <a:latin typeface="Times New Roman" pitchFamily="18" charset="0"/>
                <a:cs typeface="Times New Roman" pitchFamily="18" charset="0"/>
              </a:rPr>
              <a:t>VII</a:t>
            </a:r>
            <a:endParaRPr lang="es-ES" altLang="es-ES" sz="1800" u="none">
              <a:solidFill>
                <a:srgbClr val="FE9B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7" name="Rectangle 13"/>
          <p:cNvSpPr>
            <a:spLocks noChangeArrowheads="1"/>
          </p:cNvSpPr>
          <p:nvPr/>
        </p:nvSpPr>
        <p:spPr bwMode="auto">
          <a:xfrm>
            <a:off x="6088063" y="4327525"/>
            <a:ext cx="620712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800" u="none">
                <a:solidFill>
                  <a:srgbClr val="FE9B03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  <a:endParaRPr lang="es-ES" altLang="es-ES" sz="1800" u="none">
              <a:solidFill>
                <a:srgbClr val="FE9B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8" name="Rectangle 14"/>
          <p:cNvSpPr>
            <a:spLocks noChangeArrowheads="1"/>
          </p:cNvSpPr>
          <p:nvPr/>
        </p:nvSpPr>
        <p:spPr bwMode="auto">
          <a:xfrm>
            <a:off x="6862763" y="4327525"/>
            <a:ext cx="4413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800" u="none">
                <a:solidFill>
                  <a:srgbClr val="FE9B03"/>
                </a:solidFill>
                <a:latin typeface="Times New Roman" pitchFamily="18" charset="0"/>
                <a:cs typeface="Times New Roman" pitchFamily="18" charset="0"/>
              </a:rPr>
              <a:t>IX</a:t>
            </a:r>
            <a:endParaRPr lang="es-ES" altLang="es-ES" sz="1800" u="none">
              <a:solidFill>
                <a:srgbClr val="FE9B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9" name="Rectangle 15"/>
          <p:cNvSpPr>
            <a:spLocks noChangeArrowheads="1"/>
          </p:cNvSpPr>
          <p:nvPr/>
        </p:nvSpPr>
        <p:spPr bwMode="auto">
          <a:xfrm>
            <a:off x="7573963" y="4327525"/>
            <a:ext cx="35083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800" u="none">
                <a:solidFill>
                  <a:srgbClr val="FE9B03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s-ES" altLang="es-ES" sz="1800" u="none">
              <a:solidFill>
                <a:srgbClr val="FE9B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80" name="Rectangle 16"/>
          <p:cNvSpPr>
            <a:spLocks noChangeArrowheads="1"/>
          </p:cNvSpPr>
          <p:nvPr/>
        </p:nvSpPr>
        <p:spPr bwMode="auto">
          <a:xfrm>
            <a:off x="8234363" y="4327525"/>
            <a:ext cx="4413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800" u="none">
                <a:solidFill>
                  <a:srgbClr val="FE9B03"/>
                </a:solidFill>
                <a:latin typeface="Times New Roman" pitchFamily="18" charset="0"/>
                <a:cs typeface="Times New Roman" pitchFamily="18" charset="0"/>
              </a:rPr>
              <a:t>XI</a:t>
            </a:r>
            <a:endParaRPr lang="es-ES" altLang="es-ES" sz="1800" u="none">
              <a:solidFill>
                <a:srgbClr val="FE9B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81" name="Rectangle 17"/>
          <p:cNvSpPr>
            <a:spLocks noChangeArrowheads="1"/>
          </p:cNvSpPr>
          <p:nvPr/>
        </p:nvSpPr>
        <p:spPr bwMode="auto">
          <a:xfrm>
            <a:off x="8799513" y="4327525"/>
            <a:ext cx="5302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GB" altLang="es-ES" sz="1800" u="none">
                <a:solidFill>
                  <a:srgbClr val="FE9B03"/>
                </a:solidFill>
                <a:latin typeface="Times New Roman" pitchFamily="18" charset="0"/>
                <a:cs typeface="Times New Roman" pitchFamily="18" charset="0"/>
              </a:rPr>
              <a:t>XII</a:t>
            </a:r>
            <a:endParaRPr lang="es-ES" altLang="es-ES" sz="1800" u="none">
              <a:solidFill>
                <a:srgbClr val="FE9B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82" name="Rectangle 18"/>
          <p:cNvSpPr>
            <a:spLocks noChangeArrowheads="1"/>
          </p:cNvSpPr>
          <p:nvPr/>
        </p:nvSpPr>
        <p:spPr bwMode="auto">
          <a:xfrm>
            <a:off x="1395413" y="5318125"/>
            <a:ext cx="4038600" cy="5334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endParaRPr lang="es-ES" altLang="es-E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83" name="Rectangle 19"/>
          <p:cNvSpPr>
            <a:spLocks noChangeArrowheads="1"/>
          </p:cNvSpPr>
          <p:nvPr/>
        </p:nvSpPr>
        <p:spPr bwMode="auto">
          <a:xfrm>
            <a:off x="5434013" y="5318125"/>
            <a:ext cx="2743200" cy="5334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endParaRPr lang="es-ES" altLang="es-E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84" name="Rectangle 20"/>
          <p:cNvSpPr>
            <a:spLocks noChangeArrowheads="1"/>
          </p:cNvSpPr>
          <p:nvPr/>
        </p:nvSpPr>
        <p:spPr bwMode="auto">
          <a:xfrm>
            <a:off x="8177213" y="5318125"/>
            <a:ext cx="1295400" cy="5334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endParaRPr lang="es-ES" altLang="es-E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85" name="Rectangle 21"/>
          <p:cNvSpPr>
            <a:spLocks noChangeArrowheads="1"/>
          </p:cNvSpPr>
          <p:nvPr/>
        </p:nvSpPr>
        <p:spPr bwMode="auto">
          <a:xfrm>
            <a:off x="8177213" y="4784725"/>
            <a:ext cx="1295400" cy="5334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endParaRPr lang="es-ES" altLang="es-E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86" name="Rectangle 22"/>
          <p:cNvSpPr>
            <a:spLocks noChangeArrowheads="1"/>
          </p:cNvSpPr>
          <p:nvPr/>
        </p:nvSpPr>
        <p:spPr bwMode="auto">
          <a:xfrm>
            <a:off x="6500813" y="4784725"/>
            <a:ext cx="1676400" cy="5334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endParaRPr lang="es-ES" altLang="es-E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87" name="Rectangle 23"/>
          <p:cNvSpPr>
            <a:spLocks noChangeArrowheads="1"/>
          </p:cNvSpPr>
          <p:nvPr/>
        </p:nvSpPr>
        <p:spPr bwMode="auto">
          <a:xfrm>
            <a:off x="5434013" y="4784725"/>
            <a:ext cx="1066800" cy="5334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endParaRPr lang="es-ES" altLang="es-E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88" name="Rectangle 24"/>
          <p:cNvSpPr>
            <a:spLocks noChangeArrowheads="1"/>
          </p:cNvSpPr>
          <p:nvPr/>
        </p:nvSpPr>
        <p:spPr bwMode="auto">
          <a:xfrm>
            <a:off x="3529013" y="4784725"/>
            <a:ext cx="1905000" cy="5334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endParaRPr lang="es-ES" altLang="es-E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89" name="Rectangle 25"/>
          <p:cNvSpPr>
            <a:spLocks noChangeArrowheads="1"/>
          </p:cNvSpPr>
          <p:nvPr/>
        </p:nvSpPr>
        <p:spPr bwMode="auto">
          <a:xfrm>
            <a:off x="2208213" y="5480050"/>
            <a:ext cx="30956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ru-RU" altLang="es-ES" sz="1400" u="none">
                <a:latin typeface="Times New Roman" pitchFamily="18" charset="0"/>
                <a:cs typeface="Times New Roman" pitchFamily="18" charset="0"/>
              </a:rPr>
              <a:t>ПОДГОТОВИТЕЛЬНЫЙ ПЕРИОД</a:t>
            </a:r>
            <a:endParaRPr lang="es-ES" altLang="es-ES" sz="1400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90" name="Rectangle 26"/>
          <p:cNvSpPr>
            <a:spLocks noChangeArrowheads="1"/>
          </p:cNvSpPr>
          <p:nvPr/>
        </p:nvSpPr>
        <p:spPr bwMode="auto">
          <a:xfrm>
            <a:off x="5711825" y="5480050"/>
            <a:ext cx="22510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ru-RU" altLang="es-ES" sz="1400" u="none">
                <a:latin typeface="Times New Roman" pitchFamily="18" charset="0"/>
                <a:cs typeface="Times New Roman" pitchFamily="18" charset="0"/>
              </a:rPr>
              <a:t>СОРЕВНОВАТЕЛЬНЫЙ</a:t>
            </a:r>
            <a:endParaRPr lang="es-ES" altLang="es-ES" sz="1400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91" name="Rectangle 27"/>
          <p:cNvSpPr>
            <a:spLocks noChangeArrowheads="1"/>
          </p:cNvSpPr>
          <p:nvPr/>
        </p:nvSpPr>
        <p:spPr bwMode="auto">
          <a:xfrm>
            <a:off x="8177213" y="5480050"/>
            <a:ext cx="150336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ru-RU" altLang="es-ES" sz="1400" u="none">
                <a:latin typeface="Times New Roman" pitchFamily="18" charset="0"/>
                <a:cs typeface="Times New Roman" pitchFamily="18" charset="0"/>
              </a:rPr>
              <a:t>ПЕРЕХОДНЫЙ</a:t>
            </a:r>
            <a:endParaRPr lang="es-ES" altLang="es-ES" sz="1400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92" name="Rectangle 28"/>
          <p:cNvSpPr>
            <a:spLocks noChangeArrowheads="1"/>
          </p:cNvSpPr>
          <p:nvPr/>
        </p:nvSpPr>
        <p:spPr bwMode="auto">
          <a:xfrm>
            <a:off x="1698625" y="4937125"/>
            <a:ext cx="152241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ru-RU" altLang="es-ES" sz="1200" u="none">
                <a:latin typeface="Times New Roman" pitchFamily="18" charset="0"/>
                <a:cs typeface="Times New Roman" pitchFamily="18" charset="0"/>
              </a:rPr>
              <a:t>Общая подготовка</a:t>
            </a:r>
            <a:endParaRPr lang="es-ES" altLang="es-ES" sz="1200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93" name="Rectangle 29"/>
          <p:cNvSpPr>
            <a:spLocks noChangeArrowheads="1"/>
          </p:cNvSpPr>
          <p:nvPr/>
        </p:nvSpPr>
        <p:spPr bwMode="auto">
          <a:xfrm>
            <a:off x="3808413" y="4937125"/>
            <a:ext cx="12954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ru-RU" altLang="es-ES" sz="1200" u="none">
                <a:latin typeface="Times New Roman" pitchFamily="18" charset="0"/>
                <a:cs typeface="Times New Roman" pitchFamily="18" charset="0"/>
              </a:rPr>
              <a:t>Специфическая</a:t>
            </a:r>
          </a:p>
          <a:p>
            <a:r>
              <a:rPr lang="ru-RU" altLang="es-ES" sz="1200" u="none">
                <a:latin typeface="Times New Roman" pitchFamily="18" charset="0"/>
                <a:cs typeface="Times New Roman" pitchFamily="18" charset="0"/>
              </a:rPr>
              <a:t> подготовка</a:t>
            </a:r>
            <a:endParaRPr lang="es-ES" altLang="es-ES" sz="1200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94" name="Rectangle 30"/>
          <p:cNvSpPr>
            <a:spLocks noChangeArrowheads="1"/>
          </p:cNvSpPr>
          <p:nvPr/>
        </p:nvSpPr>
        <p:spPr bwMode="auto">
          <a:xfrm>
            <a:off x="5456238" y="4937125"/>
            <a:ext cx="11493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ru-RU" altLang="es-ES" sz="1200" u="none">
                <a:latin typeface="Times New Roman" pitchFamily="18" charset="0"/>
                <a:cs typeface="Times New Roman" pitchFamily="18" charset="0"/>
              </a:rPr>
              <a:t>Предсорев</a:t>
            </a:r>
          </a:p>
          <a:p>
            <a:r>
              <a:rPr lang="ru-RU" altLang="es-ES" sz="1200" u="none">
                <a:latin typeface="Times New Roman" pitchFamily="18" charset="0"/>
                <a:cs typeface="Times New Roman" pitchFamily="18" charset="0"/>
              </a:rPr>
              <a:t>новательный</a:t>
            </a:r>
            <a:r>
              <a:rPr lang="en-GB" altLang="es-ES" sz="1200" u="none">
                <a:latin typeface="Times New Roman" pitchFamily="18" charset="0"/>
                <a:cs typeface="Times New Roman" pitchFamily="18" charset="0"/>
              </a:rPr>
              <a:t>.</a:t>
            </a:r>
            <a:endParaRPr lang="es-ES" altLang="es-ES" sz="1200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95" name="Rectangle 31"/>
          <p:cNvSpPr>
            <a:spLocks noChangeArrowheads="1"/>
          </p:cNvSpPr>
          <p:nvPr/>
        </p:nvSpPr>
        <p:spPr bwMode="auto">
          <a:xfrm>
            <a:off x="6523038" y="4937125"/>
            <a:ext cx="2081212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es-ES" sz="1050" u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СОРЕВНОВАТЕЛЬНЫЙ</a:t>
            </a:r>
            <a:endParaRPr lang="es-ES" altLang="es-ES" sz="1050" u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96" name="Rectangle 32"/>
          <p:cNvSpPr>
            <a:spLocks noChangeArrowheads="1"/>
          </p:cNvSpPr>
          <p:nvPr/>
        </p:nvSpPr>
        <p:spPr bwMode="auto">
          <a:xfrm>
            <a:off x="8262938" y="4937125"/>
            <a:ext cx="13176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ru-RU" altLang="es-ES" sz="1200" u="none">
                <a:latin typeface="Times New Roman" pitchFamily="18" charset="0"/>
                <a:cs typeface="Times New Roman" pitchFamily="18" charset="0"/>
              </a:rPr>
              <a:t>ПЕРЕХОДНЫЙ</a:t>
            </a:r>
            <a:endParaRPr lang="es-ES" altLang="es-ES" sz="1200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97" name="Line 33"/>
          <p:cNvSpPr>
            <a:spLocks noChangeShapeType="1"/>
          </p:cNvSpPr>
          <p:nvPr/>
        </p:nvSpPr>
        <p:spPr bwMode="auto">
          <a:xfrm flipV="1">
            <a:off x="1395413" y="2117725"/>
            <a:ext cx="0" cy="21336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98" name="Freeform 34"/>
          <p:cNvSpPr>
            <a:spLocks/>
          </p:cNvSpPr>
          <p:nvPr/>
        </p:nvSpPr>
        <p:spPr bwMode="auto">
          <a:xfrm>
            <a:off x="1395413" y="2117725"/>
            <a:ext cx="8045450" cy="1308100"/>
          </a:xfrm>
          <a:custGeom>
            <a:avLst/>
            <a:gdLst>
              <a:gd name="T0" fmla="*/ 2147483646 w 2810"/>
              <a:gd name="T1" fmla="*/ 2147483646 h 384"/>
              <a:gd name="T2" fmla="*/ 2147483646 w 2810"/>
              <a:gd name="T3" fmla="*/ 2147483646 h 384"/>
              <a:gd name="T4" fmla="*/ 2147483646 w 2810"/>
              <a:gd name="T5" fmla="*/ 2147483646 h 384"/>
              <a:gd name="T6" fmla="*/ 2147483646 w 2810"/>
              <a:gd name="T7" fmla="*/ 2147483646 h 384"/>
              <a:gd name="T8" fmla="*/ 2147483646 w 2810"/>
              <a:gd name="T9" fmla="*/ 2147483646 h 384"/>
              <a:gd name="T10" fmla="*/ 2147483646 w 2810"/>
              <a:gd name="T11" fmla="*/ 2147483646 h 384"/>
              <a:gd name="T12" fmla="*/ 2147483646 w 2810"/>
              <a:gd name="T13" fmla="*/ 2147483646 h 384"/>
              <a:gd name="T14" fmla="*/ 2147483646 w 2810"/>
              <a:gd name="T15" fmla="*/ 2147483646 h 384"/>
              <a:gd name="T16" fmla="*/ 2147483646 w 2810"/>
              <a:gd name="T17" fmla="*/ 2147483646 h 384"/>
              <a:gd name="T18" fmla="*/ 2147483646 w 2810"/>
              <a:gd name="T19" fmla="*/ 2147483646 h 384"/>
              <a:gd name="T20" fmla="*/ 2147483646 w 2810"/>
              <a:gd name="T21" fmla="*/ 2147483646 h 384"/>
              <a:gd name="T22" fmla="*/ 2147483646 w 2810"/>
              <a:gd name="T23" fmla="*/ 2147483646 h 384"/>
              <a:gd name="T24" fmla="*/ 2147483646 w 2810"/>
              <a:gd name="T25" fmla="*/ 2147483646 h 384"/>
              <a:gd name="T26" fmla="*/ 2147483646 w 2810"/>
              <a:gd name="T27" fmla="*/ 2147483646 h 384"/>
              <a:gd name="T28" fmla="*/ 2147483646 w 2810"/>
              <a:gd name="T29" fmla="*/ 2147483646 h 384"/>
              <a:gd name="T30" fmla="*/ 2147483646 w 2810"/>
              <a:gd name="T31" fmla="*/ 2147483646 h 384"/>
              <a:gd name="T32" fmla="*/ 2147483646 w 2810"/>
              <a:gd name="T33" fmla="*/ 2147483646 h 384"/>
              <a:gd name="T34" fmla="*/ 2147483646 w 2810"/>
              <a:gd name="T35" fmla="*/ 2147483646 h 384"/>
              <a:gd name="T36" fmla="*/ 2147483646 w 2810"/>
              <a:gd name="T37" fmla="*/ 2147483646 h 384"/>
              <a:gd name="T38" fmla="*/ 2147483646 w 2810"/>
              <a:gd name="T39" fmla="*/ 2147483646 h 384"/>
              <a:gd name="T40" fmla="*/ 2147483646 w 2810"/>
              <a:gd name="T41" fmla="*/ 2147483646 h 384"/>
              <a:gd name="T42" fmla="*/ 2147483646 w 2810"/>
              <a:gd name="T43" fmla="*/ 2147483646 h 384"/>
              <a:gd name="T44" fmla="*/ 2147483646 w 2810"/>
              <a:gd name="T45" fmla="*/ 2147483646 h 384"/>
              <a:gd name="T46" fmla="*/ 2147483646 w 2810"/>
              <a:gd name="T47" fmla="*/ 2147483646 h 384"/>
              <a:gd name="T48" fmla="*/ 2147483646 w 2810"/>
              <a:gd name="T49" fmla="*/ 2147483646 h 384"/>
              <a:gd name="T50" fmla="*/ 2147483646 w 2810"/>
              <a:gd name="T51" fmla="*/ 2147483646 h 384"/>
              <a:gd name="T52" fmla="*/ 2147483646 w 2810"/>
              <a:gd name="T53" fmla="*/ 2147483646 h 384"/>
              <a:gd name="T54" fmla="*/ 2147483646 w 2810"/>
              <a:gd name="T55" fmla="*/ 2147483646 h 384"/>
              <a:gd name="T56" fmla="*/ 2147483646 w 2810"/>
              <a:gd name="T57" fmla="*/ 2147483646 h 384"/>
              <a:gd name="T58" fmla="*/ 2147483646 w 2810"/>
              <a:gd name="T59" fmla="*/ 2147483646 h 384"/>
              <a:gd name="T60" fmla="*/ 2147483646 w 2810"/>
              <a:gd name="T61" fmla="*/ 2147483646 h 384"/>
              <a:gd name="T62" fmla="*/ 2147483646 w 2810"/>
              <a:gd name="T63" fmla="*/ 2147483646 h 384"/>
              <a:gd name="T64" fmla="*/ 2147483646 w 2810"/>
              <a:gd name="T65" fmla="*/ 2147483646 h 384"/>
              <a:gd name="T66" fmla="*/ 2147483646 w 2810"/>
              <a:gd name="T67" fmla="*/ 2147483646 h 384"/>
              <a:gd name="T68" fmla="*/ 2147483646 w 2810"/>
              <a:gd name="T69" fmla="*/ 2147483646 h 384"/>
              <a:gd name="T70" fmla="*/ 2147483646 w 2810"/>
              <a:gd name="T71" fmla="*/ 2147483646 h 384"/>
              <a:gd name="T72" fmla="*/ 2147483646 w 2810"/>
              <a:gd name="T73" fmla="*/ 2147483646 h 384"/>
              <a:gd name="T74" fmla="*/ 2147483646 w 2810"/>
              <a:gd name="T75" fmla="*/ 2147483646 h 384"/>
              <a:gd name="T76" fmla="*/ 2147483646 w 2810"/>
              <a:gd name="T77" fmla="*/ 2147483646 h 384"/>
              <a:gd name="T78" fmla="*/ 2147483646 w 2810"/>
              <a:gd name="T79" fmla="*/ 2147483646 h 384"/>
              <a:gd name="T80" fmla="*/ 2147483646 w 2810"/>
              <a:gd name="T81" fmla="*/ 2147483646 h 384"/>
              <a:gd name="T82" fmla="*/ 2147483646 w 2810"/>
              <a:gd name="T83" fmla="*/ 2147483646 h 384"/>
              <a:gd name="T84" fmla="*/ 2147483646 w 2810"/>
              <a:gd name="T85" fmla="*/ 2147483646 h 38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2810" h="384">
                <a:moveTo>
                  <a:pt x="0" y="306"/>
                </a:moveTo>
                <a:lnTo>
                  <a:pt x="4" y="304"/>
                </a:lnTo>
                <a:lnTo>
                  <a:pt x="13" y="302"/>
                </a:lnTo>
                <a:lnTo>
                  <a:pt x="26" y="298"/>
                </a:lnTo>
                <a:lnTo>
                  <a:pt x="43" y="292"/>
                </a:lnTo>
                <a:lnTo>
                  <a:pt x="65" y="286"/>
                </a:lnTo>
                <a:lnTo>
                  <a:pt x="91" y="278"/>
                </a:lnTo>
                <a:lnTo>
                  <a:pt x="121" y="268"/>
                </a:lnTo>
                <a:lnTo>
                  <a:pt x="152" y="259"/>
                </a:lnTo>
                <a:lnTo>
                  <a:pt x="178" y="250"/>
                </a:lnTo>
                <a:lnTo>
                  <a:pt x="200" y="244"/>
                </a:lnTo>
                <a:lnTo>
                  <a:pt x="218" y="238"/>
                </a:lnTo>
                <a:lnTo>
                  <a:pt x="231" y="234"/>
                </a:lnTo>
                <a:lnTo>
                  <a:pt x="239" y="231"/>
                </a:lnTo>
                <a:lnTo>
                  <a:pt x="244" y="230"/>
                </a:lnTo>
                <a:lnTo>
                  <a:pt x="248" y="227"/>
                </a:lnTo>
                <a:lnTo>
                  <a:pt x="257" y="222"/>
                </a:lnTo>
                <a:lnTo>
                  <a:pt x="270" y="214"/>
                </a:lnTo>
                <a:lnTo>
                  <a:pt x="287" y="203"/>
                </a:lnTo>
                <a:lnTo>
                  <a:pt x="309" y="189"/>
                </a:lnTo>
                <a:lnTo>
                  <a:pt x="336" y="173"/>
                </a:lnTo>
                <a:lnTo>
                  <a:pt x="366" y="154"/>
                </a:lnTo>
                <a:lnTo>
                  <a:pt x="396" y="135"/>
                </a:lnTo>
                <a:lnTo>
                  <a:pt x="422" y="118"/>
                </a:lnTo>
                <a:lnTo>
                  <a:pt x="444" y="105"/>
                </a:lnTo>
                <a:lnTo>
                  <a:pt x="461" y="94"/>
                </a:lnTo>
                <a:lnTo>
                  <a:pt x="474" y="86"/>
                </a:lnTo>
                <a:lnTo>
                  <a:pt x="483" y="80"/>
                </a:lnTo>
                <a:lnTo>
                  <a:pt x="487" y="77"/>
                </a:lnTo>
                <a:lnTo>
                  <a:pt x="494" y="76"/>
                </a:lnTo>
                <a:lnTo>
                  <a:pt x="507" y="73"/>
                </a:lnTo>
                <a:lnTo>
                  <a:pt x="526" y="69"/>
                </a:lnTo>
                <a:lnTo>
                  <a:pt x="552" y="63"/>
                </a:lnTo>
                <a:lnTo>
                  <a:pt x="586" y="56"/>
                </a:lnTo>
                <a:lnTo>
                  <a:pt x="625" y="48"/>
                </a:lnTo>
                <a:lnTo>
                  <a:pt x="672" y="39"/>
                </a:lnTo>
                <a:lnTo>
                  <a:pt x="717" y="29"/>
                </a:lnTo>
                <a:lnTo>
                  <a:pt x="756" y="21"/>
                </a:lnTo>
                <a:lnTo>
                  <a:pt x="789" y="14"/>
                </a:lnTo>
                <a:lnTo>
                  <a:pt x="815" y="9"/>
                </a:lnTo>
                <a:lnTo>
                  <a:pt x="835" y="4"/>
                </a:lnTo>
                <a:lnTo>
                  <a:pt x="848" y="2"/>
                </a:lnTo>
                <a:lnTo>
                  <a:pt x="855" y="0"/>
                </a:lnTo>
                <a:lnTo>
                  <a:pt x="861" y="2"/>
                </a:lnTo>
                <a:lnTo>
                  <a:pt x="874" y="4"/>
                </a:lnTo>
                <a:lnTo>
                  <a:pt x="894" y="8"/>
                </a:lnTo>
                <a:lnTo>
                  <a:pt x="920" y="14"/>
                </a:lnTo>
                <a:lnTo>
                  <a:pt x="953" y="20"/>
                </a:lnTo>
                <a:lnTo>
                  <a:pt x="992" y="28"/>
                </a:lnTo>
                <a:lnTo>
                  <a:pt x="1038" y="38"/>
                </a:lnTo>
                <a:lnTo>
                  <a:pt x="1083" y="48"/>
                </a:lnTo>
                <a:lnTo>
                  <a:pt x="1127" y="59"/>
                </a:lnTo>
                <a:lnTo>
                  <a:pt x="1169" y="71"/>
                </a:lnTo>
                <a:lnTo>
                  <a:pt x="1208" y="85"/>
                </a:lnTo>
                <a:lnTo>
                  <a:pt x="1245" y="100"/>
                </a:lnTo>
                <a:lnTo>
                  <a:pt x="1279" y="116"/>
                </a:lnTo>
                <a:lnTo>
                  <a:pt x="1313" y="134"/>
                </a:lnTo>
                <a:lnTo>
                  <a:pt x="1343" y="153"/>
                </a:lnTo>
                <a:lnTo>
                  <a:pt x="1374" y="172"/>
                </a:lnTo>
                <a:lnTo>
                  <a:pt x="1400" y="188"/>
                </a:lnTo>
                <a:lnTo>
                  <a:pt x="1421" y="202"/>
                </a:lnTo>
                <a:lnTo>
                  <a:pt x="1440" y="213"/>
                </a:lnTo>
                <a:lnTo>
                  <a:pt x="1453" y="222"/>
                </a:lnTo>
                <a:lnTo>
                  <a:pt x="1461" y="227"/>
                </a:lnTo>
                <a:lnTo>
                  <a:pt x="1466" y="230"/>
                </a:lnTo>
                <a:lnTo>
                  <a:pt x="1468" y="231"/>
                </a:lnTo>
                <a:lnTo>
                  <a:pt x="1472" y="234"/>
                </a:lnTo>
                <a:lnTo>
                  <a:pt x="1479" y="238"/>
                </a:lnTo>
                <a:lnTo>
                  <a:pt x="1487" y="244"/>
                </a:lnTo>
                <a:lnTo>
                  <a:pt x="1498" y="250"/>
                </a:lnTo>
                <a:lnTo>
                  <a:pt x="1511" y="258"/>
                </a:lnTo>
                <a:lnTo>
                  <a:pt x="1526" y="268"/>
                </a:lnTo>
                <a:lnTo>
                  <a:pt x="1542" y="277"/>
                </a:lnTo>
                <a:lnTo>
                  <a:pt x="1557" y="284"/>
                </a:lnTo>
                <a:lnTo>
                  <a:pt x="1572" y="288"/>
                </a:lnTo>
                <a:lnTo>
                  <a:pt x="1587" y="290"/>
                </a:lnTo>
                <a:lnTo>
                  <a:pt x="1602" y="288"/>
                </a:lnTo>
                <a:lnTo>
                  <a:pt x="1618" y="284"/>
                </a:lnTo>
                <a:lnTo>
                  <a:pt x="1634" y="278"/>
                </a:lnTo>
                <a:lnTo>
                  <a:pt x="1649" y="268"/>
                </a:lnTo>
                <a:lnTo>
                  <a:pt x="1664" y="259"/>
                </a:lnTo>
                <a:lnTo>
                  <a:pt x="1677" y="250"/>
                </a:lnTo>
                <a:lnTo>
                  <a:pt x="1688" y="244"/>
                </a:lnTo>
                <a:lnTo>
                  <a:pt x="1696" y="238"/>
                </a:lnTo>
                <a:lnTo>
                  <a:pt x="1703" y="234"/>
                </a:lnTo>
                <a:lnTo>
                  <a:pt x="1707" y="231"/>
                </a:lnTo>
                <a:lnTo>
                  <a:pt x="1709" y="230"/>
                </a:lnTo>
                <a:lnTo>
                  <a:pt x="1714" y="229"/>
                </a:lnTo>
                <a:lnTo>
                  <a:pt x="1722" y="226"/>
                </a:lnTo>
                <a:lnTo>
                  <a:pt x="1735" y="222"/>
                </a:lnTo>
                <a:lnTo>
                  <a:pt x="1753" y="216"/>
                </a:lnTo>
                <a:lnTo>
                  <a:pt x="1774" y="210"/>
                </a:lnTo>
                <a:lnTo>
                  <a:pt x="1802" y="201"/>
                </a:lnTo>
                <a:lnTo>
                  <a:pt x="1832" y="192"/>
                </a:lnTo>
                <a:lnTo>
                  <a:pt x="1862" y="182"/>
                </a:lnTo>
                <a:lnTo>
                  <a:pt x="1893" y="175"/>
                </a:lnTo>
                <a:lnTo>
                  <a:pt x="1923" y="171"/>
                </a:lnTo>
                <a:lnTo>
                  <a:pt x="1954" y="170"/>
                </a:lnTo>
                <a:lnTo>
                  <a:pt x="1985" y="171"/>
                </a:lnTo>
                <a:lnTo>
                  <a:pt x="2015" y="175"/>
                </a:lnTo>
                <a:lnTo>
                  <a:pt x="2045" y="182"/>
                </a:lnTo>
                <a:lnTo>
                  <a:pt x="2076" y="191"/>
                </a:lnTo>
                <a:lnTo>
                  <a:pt x="2106" y="201"/>
                </a:lnTo>
                <a:lnTo>
                  <a:pt x="2132" y="209"/>
                </a:lnTo>
                <a:lnTo>
                  <a:pt x="2154" y="216"/>
                </a:lnTo>
                <a:lnTo>
                  <a:pt x="2172" y="222"/>
                </a:lnTo>
                <a:lnTo>
                  <a:pt x="2184" y="226"/>
                </a:lnTo>
                <a:lnTo>
                  <a:pt x="2193" y="228"/>
                </a:lnTo>
                <a:lnTo>
                  <a:pt x="2197" y="230"/>
                </a:lnTo>
                <a:lnTo>
                  <a:pt x="2200" y="231"/>
                </a:lnTo>
                <a:lnTo>
                  <a:pt x="2205" y="234"/>
                </a:lnTo>
                <a:lnTo>
                  <a:pt x="2211" y="238"/>
                </a:lnTo>
                <a:lnTo>
                  <a:pt x="2220" y="244"/>
                </a:lnTo>
                <a:lnTo>
                  <a:pt x="2231" y="250"/>
                </a:lnTo>
                <a:lnTo>
                  <a:pt x="2244" y="258"/>
                </a:lnTo>
                <a:lnTo>
                  <a:pt x="2260" y="268"/>
                </a:lnTo>
                <a:lnTo>
                  <a:pt x="2275" y="277"/>
                </a:lnTo>
                <a:lnTo>
                  <a:pt x="2297" y="287"/>
                </a:lnTo>
                <a:lnTo>
                  <a:pt x="2325" y="296"/>
                </a:lnTo>
                <a:lnTo>
                  <a:pt x="2359" y="306"/>
                </a:lnTo>
                <a:lnTo>
                  <a:pt x="2401" y="316"/>
                </a:lnTo>
                <a:lnTo>
                  <a:pt x="2448" y="325"/>
                </a:lnTo>
                <a:lnTo>
                  <a:pt x="2504" y="335"/>
                </a:lnTo>
                <a:lnTo>
                  <a:pt x="2564" y="344"/>
                </a:lnTo>
                <a:lnTo>
                  <a:pt x="2626" y="354"/>
                </a:lnTo>
                <a:lnTo>
                  <a:pt x="2678" y="362"/>
                </a:lnTo>
                <a:lnTo>
                  <a:pt x="2721" y="369"/>
                </a:lnTo>
                <a:lnTo>
                  <a:pt x="2756" y="374"/>
                </a:lnTo>
                <a:lnTo>
                  <a:pt x="2783" y="378"/>
                </a:lnTo>
                <a:lnTo>
                  <a:pt x="2800" y="381"/>
                </a:lnTo>
                <a:lnTo>
                  <a:pt x="2809" y="383"/>
                </a:lnTo>
              </a:path>
            </a:pathLst>
          </a:custGeom>
          <a:noFill/>
          <a:ln w="28575" cap="rnd" cmpd="sng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99" name="Freeform 35"/>
          <p:cNvSpPr>
            <a:spLocks/>
          </p:cNvSpPr>
          <p:nvPr/>
        </p:nvSpPr>
        <p:spPr bwMode="auto">
          <a:xfrm>
            <a:off x="1395413" y="2117725"/>
            <a:ext cx="8077200" cy="1828800"/>
          </a:xfrm>
          <a:custGeom>
            <a:avLst/>
            <a:gdLst>
              <a:gd name="T0" fmla="*/ 2147483646 w 2820"/>
              <a:gd name="T1" fmla="*/ 2147483646 h 537"/>
              <a:gd name="T2" fmla="*/ 2147483646 w 2820"/>
              <a:gd name="T3" fmla="*/ 2147483646 h 537"/>
              <a:gd name="T4" fmla="*/ 2147483646 w 2820"/>
              <a:gd name="T5" fmla="*/ 2147483646 h 537"/>
              <a:gd name="T6" fmla="*/ 2147483646 w 2820"/>
              <a:gd name="T7" fmla="*/ 2147483646 h 537"/>
              <a:gd name="T8" fmla="*/ 2147483646 w 2820"/>
              <a:gd name="T9" fmla="*/ 2147483646 h 537"/>
              <a:gd name="T10" fmla="*/ 2147483646 w 2820"/>
              <a:gd name="T11" fmla="*/ 2147483646 h 537"/>
              <a:gd name="T12" fmla="*/ 2147483646 w 2820"/>
              <a:gd name="T13" fmla="*/ 2147483646 h 537"/>
              <a:gd name="T14" fmla="*/ 2147483646 w 2820"/>
              <a:gd name="T15" fmla="*/ 2147483646 h 537"/>
              <a:gd name="T16" fmla="*/ 2147483646 w 2820"/>
              <a:gd name="T17" fmla="*/ 2147483646 h 537"/>
              <a:gd name="T18" fmla="*/ 2147483646 w 2820"/>
              <a:gd name="T19" fmla="*/ 2147483646 h 537"/>
              <a:gd name="T20" fmla="*/ 2147483646 w 2820"/>
              <a:gd name="T21" fmla="*/ 2147483646 h 537"/>
              <a:gd name="T22" fmla="*/ 2147483646 w 2820"/>
              <a:gd name="T23" fmla="*/ 2147483646 h 537"/>
              <a:gd name="T24" fmla="*/ 2147483646 w 2820"/>
              <a:gd name="T25" fmla="*/ 2147483646 h 537"/>
              <a:gd name="T26" fmla="*/ 2147483646 w 2820"/>
              <a:gd name="T27" fmla="*/ 2147483646 h 537"/>
              <a:gd name="T28" fmla="*/ 2147483646 w 2820"/>
              <a:gd name="T29" fmla="*/ 2147483646 h 537"/>
              <a:gd name="T30" fmla="*/ 2147483646 w 2820"/>
              <a:gd name="T31" fmla="*/ 2147483646 h 537"/>
              <a:gd name="T32" fmla="*/ 2147483646 w 2820"/>
              <a:gd name="T33" fmla="*/ 2147483646 h 537"/>
              <a:gd name="T34" fmla="*/ 2147483646 w 2820"/>
              <a:gd name="T35" fmla="*/ 2147483646 h 537"/>
              <a:gd name="T36" fmla="*/ 2147483646 w 2820"/>
              <a:gd name="T37" fmla="*/ 0 h 537"/>
              <a:gd name="T38" fmla="*/ 2147483646 w 2820"/>
              <a:gd name="T39" fmla="*/ 2147483646 h 537"/>
              <a:gd name="T40" fmla="*/ 2147483646 w 2820"/>
              <a:gd name="T41" fmla="*/ 2147483646 h 537"/>
              <a:gd name="T42" fmla="*/ 2147483646 w 2820"/>
              <a:gd name="T43" fmla="*/ 2147483646 h 537"/>
              <a:gd name="T44" fmla="*/ 2147483646 w 2820"/>
              <a:gd name="T45" fmla="*/ 2147483646 h 537"/>
              <a:gd name="T46" fmla="*/ 2147483646 w 2820"/>
              <a:gd name="T47" fmla="*/ 2147483646 h 537"/>
              <a:gd name="T48" fmla="*/ 2147483646 w 2820"/>
              <a:gd name="T49" fmla="*/ 2147483646 h 537"/>
              <a:gd name="T50" fmla="*/ 2147483646 w 2820"/>
              <a:gd name="T51" fmla="*/ 2147483646 h 537"/>
              <a:gd name="T52" fmla="*/ 2147483646 w 2820"/>
              <a:gd name="T53" fmla="*/ 2147483646 h 537"/>
              <a:gd name="T54" fmla="*/ 2147483646 w 2820"/>
              <a:gd name="T55" fmla="*/ 2147483646 h 537"/>
              <a:gd name="T56" fmla="*/ 2147483646 w 2820"/>
              <a:gd name="T57" fmla="*/ 2147483646 h 537"/>
              <a:gd name="T58" fmla="*/ 2147483646 w 2820"/>
              <a:gd name="T59" fmla="*/ 2147483646 h 537"/>
              <a:gd name="T60" fmla="*/ 2147483646 w 2820"/>
              <a:gd name="T61" fmla="*/ 2147483646 h 537"/>
              <a:gd name="T62" fmla="*/ 2147483646 w 2820"/>
              <a:gd name="T63" fmla="*/ 2147483646 h 537"/>
              <a:gd name="T64" fmla="*/ 2147483646 w 2820"/>
              <a:gd name="T65" fmla="*/ 2147483646 h 537"/>
              <a:gd name="T66" fmla="*/ 2147483646 w 2820"/>
              <a:gd name="T67" fmla="*/ 2147483646 h 537"/>
              <a:gd name="T68" fmla="*/ 2147483646 w 2820"/>
              <a:gd name="T69" fmla="*/ 2147483646 h 537"/>
              <a:gd name="T70" fmla="*/ 2147483646 w 2820"/>
              <a:gd name="T71" fmla="*/ 2147483646 h 537"/>
              <a:gd name="T72" fmla="*/ 2147483646 w 2820"/>
              <a:gd name="T73" fmla="*/ 2147483646 h 537"/>
              <a:gd name="T74" fmla="*/ 2147483646 w 2820"/>
              <a:gd name="T75" fmla="*/ 2147483646 h 537"/>
              <a:gd name="T76" fmla="*/ 2147483646 w 2820"/>
              <a:gd name="T77" fmla="*/ 2147483646 h 537"/>
              <a:gd name="T78" fmla="*/ 2147483646 w 2820"/>
              <a:gd name="T79" fmla="*/ 2147483646 h 537"/>
              <a:gd name="T80" fmla="*/ 2147483646 w 2820"/>
              <a:gd name="T81" fmla="*/ 2147483646 h 537"/>
              <a:gd name="T82" fmla="*/ 2147483646 w 2820"/>
              <a:gd name="T83" fmla="*/ 2147483646 h 537"/>
              <a:gd name="T84" fmla="*/ 2147483646 w 2820"/>
              <a:gd name="T85" fmla="*/ 2147483646 h 537"/>
              <a:gd name="T86" fmla="*/ 2147483646 w 2820"/>
              <a:gd name="T87" fmla="*/ 2147483646 h 537"/>
              <a:gd name="T88" fmla="*/ 2147483646 w 2820"/>
              <a:gd name="T89" fmla="*/ 2147483646 h 537"/>
              <a:gd name="T90" fmla="*/ 2147483646 w 2820"/>
              <a:gd name="T91" fmla="*/ 2147483646 h 537"/>
              <a:gd name="T92" fmla="*/ 2147483646 w 2820"/>
              <a:gd name="T93" fmla="*/ 2147483646 h 53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2820" h="537">
                <a:moveTo>
                  <a:pt x="0" y="460"/>
                </a:moveTo>
                <a:lnTo>
                  <a:pt x="11" y="458"/>
                </a:lnTo>
                <a:lnTo>
                  <a:pt x="33" y="456"/>
                </a:lnTo>
                <a:lnTo>
                  <a:pt x="65" y="452"/>
                </a:lnTo>
                <a:lnTo>
                  <a:pt x="108" y="446"/>
                </a:lnTo>
                <a:lnTo>
                  <a:pt x="163" y="439"/>
                </a:lnTo>
                <a:lnTo>
                  <a:pt x="229" y="431"/>
                </a:lnTo>
                <a:lnTo>
                  <a:pt x="304" y="422"/>
                </a:lnTo>
                <a:lnTo>
                  <a:pt x="381" y="412"/>
                </a:lnTo>
                <a:lnTo>
                  <a:pt x="446" y="404"/>
                </a:lnTo>
                <a:lnTo>
                  <a:pt x="502" y="397"/>
                </a:lnTo>
                <a:lnTo>
                  <a:pt x="545" y="391"/>
                </a:lnTo>
                <a:lnTo>
                  <a:pt x="579" y="387"/>
                </a:lnTo>
                <a:lnTo>
                  <a:pt x="600" y="384"/>
                </a:lnTo>
                <a:lnTo>
                  <a:pt x="611" y="383"/>
                </a:lnTo>
                <a:lnTo>
                  <a:pt x="620" y="380"/>
                </a:lnTo>
                <a:lnTo>
                  <a:pt x="637" y="375"/>
                </a:lnTo>
                <a:lnTo>
                  <a:pt x="663" y="366"/>
                </a:lnTo>
                <a:lnTo>
                  <a:pt x="698" y="356"/>
                </a:lnTo>
                <a:lnTo>
                  <a:pt x="741" y="342"/>
                </a:lnTo>
                <a:lnTo>
                  <a:pt x="793" y="326"/>
                </a:lnTo>
                <a:lnTo>
                  <a:pt x="855" y="307"/>
                </a:lnTo>
                <a:lnTo>
                  <a:pt x="915" y="288"/>
                </a:lnTo>
                <a:lnTo>
                  <a:pt x="967" y="271"/>
                </a:lnTo>
                <a:lnTo>
                  <a:pt x="1012" y="258"/>
                </a:lnTo>
                <a:lnTo>
                  <a:pt x="1047" y="247"/>
                </a:lnTo>
                <a:lnTo>
                  <a:pt x="1073" y="238"/>
                </a:lnTo>
                <a:lnTo>
                  <a:pt x="1090" y="233"/>
                </a:lnTo>
                <a:lnTo>
                  <a:pt x="1099" y="230"/>
                </a:lnTo>
                <a:lnTo>
                  <a:pt x="1103" y="227"/>
                </a:lnTo>
                <a:lnTo>
                  <a:pt x="1112" y="222"/>
                </a:lnTo>
                <a:lnTo>
                  <a:pt x="1125" y="214"/>
                </a:lnTo>
                <a:lnTo>
                  <a:pt x="1142" y="203"/>
                </a:lnTo>
                <a:lnTo>
                  <a:pt x="1164" y="189"/>
                </a:lnTo>
                <a:lnTo>
                  <a:pt x="1191" y="173"/>
                </a:lnTo>
                <a:lnTo>
                  <a:pt x="1221" y="154"/>
                </a:lnTo>
                <a:lnTo>
                  <a:pt x="1251" y="135"/>
                </a:lnTo>
                <a:lnTo>
                  <a:pt x="1277" y="118"/>
                </a:lnTo>
                <a:lnTo>
                  <a:pt x="1299" y="105"/>
                </a:lnTo>
                <a:lnTo>
                  <a:pt x="1316" y="94"/>
                </a:lnTo>
                <a:lnTo>
                  <a:pt x="1329" y="86"/>
                </a:lnTo>
                <a:lnTo>
                  <a:pt x="1338" y="80"/>
                </a:lnTo>
                <a:lnTo>
                  <a:pt x="1342" y="77"/>
                </a:lnTo>
                <a:lnTo>
                  <a:pt x="1347" y="76"/>
                </a:lnTo>
                <a:lnTo>
                  <a:pt x="1356" y="73"/>
                </a:lnTo>
                <a:lnTo>
                  <a:pt x="1369" y="69"/>
                </a:lnTo>
                <a:lnTo>
                  <a:pt x="1387" y="63"/>
                </a:lnTo>
                <a:lnTo>
                  <a:pt x="1408" y="56"/>
                </a:lnTo>
                <a:lnTo>
                  <a:pt x="1434" y="48"/>
                </a:lnTo>
                <a:lnTo>
                  <a:pt x="1465" y="39"/>
                </a:lnTo>
                <a:lnTo>
                  <a:pt x="1496" y="29"/>
                </a:lnTo>
                <a:lnTo>
                  <a:pt x="1522" y="21"/>
                </a:lnTo>
                <a:lnTo>
                  <a:pt x="1544" y="14"/>
                </a:lnTo>
                <a:lnTo>
                  <a:pt x="1561" y="9"/>
                </a:lnTo>
                <a:lnTo>
                  <a:pt x="1574" y="4"/>
                </a:lnTo>
                <a:lnTo>
                  <a:pt x="1584" y="2"/>
                </a:lnTo>
                <a:lnTo>
                  <a:pt x="1588" y="0"/>
                </a:lnTo>
                <a:lnTo>
                  <a:pt x="1593" y="2"/>
                </a:lnTo>
                <a:lnTo>
                  <a:pt x="1601" y="4"/>
                </a:lnTo>
                <a:lnTo>
                  <a:pt x="1614" y="8"/>
                </a:lnTo>
                <a:lnTo>
                  <a:pt x="1632" y="14"/>
                </a:lnTo>
                <a:lnTo>
                  <a:pt x="1653" y="20"/>
                </a:lnTo>
                <a:lnTo>
                  <a:pt x="1679" y="28"/>
                </a:lnTo>
                <a:lnTo>
                  <a:pt x="1710" y="38"/>
                </a:lnTo>
                <a:lnTo>
                  <a:pt x="1740" y="48"/>
                </a:lnTo>
                <a:lnTo>
                  <a:pt x="1766" y="56"/>
                </a:lnTo>
                <a:lnTo>
                  <a:pt x="1788" y="63"/>
                </a:lnTo>
                <a:lnTo>
                  <a:pt x="1805" y="69"/>
                </a:lnTo>
                <a:lnTo>
                  <a:pt x="1819" y="73"/>
                </a:lnTo>
                <a:lnTo>
                  <a:pt x="1828" y="76"/>
                </a:lnTo>
                <a:lnTo>
                  <a:pt x="1832" y="77"/>
                </a:lnTo>
                <a:lnTo>
                  <a:pt x="1836" y="76"/>
                </a:lnTo>
                <a:lnTo>
                  <a:pt x="1845" y="73"/>
                </a:lnTo>
                <a:lnTo>
                  <a:pt x="1858" y="69"/>
                </a:lnTo>
                <a:lnTo>
                  <a:pt x="1875" y="63"/>
                </a:lnTo>
                <a:lnTo>
                  <a:pt x="1897" y="56"/>
                </a:lnTo>
                <a:lnTo>
                  <a:pt x="1923" y="48"/>
                </a:lnTo>
                <a:lnTo>
                  <a:pt x="1954" y="39"/>
                </a:lnTo>
                <a:lnTo>
                  <a:pt x="1985" y="29"/>
                </a:lnTo>
                <a:lnTo>
                  <a:pt x="2011" y="21"/>
                </a:lnTo>
                <a:lnTo>
                  <a:pt x="2032" y="14"/>
                </a:lnTo>
                <a:lnTo>
                  <a:pt x="2050" y="9"/>
                </a:lnTo>
                <a:lnTo>
                  <a:pt x="2063" y="4"/>
                </a:lnTo>
                <a:lnTo>
                  <a:pt x="2071" y="2"/>
                </a:lnTo>
                <a:lnTo>
                  <a:pt x="2076" y="0"/>
                </a:lnTo>
                <a:lnTo>
                  <a:pt x="2080" y="2"/>
                </a:lnTo>
                <a:lnTo>
                  <a:pt x="2089" y="4"/>
                </a:lnTo>
                <a:lnTo>
                  <a:pt x="2102" y="8"/>
                </a:lnTo>
                <a:lnTo>
                  <a:pt x="2119" y="14"/>
                </a:lnTo>
                <a:lnTo>
                  <a:pt x="2142" y="20"/>
                </a:lnTo>
                <a:lnTo>
                  <a:pt x="2168" y="28"/>
                </a:lnTo>
                <a:lnTo>
                  <a:pt x="2198" y="38"/>
                </a:lnTo>
                <a:lnTo>
                  <a:pt x="2229" y="48"/>
                </a:lnTo>
                <a:lnTo>
                  <a:pt x="2256" y="56"/>
                </a:lnTo>
                <a:lnTo>
                  <a:pt x="2277" y="63"/>
                </a:lnTo>
                <a:lnTo>
                  <a:pt x="2295" y="69"/>
                </a:lnTo>
                <a:lnTo>
                  <a:pt x="2308" y="73"/>
                </a:lnTo>
                <a:lnTo>
                  <a:pt x="2316" y="76"/>
                </a:lnTo>
                <a:lnTo>
                  <a:pt x="2321" y="77"/>
                </a:lnTo>
                <a:lnTo>
                  <a:pt x="2325" y="81"/>
                </a:lnTo>
                <a:lnTo>
                  <a:pt x="2334" y="89"/>
                </a:lnTo>
                <a:lnTo>
                  <a:pt x="2347" y="101"/>
                </a:lnTo>
                <a:lnTo>
                  <a:pt x="2364" y="118"/>
                </a:lnTo>
                <a:lnTo>
                  <a:pt x="2386" y="138"/>
                </a:lnTo>
                <a:lnTo>
                  <a:pt x="2412" y="162"/>
                </a:lnTo>
                <a:lnTo>
                  <a:pt x="2442" y="191"/>
                </a:lnTo>
                <a:lnTo>
                  <a:pt x="2473" y="220"/>
                </a:lnTo>
                <a:lnTo>
                  <a:pt x="2499" y="244"/>
                </a:lnTo>
                <a:lnTo>
                  <a:pt x="2521" y="264"/>
                </a:lnTo>
                <a:lnTo>
                  <a:pt x="2538" y="281"/>
                </a:lnTo>
                <a:lnTo>
                  <a:pt x="2552" y="293"/>
                </a:lnTo>
                <a:lnTo>
                  <a:pt x="2561" y="302"/>
                </a:lnTo>
                <a:lnTo>
                  <a:pt x="2565" y="306"/>
                </a:lnTo>
                <a:lnTo>
                  <a:pt x="2568" y="308"/>
                </a:lnTo>
                <a:lnTo>
                  <a:pt x="2572" y="314"/>
                </a:lnTo>
                <a:lnTo>
                  <a:pt x="2578" y="322"/>
                </a:lnTo>
                <a:lnTo>
                  <a:pt x="2586" y="333"/>
                </a:lnTo>
                <a:lnTo>
                  <a:pt x="2598" y="347"/>
                </a:lnTo>
                <a:lnTo>
                  <a:pt x="2611" y="363"/>
                </a:lnTo>
                <a:lnTo>
                  <a:pt x="2626" y="382"/>
                </a:lnTo>
                <a:lnTo>
                  <a:pt x="2641" y="402"/>
                </a:lnTo>
                <a:lnTo>
                  <a:pt x="2654" y="418"/>
                </a:lnTo>
                <a:lnTo>
                  <a:pt x="2665" y="432"/>
                </a:lnTo>
                <a:lnTo>
                  <a:pt x="2674" y="443"/>
                </a:lnTo>
                <a:lnTo>
                  <a:pt x="2680" y="451"/>
                </a:lnTo>
                <a:lnTo>
                  <a:pt x="2685" y="457"/>
                </a:lnTo>
                <a:lnTo>
                  <a:pt x="2687" y="460"/>
                </a:lnTo>
                <a:lnTo>
                  <a:pt x="2689" y="461"/>
                </a:lnTo>
                <a:lnTo>
                  <a:pt x="2694" y="464"/>
                </a:lnTo>
                <a:lnTo>
                  <a:pt x="2701" y="468"/>
                </a:lnTo>
                <a:lnTo>
                  <a:pt x="2711" y="473"/>
                </a:lnTo>
                <a:lnTo>
                  <a:pt x="2723" y="480"/>
                </a:lnTo>
                <a:lnTo>
                  <a:pt x="2737" y="488"/>
                </a:lnTo>
                <a:lnTo>
                  <a:pt x="2753" y="498"/>
                </a:lnTo>
                <a:lnTo>
                  <a:pt x="2769" y="507"/>
                </a:lnTo>
                <a:lnTo>
                  <a:pt x="2783" y="515"/>
                </a:lnTo>
                <a:lnTo>
                  <a:pt x="2795" y="522"/>
                </a:lnTo>
                <a:lnTo>
                  <a:pt x="2805" y="527"/>
                </a:lnTo>
                <a:lnTo>
                  <a:pt x="2811" y="531"/>
                </a:lnTo>
                <a:lnTo>
                  <a:pt x="2817" y="534"/>
                </a:lnTo>
                <a:lnTo>
                  <a:pt x="2819" y="536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300" name="Rectangle 36"/>
          <p:cNvSpPr>
            <a:spLocks noChangeArrowheads="1"/>
          </p:cNvSpPr>
          <p:nvPr/>
        </p:nvSpPr>
        <p:spPr bwMode="auto">
          <a:xfrm>
            <a:off x="1793875" y="2062163"/>
            <a:ext cx="8636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ru-RU" altLang="es-ES" sz="1400" u="none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ОБЪЕМ</a:t>
            </a:r>
            <a:endParaRPr lang="es-ES" altLang="es-ES" sz="1400" u="none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01" name="Rectangle 37"/>
          <p:cNvSpPr>
            <a:spLocks noChangeArrowheads="1"/>
          </p:cNvSpPr>
          <p:nvPr/>
        </p:nvSpPr>
        <p:spPr bwMode="auto">
          <a:xfrm>
            <a:off x="3008313" y="3509963"/>
            <a:ext cx="18827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Arial" charset="0"/>
              </a:defRPr>
            </a:lvl1pPr>
            <a:lvl2pPr marL="742950" indent="-285750">
              <a:defRPr sz="3200" b="1" u="sng">
                <a:solidFill>
                  <a:srgbClr val="FFFFFF"/>
                </a:solidFill>
                <a:latin typeface="Arial" charset="0"/>
              </a:defRPr>
            </a:lvl2pPr>
            <a:lvl3pPr marL="1143000" indent="-228600">
              <a:defRPr sz="3200" b="1" u="sng">
                <a:solidFill>
                  <a:srgbClr val="FFFFFF"/>
                </a:solidFill>
                <a:latin typeface="Arial" charset="0"/>
              </a:defRPr>
            </a:lvl3pPr>
            <a:lvl4pPr marL="1600200" indent="-228600">
              <a:defRPr sz="3200" b="1" u="sng">
                <a:solidFill>
                  <a:srgbClr val="FFFFFF"/>
                </a:solidFill>
                <a:latin typeface="Arial" charset="0"/>
              </a:defRPr>
            </a:lvl4pPr>
            <a:lvl5pPr marL="2057400" indent="-228600">
              <a:defRPr sz="3200" b="1" u="sng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ru-RU" altLang="es-ES" sz="1400" u="none">
                <a:latin typeface="Times New Roman" pitchFamily="18" charset="0"/>
                <a:cs typeface="Times New Roman" pitchFamily="18" charset="0"/>
              </a:rPr>
              <a:t>ИНТЕНСИВНОСТЬ</a:t>
            </a:r>
            <a:endParaRPr lang="es-ES" altLang="es-ES" sz="1400" u="none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38" descr="25 Run by Eric Craig Bellman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913" y="1889125"/>
            <a:ext cx="1371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533400" y="0"/>
            <a:ext cx="9448800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6038" rIns="90488" bIns="46038" anchor="ctr"/>
          <a:lstStyle>
            <a:lvl1pPr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447675" indent="-234950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893763" indent="-236538" defTabSz="849313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343025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1790700" indent="-176213" defTabSz="84931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2479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7051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1623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619500" indent="-176213" defTabSz="84931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s-ES" sz="3600" u="none">
                <a:solidFill>
                  <a:srgbClr val="FFFFFF"/>
                </a:solidFill>
                <a:latin typeface="Times New Roman" pitchFamily="18" charset="0"/>
              </a:rPr>
              <a:t>Ограничения традиционной периодизации</a:t>
            </a:r>
            <a:endParaRPr lang="es-ES" altLang="es-ES" sz="3600" u="none">
              <a:solidFill>
                <a:srgbClr val="FFFFFF"/>
              </a:solidFill>
              <a:latin typeface="Times New Roman" pitchFamily="18" charset="0"/>
            </a:endParaRPr>
          </a:p>
        </p:txBody>
      </p:sp>
      <p:grpSp>
        <p:nvGrpSpPr>
          <p:cNvPr id="12291" name="Group 3"/>
          <p:cNvGrpSpPr>
            <a:grpSpLocks/>
          </p:cNvGrpSpPr>
          <p:nvPr/>
        </p:nvGrpSpPr>
        <p:grpSpPr bwMode="auto">
          <a:xfrm>
            <a:off x="831850" y="1066800"/>
            <a:ext cx="9807575" cy="458788"/>
            <a:chOff x="528" y="672"/>
            <a:chExt cx="6178" cy="289"/>
          </a:xfrm>
        </p:grpSpPr>
        <p:sp>
          <p:nvSpPr>
            <p:cNvPr id="12310" name="AutoShape 4"/>
            <p:cNvSpPr>
              <a:spLocks noChangeArrowheads="1"/>
            </p:cNvSpPr>
            <p:nvPr/>
          </p:nvSpPr>
          <p:spPr bwMode="auto">
            <a:xfrm>
              <a:off x="528" y="745"/>
              <a:ext cx="432" cy="156"/>
            </a:xfrm>
            <a:prstGeom prst="rightArrow">
              <a:avLst>
                <a:gd name="adj1" fmla="val 50000"/>
                <a:gd name="adj2" fmla="val 138474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s-ES" altLang="es-ES" sz="3600">
                <a:solidFill>
                  <a:srgbClr val="FFFFFF"/>
                </a:solidFill>
              </a:endParaRPr>
            </a:p>
          </p:txBody>
        </p:sp>
        <p:sp>
          <p:nvSpPr>
            <p:cNvPr id="12311" name="Rectangle 5"/>
            <p:cNvSpPr>
              <a:spLocks noChangeArrowheads="1"/>
            </p:cNvSpPr>
            <p:nvPr/>
          </p:nvSpPr>
          <p:spPr bwMode="auto">
            <a:xfrm>
              <a:off x="999" y="672"/>
              <a:ext cx="5707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AFD00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buSzTx/>
                <a:buFontTx/>
                <a:buNone/>
              </a:pPr>
              <a:r>
                <a:rPr lang="ru-RU" altLang="es-ES" sz="2400" u="none">
                  <a:solidFill>
                    <a:srgbClr val="FFFFFF"/>
                  </a:solidFill>
                  <a:latin typeface="Times New Roman" pitchFamily="18" charset="0"/>
                </a:rPr>
                <a:t>Неспособность обеспечить многопиковые результаты</a:t>
              </a:r>
              <a:endParaRPr lang="es-ES" altLang="es-ES" sz="2400" u="none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02790" name="Group 6"/>
          <p:cNvGrpSpPr>
            <a:grpSpLocks/>
          </p:cNvGrpSpPr>
          <p:nvPr/>
        </p:nvGrpSpPr>
        <p:grpSpPr bwMode="auto">
          <a:xfrm>
            <a:off x="831850" y="1908175"/>
            <a:ext cx="10369550" cy="2901950"/>
            <a:chOff x="524" y="1202"/>
            <a:chExt cx="6532" cy="1828"/>
          </a:xfrm>
        </p:grpSpPr>
        <p:sp>
          <p:nvSpPr>
            <p:cNvPr id="12300" name="Rectangle 7"/>
            <p:cNvSpPr>
              <a:spLocks noChangeArrowheads="1"/>
            </p:cNvSpPr>
            <p:nvPr/>
          </p:nvSpPr>
          <p:spPr bwMode="auto">
            <a:xfrm>
              <a:off x="1349" y="1584"/>
              <a:ext cx="5707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AFD00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buSzTx/>
                <a:buFontTx/>
                <a:buNone/>
              </a:pPr>
              <a:r>
                <a:rPr lang="es-ES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Excessive fatigue accumulation</a:t>
              </a:r>
            </a:p>
          </p:txBody>
        </p:sp>
        <p:sp>
          <p:nvSpPr>
            <p:cNvPr id="12301" name="Rectangle 8"/>
            <p:cNvSpPr>
              <a:spLocks noChangeArrowheads="1"/>
            </p:cNvSpPr>
            <p:nvPr/>
          </p:nvSpPr>
          <p:spPr bwMode="auto">
            <a:xfrm>
              <a:off x="1349" y="1960"/>
              <a:ext cx="570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AFD00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buSzTx/>
                <a:buFontTx/>
                <a:buNone/>
              </a:pPr>
              <a:r>
                <a:rPr lang="ru-RU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Отсутствие или маленький рост результата</a:t>
              </a:r>
              <a:endParaRPr lang="es-ES" altLang="es-ES" sz="2000" u="none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grpSp>
          <p:nvGrpSpPr>
            <p:cNvPr id="12302" name="Group 9"/>
            <p:cNvGrpSpPr>
              <a:grpSpLocks/>
            </p:cNvGrpSpPr>
            <p:nvPr/>
          </p:nvGrpSpPr>
          <p:grpSpPr bwMode="auto">
            <a:xfrm>
              <a:off x="524" y="1202"/>
              <a:ext cx="6139" cy="1361"/>
              <a:chOff x="524" y="1202"/>
              <a:chExt cx="6139" cy="1361"/>
            </a:xfrm>
          </p:grpSpPr>
          <p:grpSp>
            <p:nvGrpSpPr>
              <p:cNvPr id="12304" name="Group 10"/>
              <p:cNvGrpSpPr>
                <a:grpSpLocks/>
              </p:cNvGrpSpPr>
              <p:nvPr/>
            </p:nvGrpSpPr>
            <p:grpSpPr bwMode="auto">
              <a:xfrm>
                <a:off x="524" y="1202"/>
                <a:ext cx="6139" cy="824"/>
                <a:chOff x="528" y="672"/>
                <a:chExt cx="6139" cy="824"/>
              </a:xfrm>
            </p:grpSpPr>
            <p:sp>
              <p:nvSpPr>
                <p:cNvPr id="12308" name="AutoShape 11"/>
                <p:cNvSpPr>
                  <a:spLocks noChangeArrowheads="1"/>
                </p:cNvSpPr>
                <p:nvPr/>
              </p:nvSpPr>
              <p:spPr bwMode="auto">
                <a:xfrm>
                  <a:off x="528" y="745"/>
                  <a:ext cx="432" cy="156"/>
                </a:xfrm>
                <a:prstGeom prst="rightArrow">
                  <a:avLst>
                    <a:gd name="adj1" fmla="val 50000"/>
                    <a:gd name="adj2" fmla="val 138474"/>
                  </a:avLst>
                </a:prstGeom>
                <a:solidFill>
                  <a:schemeClr val="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ct val="30000"/>
                    </a:spcBef>
                    <a:buSzPct val="100000"/>
                    <a:buChar char="•"/>
                    <a:defRPr sz="2500" b="1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ct val="30000"/>
                    </a:spcBef>
                    <a:buSzPct val="100000"/>
                    <a:buChar char="–"/>
                    <a:defRPr sz="1900" b="1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ct val="30000"/>
                    </a:spcBef>
                    <a:buSzPct val="100000"/>
                    <a:buChar char="»"/>
                    <a:defRPr sz="1900" b="1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ct val="30000"/>
                    </a:spcBef>
                    <a:buSzPct val="100000"/>
                    <a:buChar char="•"/>
                    <a:defRPr sz="1400" b="1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ct val="30000"/>
                    </a:spcBef>
                    <a:buSzPct val="100000"/>
                    <a:buChar char="–"/>
                    <a:defRPr sz="1400" b="1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ct val="30000"/>
                    </a:spcBef>
                    <a:spcAft>
                      <a:spcPct val="0"/>
                    </a:spcAft>
                    <a:buSzPct val="100000"/>
                    <a:buChar char="–"/>
                    <a:defRPr sz="1400" b="1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ct val="30000"/>
                    </a:spcBef>
                    <a:spcAft>
                      <a:spcPct val="0"/>
                    </a:spcAft>
                    <a:buSzPct val="100000"/>
                    <a:buChar char="–"/>
                    <a:defRPr sz="1400" b="1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ct val="30000"/>
                    </a:spcBef>
                    <a:spcAft>
                      <a:spcPct val="0"/>
                    </a:spcAft>
                    <a:buSzPct val="100000"/>
                    <a:buChar char="–"/>
                    <a:defRPr sz="1400" b="1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ct val="30000"/>
                    </a:spcBef>
                    <a:spcAft>
                      <a:spcPct val="0"/>
                    </a:spcAft>
                    <a:buSzPct val="100000"/>
                    <a:buChar char="–"/>
                    <a:defRPr sz="1400" b="1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SzTx/>
                    <a:buFontTx/>
                    <a:buNone/>
                  </a:pPr>
                  <a:endParaRPr lang="es-ES" altLang="es-ES" sz="3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309" name="Rectangle 12"/>
                <p:cNvSpPr>
                  <a:spLocks noChangeArrowheads="1"/>
                </p:cNvSpPr>
                <p:nvPr/>
              </p:nvSpPr>
              <p:spPr bwMode="auto">
                <a:xfrm>
                  <a:off x="960" y="672"/>
                  <a:ext cx="5707" cy="82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AFD00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488" tIns="44450" rIns="90488" bIns="44450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ct val="30000"/>
                    </a:spcBef>
                    <a:buSzPct val="100000"/>
                    <a:buChar char="•"/>
                    <a:defRPr sz="2500" b="1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ct val="30000"/>
                    </a:spcBef>
                    <a:buSzPct val="100000"/>
                    <a:buChar char="–"/>
                    <a:defRPr sz="1900" b="1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ct val="30000"/>
                    </a:spcBef>
                    <a:buSzPct val="100000"/>
                    <a:buChar char="»"/>
                    <a:defRPr sz="1900" b="1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ct val="30000"/>
                    </a:spcBef>
                    <a:buSzPct val="100000"/>
                    <a:buChar char="•"/>
                    <a:defRPr sz="1400" b="1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ct val="30000"/>
                    </a:spcBef>
                    <a:buSzPct val="100000"/>
                    <a:buChar char="–"/>
                    <a:defRPr sz="1400" b="1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ct val="30000"/>
                    </a:spcBef>
                    <a:spcAft>
                      <a:spcPct val="0"/>
                    </a:spcAft>
                    <a:buSzPct val="100000"/>
                    <a:buChar char="–"/>
                    <a:defRPr sz="1400" b="1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ct val="30000"/>
                    </a:spcBef>
                    <a:spcAft>
                      <a:spcPct val="0"/>
                    </a:spcAft>
                    <a:buSzPct val="100000"/>
                    <a:buChar char="–"/>
                    <a:defRPr sz="1400" b="1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ct val="30000"/>
                    </a:spcBef>
                    <a:spcAft>
                      <a:spcPct val="0"/>
                    </a:spcAft>
                    <a:buSzPct val="100000"/>
                    <a:buChar char="–"/>
                    <a:defRPr sz="1400" b="1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ct val="30000"/>
                    </a:spcBef>
                    <a:spcAft>
                      <a:spcPct val="0"/>
                    </a:spcAft>
                    <a:buSzPct val="100000"/>
                    <a:buChar char="–"/>
                    <a:defRPr sz="1400" b="1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buSzTx/>
                    <a:buFontTx/>
                    <a:buNone/>
                  </a:pPr>
                  <a:r>
                    <a:rPr lang="ru-RU" altLang="es-ES" sz="2400" u="none" dirty="0">
                      <a:solidFill>
                        <a:srgbClr val="FFFFFF"/>
                      </a:solidFill>
                      <a:latin typeface="Times New Roman" pitchFamily="18" charset="0"/>
                    </a:rPr>
                    <a:t>Недостатки продолжительной смешанной программы тренировки</a:t>
                  </a:r>
                </a:p>
                <a:p>
                  <a:pPr>
                    <a:lnSpc>
                      <a:spcPct val="100000"/>
                    </a:lnSpc>
                    <a:buSzTx/>
                    <a:buFontTx/>
                    <a:buNone/>
                  </a:pPr>
                  <a:r>
                    <a:rPr lang="ru-RU" altLang="es-ES" sz="2400" u="none" dirty="0">
                      <a:solidFill>
                        <a:srgbClr val="FFFFFF"/>
                      </a:solidFill>
                      <a:latin typeface="Times New Roman" pitchFamily="18" charset="0"/>
                    </a:rPr>
                    <a:t>Чрезмерное накопление усталости</a:t>
                  </a:r>
                  <a:endParaRPr lang="es-ES" altLang="es-ES" sz="2400" u="none" dirty="0">
                    <a:solidFill>
                      <a:srgbClr val="FFFFFF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2305" name="AutoShape 13"/>
              <p:cNvSpPr>
                <a:spLocks noChangeArrowheads="1"/>
              </p:cNvSpPr>
              <p:nvPr/>
            </p:nvSpPr>
            <p:spPr bwMode="auto">
              <a:xfrm>
                <a:off x="878" y="1657"/>
                <a:ext cx="432" cy="156"/>
              </a:xfrm>
              <a:prstGeom prst="rightArrow">
                <a:avLst>
                  <a:gd name="adj1" fmla="val 50000"/>
                  <a:gd name="adj2" fmla="val 138474"/>
                </a:avLst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25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–"/>
                  <a:defRPr sz="19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»"/>
                  <a:defRPr sz="19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–"/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–"/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–"/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–"/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–"/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SzTx/>
                  <a:buFontTx/>
                  <a:buNone/>
                </a:pPr>
                <a:endParaRPr lang="es-ES" altLang="es-ES" sz="36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306" name="AutoShape 14"/>
              <p:cNvSpPr>
                <a:spLocks noChangeArrowheads="1"/>
              </p:cNvSpPr>
              <p:nvPr/>
            </p:nvSpPr>
            <p:spPr bwMode="auto">
              <a:xfrm>
                <a:off x="878" y="2033"/>
                <a:ext cx="432" cy="156"/>
              </a:xfrm>
              <a:prstGeom prst="rightArrow">
                <a:avLst>
                  <a:gd name="adj1" fmla="val 50000"/>
                  <a:gd name="adj2" fmla="val 138474"/>
                </a:avLst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25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–"/>
                  <a:defRPr sz="19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»"/>
                  <a:defRPr sz="19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–"/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–"/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–"/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–"/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–"/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SzTx/>
                  <a:buFontTx/>
                  <a:buNone/>
                </a:pPr>
                <a:endParaRPr lang="es-ES" altLang="es-ES" sz="36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307" name="AutoShape 15"/>
              <p:cNvSpPr>
                <a:spLocks noChangeArrowheads="1"/>
              </p:cNvSpPr>
              <p:nvPr/>
            </p:nvSpPr>
            <p:spPr bwMode="auto">
              <a:xfrm>
                <a:off x="878" y="2407"/>
                <a:ext cx="432" cy="156"/>
              </a:xfrm>
              <a:prstGeom prst="rightArrow">
                <a:avLst>
                  <a:gd name="adj1" fmla="val 50000"/>
                  <a:gd name="adj2" fmla="val 138474"/>
                </a:avLst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25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–"/>
                  <a:defRPr sz="19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»"/>
                  <a:defRPr sz="19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–"/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–"/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–"/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–"/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–"/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SzTx/>
                  <a:buFontTx/>
                  <a:buNone/>
                </a:pPr>
                <a:endParaRPr lang="es-ES" altLang="es-ES" sz="36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303" name="Rectangle 16"/>
            <p:cNvSpPr>
              <a:spLocks noChangeArrowheads="1"/>
            </p:cNvSpPr>
            <p:nvPr/>
          </p:nvSpPr>
          <p:spPr bwMode="auto">
            <a:xfrm>
              <a:off x="1349" y="2334"/>
              <a:ext cx="5707" cy="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AFD00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buSzTx/>
                <a:buFontTx/>
                <a:buNone/>
              </a:pPr>
              <a:r>
                <a:rPr lang="ru-RU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Выраженная стрессовая реакция на верхних пределах биологической адаптации</a:t>
              </a:r>
              <a:r>
                <a:rPr lang="es-ES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:</a:t>
              </a:r>
            </a:p>
            <a:p>
              <a:pPr>
                <a:lnSpc>
                  <a:spcPct val="100000"/>
                </a:lnSpc>
                <a:buSzTx/>
                <a:buFontTx/>
                <a:buNone/>
              </a:pPr>
              <a:r>
                <a:rPr lang="ru-RU" altLang="es-ES" sz="2000" u="none">
                  <a:solidFill>
                    <a:srgbClr val="FFFFFF"/>
                  </a:solidFill>
                  <a:latin typeface="Times New Roman" pitchFamily="18" charset="0"/>
                </a:rPr>
                <a:t>Повышенный риск перетренировки</a:t>
              </a:r>
              <a:endParaRPr lang="es-ES" altLang="es-ES" sz="2000" u="none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02801" name="Group 17"/>
          <p:cNvGrpSpPr>
            <a:grpSpLocks/>
          </p:cNvGrpSpPr>
          <p:nvPr/>
        </p:nvGrpSpPr>
        <p:grpSpPr bwMode="auto">
          <a:xfrm>
            <a:off x="831850" y="4651375"/>
            <a:ext cx="9807575" cy="1677988"/>
            <a:chOff x="528" y="672"/>
            <a:chExt cx="6178" cy="1057"/>
          </a:xfrm>
        </p:grpSpPr>
        <p:sp>
          <p:nvSpPr>
            <p:cNvPr id="12298" name="AutoShape 18"/>
            <p:cNvSpPr>
              <a:spLocks noChangeArrowheads="1"/>
            </p:cNvSpPr>
            <p:nvPr/>
          </p:nvSpPr>
          <p:spPr bwMode="auto">
            <a:xfrm>
              <a:off x="528" y="745"/>
              <a:ext cx="432" cy="156"/>
            </a:xfrm>
            <a:prstGeom prst="rightArrow">
              <a:avLst>
                <a:gd name="adj1" fmla="val 50000"/>
                <a:gd name="adj2" fmla="val 138474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s-ES" altLang="es-ES" sz="3600">
                <a:solidFill>
                  <a:srgbClr val="FFFFFF"/>
                </a:solidFill>
              </a:endParaRPr>
            </a:p>
          </p:txBody>
        </p:sp>
        <p:sp>
          <p:nvSpPr>
            <p:cNvPr id="12299" name="Rectangle 19"/>
            <p:cNvSpPr>
              <a:spLocks noChangeArrowheads="1"/>
            </p:cNvSpPr>
            <p:nvPr/>
          </p:nvSpPr>
          <p:spPr bwMode="auto">
            <a:xfrm>
              <a:off x="999" y="672"/>
              <a:ext cx="5707" cy="10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AFD00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buSzTx/>
                <a:buFontTx/>
                <a:buNone/>
              </a:pPr>
              <a:r>
                <a:rPr lang="ru-RU" altLang="es-ES" sz="2400" u="none">
                  <a:solidFill>
                    <a:srgbClr val="FFFFFF"/>
                  </a:solidFill>
                  <a:latin typeface="Times New Roman" pitchFamily="18" charset="0"/>
                </a:rPr>
                <a:t>Взаимодействие несочетаемых (или не полностью сочетаемых) нагрузок, вызывающих противоречивую реакцию на тренировку</a:t>
              </a:r>
              <a:endParaRPr lang="es-ES" altLang="es-ES" sz="2400" u="none">
                <a:solidFill>
                  <a:srgbClr val="FFFFFF"/>
                </a:solidFill>
                <a:latin typeface="Times New Roman" pitchFamily="18" charset="0"/>
              </a:endParaRPr>
            </a:p>
            <a:p>
              <a:pPr>
                <a:lnSpc>
                  <a:spcPct val="100000"/>
                </a:lnSpc>
                <a:buSzTx/>
                <a:buFontTx/>
                <a:buNone/>
              </a:pPr>
              <a:endParaRPr lang="es-ES" altLang="es-ES" sz="2400" u="none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02804" name="Group 20"/>
          <p:cNvGrpSpPr>
            <a:grpSpLocks/>
          </p:cNvGrpSpPr>
          <p:nvPr/>
        </p:nvGrpSpPr>
        <p:grpSpPr bwMode="auto">
          <a:xfrm>
            <a:off x="831850" y="5700713"/>
            <a:ext cx="9807575" cy="828675"/>
            <a:chOff x="528" y="672"/>
            <a:chExt cx="6178" cy="522"/>
          </a:xfrm>
        </p:grpSpPr>
        <p:sp>
          <p:nvSpPr>
            <p:cNvPr id="12296" name="AutoShape 21"/>
            <p:cNvSpPr>
              <a:spLocks noChangeArrowheads="1"/>
            </p:cNvSpPr>
            <p:nvPr/>
          </p:nvSpPr>
          <p:spPr bwMode="auto">
            <a:xfrm>
              <a:off x="528" y="745"/>
              <a:ext cx="432" cy="156"/>
            </a:xfrm>
            <a:prstGeom prst="rightArrow">
              <a:avLst>
                <a:gd name="adj1" fmla="val 50000"/>
                <a:gd name="adj2" fmla="val 138474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s-ES" altLang="es-ES" sz="3600">
                <a:solidFill>
                  <a:srgbClr val="FFFFFF"/>
                </a:solidFill>
              </a:endParaRPr>
            </a:p>
          </p:txBody>
        </p:sp>
        <p:sp>
          <p:nvSpPr>
            <p:cNvPr id="12297" name="Rectangle 22"/>
            <p:cNvSpPr>
              <a:spLocks noChangeArrowheads="1"/>
            </p:cNvSpPr>
            <p:nvPr/>
          </p:nvSpPr>
          <p:spPr bwMode="auto">
            <a:xfrm>
              <a:off x="999" y="672"/>
              <a:ext cx="5707" cy="5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AFD00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5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9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19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buSzTx/>
                <a:buFontTx/>
                <a:buNone/>
              </a:pPr>
              <a:r>
                <a:rPr lang="ru-RU" altLang="es-ES" sz="2400" u="none">
                  <a:solidFill>
                    <a:srgbClr val="FFFFFF"/>
                  </a:solidFill>
                  <a:latin typeface="Times New Roman" pitchFamily="18" charset="0"/>
                </a:rPr>
                <a:t>Недостаточный тренировочный стимул для спортсменов высокого класса</a:t>
              </a:r>
              <a:endParaRPr lang="es-ES" altLang="es-ES" sz="2400" u="none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12295" name="Rectangle 23"/>
          <p:cNvSpPr>
            <a:spLocks noChangeArrowheads="1"/>
          </p:cNvSpPr>
          <p:nvPr/>
        </p:nvSpPr>
        <p:spPr bwMode="auto">
          <a:xfrm>
            <a:off x="2746375" y="6723063"/>
            <a:ext cx="517842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AFD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GB" altLang="es-ES" sz="1800" u="none">
                <a:solidFill>
                  <a:srgbClr val="FFFFFF"/>
                </a:solidFill>
                <a:latin typeface="Times New Roman" pitchFamily="18" charset="0"/>
              </a:rPr>
              <a:t>Issurin, </a:t>
            </a:r>
            <a:r>
              <a:rPr lang="en-GB" altLang="es-ES" sz="1800" i="1" u="none">
                <a:solidFill>
                  <a:srgbClr val="FFFFFF"/>
                </a:solidFill>
                <a:latin typeface="Times New Roman" pitchFamily="18" charset="0"/>
              </a:rPr>
              <a:t>J. Sports Med. Phys. Fitness</a:t>
            </a:r>
            <a:r>
              <a:rPr lang="en-GB" altLang="es-ES" sz="1800" u="none">
                <a:solidFill>
                  <a:srgbClr val="FFFFFF"/>
                </a:solidFill>
                <a:latin typeface="Times New Roman" pitchFamily="18" charset="0"/>
              </a:rPr>
              <a:t> 48: 65-75, 2008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2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2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2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2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2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2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">
      <a:dk1>
        <a:srgbClr val="000000"/>
      </a:dk1>
      <a:lt1>
        <a:srgbClr val="00279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AAACCD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3200" b="1" i="0" u="sng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3200" b="1" i="0" u="sng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000000"/>
    </a:lt1>
    <a:dk2>
      <a:srgbClr val="000000"/>
    </a:dk2>
    <a:lt2>
      <a:srgbClr val="919191"/>
    </a:lt2>
    <a:accent1>
      <a:srgbClr val="618FFD"/>
    </a:accent1>
    <a:accent2>
      <a:srgbClr val="00AE00"/>
    </a:accent2>
    <a:accent3>
      <a:srgbClr val="AAAAAA"/>
    </a:accent3>
    <a:accent4>
      <a:srgbClr val="000000"/>
    </a:accent4>
    <a:accent5>
      <a:srgbClr val="B7C6FE"/>
    </a:accent5>
    <a:accent6>
      <a:srgbClr val="009D00"/>
    </a:accent6>
    <a:hlink>
      <a:srgbClr val="FC0128"/>
    </a:hlink>
    <a:folHlink>
      <a:srgbClr val="CECECE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00279F"/>
    </a:lt1>
    <a:dk2>
      <a:srgbClr val="000000"/>
    </a:dk2>
    <a:lt2>
      <a:srgbClr val="919191"/>
    </a:lt2>
    <a:accent1>
      <a:srgbClr val="618FFD"/>
    </a:accent1>
    <a:accent2>
      <a:srgbClr val="00AE00"/>
    </a:accent2>
    <a:accent3>
      <a:srgbClr val="AAACCD"/>
    </a:accent3>
    <a:accent4>
      <a:srgbClr val="000000"/>
    </a:accent4>
    <a:accent5>
      <a:srgbClr val="B7C6FE"/>
    </a:accent5>
    <a:accent6>
      <a:srgbClr val="009D00"/>
    </a:accent6>
    <a:hlink>
      <a:srgbClr val="FC0128"/>
    </a:hlink>
    <a:folHlink>
      <a:srgbClr val="CECECE"/>
    </a:folHlink>
  </a:clrScheme>
  <a:fontScheme name="Diseño predeterminado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4672</TotalTime>
  <Words>3063</Words>
  <Application>Microsoft Office PowerPoint</Application>
  <PresentationFormat>Произвольный</PresentationFormat>
  <Paragraphs>566</Paragraphs>
  <Slides>78</Slides>
  <Notes>0</Notes>
  <HiddenSlides>0</HiddenSlides>
  <MMClips>3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78</vt:i4>
      </vt:variant>
    </vt:vector>
  </HeadingPairs>
  <TitlesOfParts>
    <vt:vector size="80" baseType="lpstr">
      <vt:lpstr>Diseño predeterminado</vt:lpstr>
      <vt:lpstr>Chart</vt:lpstr>
      <vt:lpstr>Слайд 1</vt:lpstr>
      <vt:lpstr>Слайд 2</vt:lpstr>
      <vt:lpstr>Слайд 3</vt:lpstr>
      <vt:lpstr>Планирование легкоатлетической тренировки на четырехлетний срок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ПРОГРАММА ТРЕНИРОВКИ ЖЕНСКОЙ СБОРНОЙ КОМАНДЫ ПО ФУТБОЛУ</vt:lpstr>
      <vt:lpstr>Слайд 16</vt:lpstr>
      <vt:lpstr>Парадигма периодизации в 21-м веке</vt:lpstr>
      <vt:lpstr>Неожиданные решения сложных проблем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Тренировка силы в беге на выносливость</vt:lpstr>
      <vt:lpstr>Тренировка на сопротивление и результат в видах выносливости 15 ЛЕТ НАЗАД</vt:lpstr>
      <vt:lpstr>Тренировка на сопротивление и результат в видах выносливости  СЕГОДНЯ</vt:lpstr>
      <vt:lpstr>Слайд 31</vt:lpstr>
      <vt:lpstr>Тренировка силы в разных видах спорта, основанных на выносливости</vt:lpstr>
      <vt:lpstr>Тренировка силы для выступления на Олимпийской дистанции в триатлоне</vt:lpstr>
      <vt:lpstr>Плиометрическая тренировка в триатлоне для выступления на Олимпийской дистанции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Подведение к соревнованиям и пиковый результат</vt:lpstr>
      <vt:lpstr>Математическое моделирование и системная теория</vt:lpstr>
      <vt:lpstr>Моделирование и эффект тренировки</vt:lpstr>
      <vt:lpstr>Характеристики динамического процесса</vt:lpstr>
      <vt:lpstr>Улучшение результата в разных видах спорта</vt:lpstr>
      <vt:lpstr>Научная база стратегии подведения к соревнованию</vt:lpstr>
      <vt:lpstr>Индивидуальная адаптация</vt:lpstr>
      <vt:lpstr>Эффект подведения к результату: мета-анализ</vt:lpstr>
      <vt:lpstr>Различные способы продвижения</vt:lpstr>
      <vt:lpstr>Новаторские стратегии тренировки, подводящей к соревнованиям</vt:lpstr>
      <vt:lpstr>Прогноз системного подведения на основании предыдущих наблюдений</vt:lpstr>
      <vt:lpstr>Характеристики оптимального моделированного подведения</vt:lpstr>
      <vt:lpstr>Характеристики оптимального двухфазного подведения</vt:lpstr>
      <vt:lpstr>Слайд 59</vt:lpstr>
      <vt:lpstr>Три фазы подведения к Олимпийским играм спортсменки мирового класса в триатлоне</vt:lpstr>
      <vt:lpstr>Подготовка женской сборной команды по водному поло к Олимпийским Играм в Афинах</vt:lpstr>
      <vt:lpstr>Слайд 62</vt:lpstr>
      <vt:lpstr>Наука и элитное плавание</vt:lpstr>
      <vt:lpstr>Состав тела, состояние гидратации, тестирование лактата в крови и тренировка в высокогорье</vt:lpstr>
      <vt:lpstr>Состав тела и результат в плавании</vt:lpstr>
      <vt:lpstr>Измерения кожно-жировых складок у членов испанской сборной команды</vt:lpstr>
      <vt:lpstr>Σ из 7 кожно-жировых складок Мирейи Бельмонте</vt:lpstr>
      <vt:lpstr>Состояние гидратации у членов испанской сборной</vt:lpstr>
      <vt:lpstr>Тестирование лактата в крови у членов испанской сборной по плаванию</vt:lpstr>
      <vt:lpstr>Слайд 70</vt:lpstr>
      <vt:lpstr>Слайд 71</vt:lpstr>
      <vt:lpstr>Слайд 72</vt:lpstr>
      <vt:lpstr>Слайд 73</vt:lpstr>
      <vt:lpstr>Рекомендации для спортсменов и тренеров</vt:lpstr>
      <vt:lpstr>“Общайтесь” (то есть, будьте доступны дл спортсменов и тренеров)</vt:lpstr>
      <vt:lpstr>Мы не можем все планировать!</vt:lpstr>
      <vt:lpstr>Но очень часто тяжелая работа приносит вознаграждение…</vt:lpstr>
      <vt:lpstr>Слайд 78</vt:lpstr>
    </vt:vector>
  </TitlesOfParts>
  <Company>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L'affûtage des nageurs de compétition</dc:title>
  <dc:creator>.</dc:creator>
  <cp:lastModifiedBy>Anna</cp:lastModifiedBy>
  <cp:revision>433</cp:revision>
  <cp:lastPrinted>2000-10-03T01:27:38Z</cp:lastPrinted>
  <dcterms:created xsi:type="dcterms:W3CDTF">1999-09-13T14:52:23Z</dcterms:created>
  <dcterms:modified xsi:type="dcterms:W3CDTF">2014-10-08T10:29:44Z</dcterms:modified>
</cp:coreProperties>
</file>